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1CB3F-0F1A-4E3C-9B3E-A6AE34AF884C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22704-3282-4A9B-9E88-D7276C88D1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64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34E03-7AD4-4B8B-B1AE-737A9E03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09B53E-A4F6-4967-A138-E6D9A945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E3D4F3-3E0E-465A-9169-3E17B4D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BA180-7BDF-4A8F-B24C-7A664A5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D0293-7533-4C84-8A40-0884712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46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58281-3949-4874-BDCC-2ABF046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0CC921-C2B3-41B6-BBA5-B8BF55A8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C38B0A-37BE-4B39-A0BE-EAB4D3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38322-5A52-418D-B203-4126C03C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37047-65D0-4566-AA76-252C11D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5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71E2F1-503B-43F1-8E33-6B1B2048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5E6931-0618-4DD8-B247-EBFA5D61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A45D2-EE6E-4DD8-A5AD-518FA5BB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35D34-FCA5-4AB0-A98B-78FC91CA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5F1E4B-7C1F-40A8-872C-70A66E6B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7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39001-8D01-401B-996C-741AEBE9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171057-10C2-4A33-B495-5359406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55FB3-E9A9-4E68-A004-985B9AC7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99E93-9F0E-4B3A-B9D4-D56ACA9D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F3C56-A14E-4A45-AE69-6A4C1A1C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9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DCBAE-2488-44D9-83D7-15F6DF87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DEC3DB-A96E-478A-BFA9-3A09F545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1E4040-94A0-46A0-A148-679779E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EC784-46ED-4A00-A419-7C0F9F87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32905-54BD-4696-BD79-0874EAFB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7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8CFF2-C74F-4945-9C32-2933F5ED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E21D-ADD4-4BE6-9F09-3D7C48863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41A237-1FAA-49A9-9438-67CF9E95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7B7EF-41F5-490F-8CD2-BF4BB0DF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7BD3EF-5750-433A-9FCE-7E349921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922AC7-C4EA-49F4-84E5-E8A3BCB3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7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9040A-F1C2-4C25-89A9-ACAC70D7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2B4226-BAA1-46CC-9A60-4FAF296C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386816-9B15-48E2-B1F9-27E3DCD1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F1C6C0-0F77-4544-AAFD-EC3F93CAE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5531EE-40AB-4A3F-A0D0-40DE96E6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F6E1DA-D412-4AA1-A10E-1ADA6DC1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0E5484-4786-4F61-B955-3D61AE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4D8348-1785-4660-B646-49E77B30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7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2DA79-4E19-407D-AFE0-6B4D2963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568D1A-992E-407D-9EA8-A8CA50DA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818C53-602E-4A0C-BAA2-7C0D25C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F8EE47-FD91-4E64-B113-9F72BE85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4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446D87-101E-402A-9CCD-B8D7BBA1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264BF5-482C-466A-A1DF-084DDE91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650655-6B5B-4F0C-B7BF-A6F176B7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89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0DE08-CE7A-441B-978C-74ADF38D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057A-2A56-4C36-AE25-9FEC94E0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5BC112-ADA6-4D3A-859B-8182DCF0B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BFE8E-C7DB-4B1E-B696-AB736F16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5F6B01-95BB-469B-9F46-2C1B6840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E46E5E-1AB5-4806-BD9B-360ED4E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E4C31-AF00-4014-9998-AE47E793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A2FDE9-FFC4-4781-8874-B5CA6E096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80AD31-0BFC-42C2-823D-27E41A14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B22BB-A189-4F1E-90C1-2B369423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AB6BCF-C8FA-445C-B3DB-5A7E9E1F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54AB2-EDBE-4A79-B9C2-632A494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7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77912A-7BAF-4504-AC69-CE73618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0F1A2-0CC2-4140-A668-71D94400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D3B38-FD70-4549-AEEB-377C79F62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3D2B-CC73-4AD4-8B34-A2D3A1E5236E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0DE4B9-9B70-4B9C-AB33-40B2C3BDD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73431-F53B-463B-B88B-5597C01BF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4B3A-195B-4EB2-BC5D-4E0CC125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6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C9684-F0D8-4454-A525-2BBDE933F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CA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A187B4-1A1E-49E9-A86B-C488DB82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1.A</a:t>
            </a:r>
          </a:p>
          <a:p>
            <a:r>
              <a:rPr lang="it-IT" dirty="0"/>
              <a:t>Controllo Angolo Quadrirotore</a:t>
            </a:r>
          </a:p>
        </p:txBody>
      </p:sp>
    </p:spTree>
    <p:extLst>
      <p:ext uri="{BB962C8B-B14F-4D97-AF65-F5344CB8AC3E}">
        <p14:creationId xmlns:p14="http://schemas.microsoft.com/office/powerpoint/2010/main" val="39794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664688C-F760-447B-9170-256507121A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159962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Vincolo 4</a:t>
                </a:r>
                <a:br>
                  <a:rPr lang="it-IT" dirty="0"/>
                </a:br>
                <a:r>
                  <a:rPr lang="it-IT" dirty="0"/>
                  <a:t>Tempo di assestamento all’1% inferiore al 0.3;</a:t>
                </a:r>
                <a:br>
                  <a:rPr lang="it-IT" dirty="0"/>
                </a:br>
                <a:br>
                  <a:rPr lang="it-IT" dirty="0"/>
                </a:br>
                <a:r>
                  <a:rPr lang="it-IT" dirty="0"/>
                  <a:t>Questa specifica influisce invece sulla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br>
                  <a:rPr lang="it-IT" dirty="0"/>
                </a:br>
                <a:r>
                  <a:rPr lang="it-IT" dirty="0"/>
                  <a:t>o meglio sulla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;</a:t>
                </a:r>
                <a:br>
                  <a:rPr lang="it-IT" dirty="0"/>
                </a:br>
                <a:r>
                  <a:rPr lang="it-IT" dirty="0"/>
                  <a:t>infatti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460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460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85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∙0,3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=18,039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≅18;</m:t>
                    </m:r>
                  </m:oMath>
                </a14:m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664688C-F760-447B-9170-256507121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159962"/>
              </a:xfrm>
              <a:blipFill>
                <a:blip r:embed="rId2"/>
                <a:stretch>
                  <a:fillRect l="-2377" r="-16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9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7904D-DF8E-425D-BF9A-82EC55A7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 fontScale="90000"/>
          </a:bodyPr>
          <a:lstStyle/>
          <a:p>
            <a:r>
              <a:rPr lang="it-IT" dirty="0"/>
              <a:t>Vincolo 5……..??????</a:t>
            </a:r>
            <a:br>
              <a:rPr lang="it-IT" dirty="0"/>
            </a:br>
            <a:r>
              <a:rPr lang="it-IT" dirty="0"/>
              <a:t>Ancora non ho capito cosa fare </a:t>
            </a:r>
            <a:r>
              <a:rPr lang="it-IT" dirty="0">
                <a:sym typeface="Wingdings" panose="05000000000000000000" pitchFamily="2" charset="2"/>
              </a:rPr>
              <a:t>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Credo </a:t>
            </a:r>
            <a:br>
              <a:rPr lang="it-IT" dirty="0">
                <a:sym typeface="Wingdings" panose="05000000000000000000" pitchFamily="2" charset="2"/>
              </a:rPr>
            </a:br>
            <a:br>
              <a:rPr lang="it-IT" dirty="0">
                <a:sym typeface="Wingdings" panose="05000000000000000000" pitchFamily="2" charset="2"/>
              </a:rPr>
            </a:br>
            <a:br>
              <a:rPr lang="it-IT" dirty="0">
                <a:sym typeface="Wingdings" panose="05000000000000000000" pitchFamily="2" charset="2"/>
              </a:rPr>
            </a:b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WORK IN PROGRESS ( modificando il valore di </a:t>
            </a:r>
            <a:r>
              <a:rPr lang="it-IT" dirty="0" err="1">
                <a:sym typeface="Wingdings" panose="05000000000000000000" pitchFamily="2" charset="2"/>
              </a:rPr>
              <a:t>Fv</a:t>
            </a:r>
            <a:r>
              <a:rPr lang="it-IT" dirty="0">
                <a:sym typeface="Wingdings" panose="05000000000000000000" pitchFamily="2" charset="2"/>
              </a:rPr>
              <a:t> ponendolo da 8.7 a 7.7 (o 9.7)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regolatore (spiegato nelle prossime slide) non dà problemi di alcun tipo;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(ancora da vedere </a:t>
            </a:r>
            <a:r>
              <a:rPr lang="it-IT" dirty="0" err="1">
                <a:sym typeface="Wingdings" panose="05000000000000000000" pitchFamily="2" charset="2"/>
              </a:rPr>
              <a:t>Simulink</a:t>
            </a:r>
            <a:r>
              <a:rPr lang="it-IT">
                <a:sym typeface="Wingdings" panose="05000000000000000000" pitchFamily="2" charset="2"/>
              </a:rPr>
              <a:t>);</a:t>
            </a:r>
            <a:br>
              <a:rPr lang="it-IT" dirty="0">
                <a:sym typeface="Wingdings" panose="05000000000000000000" pitchFamily="2" charset="2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85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BE1F1-D50E-46AC-A976-0F7A0BB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91725" cy="663574"/>
          </a:xfrm>
        </p:spPr>
        <p:txBody>
          <a:bodyPr>
            <a:normAutofit fontScale="90000"/>
          </a:bodyPr>
          <a:lstStyle/>
          <a:p>
            <a:r>
              <a:rPr lang="it-IT" dirty="0"/>
              <a:t>Questo è il risultato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2F93A8-4911-4BE4-9E29-A0EFBFF7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36" y="1028700"/>
            <a:ext cx="6619875" cy="49815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B695DC-5BDB-4B6E-8DF0-55B333156C91}"/>
              </a:ext>
            </a:extLst>
          </p:cNvPr>
          <p:cNvSpPr txBox="1"/>
          <p:nvPr/>
        </p:nvSpPr>
        <p:spPr>
          <a:xfrm>
            <a:off x="8890780" y="1082327"/>
            <a:ext cx="34273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un regolatore</a:t>
            </a:r>
          </a:p>
          <a:p>
            <a:r>
              <a:rPr lang="it-IT" dirty="0"/>
              <a:t>Statico </a:t>
            </a:r>
            <a:r>
              <a:rPr lang="it-IT" dirty="0" err="1"/>
              <a:t>Rs</a:t>
            </a:r>
            <a:r>
              <a:rPr lang="it-IT" dirty="0"/>
              <a:t> = 1/s;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Ne segue </a:t>
            </a:r>
            <a:r>
              <a:rPr lang="it-IT" dirty="0" err="1"/>
              <a:t>obv</a:t>
            </a:r>
            <a:r>
              <a:rPr lang="it-IT" dirty="0"/>
              <a:t> che </a:t>
            </a:r>
            <a:r>
              <a:rPr lang="it-IT" dirty="0" err="1"/>
              <a:t>Ge</a:t>
            </a:r>
            <a:r>
              <a:rPr lang="it-IT" dirty="0"/>
              <a:t> = G/s; </a:t>
            </a:r>
            <a:endParaRPr lang="it-IT" u="sng" dirty="0"/>
          </a:p>
          <a:p>
            <a:endParaRPr lang="it-IT" u="sng" dirty="0"/>
          </a:p>
          <a:p>
            <a:endParaRPr lang="it-IT" u="sng" dirty="0"/>
          </a:p>
          <a:p>
            <a:endParaRPr lang="it-IT" u="sng" dirty="0"/>
          </a:p>
          <a:p>
            <a:r>
              <a:rPr lang="it-IT" u="sng" dirty="0"/>
              <a:t>Come prima idea </a:t>
            </a:r>
            <a:r>
              <a:rPr lang="it-IT" dirty="0"/>
              <a:t> pensavo ad</a:t>
            </a:r>
          </a:p>
          <a:p>
            <a:r>
              <a:rPr lang="it-IT" dirty="0"/>
              <a:t>Un aumento del guadagno statico </a:t>
            </a:r>
          </a:p>
          <a:p>
            <a:r>
              <a:rPr lang="it-IT" dirty="0"/>
              <a:t>Ora impostato ad 1</a:t>
            </a:r>
          </a:p>
          <a:p>
            <a:r>
              <a:rPr lang="it-IT" dirty="0"/>
              <a:t>In modo tale da far rientrare la wc </a:t>
            </a:r>
          </a:p>
          <a:p>
            <a:r>
              <a:rPr lang="it-IT" dirty="0"/>
              <a:t>Nel range richiesto;</a:t>
            </a:r>
          </a:p>
          <a:p>
            <a:endParaRPr lang="it-IT" dirty="0"/>
          </a:p>
          <a:p>
            <a:r>
              <a:rPr lang="it-IT" dirty="0"/>
              <a:t>Dopo ciò ci troveremo </a:t>
            </a:r>
          </a:p>
          <a:p>
            <a:r>
              <a:rPr lang="it-IT" dirty="0"/>
              <a:t>In uno scenario di tipo B;</a:t>
            </a:r>
          </a:p>
        </p:txBody>
      </p:sp>
    </p:spTree>
    <p:extLst>
      <p:ext uri="{BB962C8B-B14F-4D97-AF65-F5344CB8AC3E}">
        <p14:creationId xmlns:p14="http://schemas.microsoft.com/office/powerpoint/2010/main" val="70309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8C566-3A77-4E48-9E2F-3671F815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587067"/>
            <a:ext cx="10515600" cy="1880925"/>
          </a:xfrm>
        </p:spPr>
        <p:txBody>
          <a:bodyPr>
            <a:normAutofit fontScale="90000"/>
          </a:bodyPr>
          <a:lstStyle/>
          <a:p>
            <a:r>
              <a:rPr lang="it-IT" dirty="0"/>
              <a:t>SCENARIO TIPO B:</a:t>
            </a:r>
            <a:br>
              <a:rPr lang="it-IT" dirty="0"/>
            </a:br>
            <a:r>
              <a:rPr lang="it-IT" dirty="0"/>
              <a:t>l’ampiezza si può sistemare (magari aumentando il guadagno statico)</a:t>
            </a:r>
            <a:br>
              <a:rPr lang="it-IT" dirty="0"/>
            </a:br>
            <a:r>
              <a:rPr lang="it-IT" dirty="0"/>
              <a:t>ma la fase è completamente sballata (Mi piace lo sballo);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D13E35-B78D-40A4-B607-483C84106375}"/>
              </a:ext>
            </a:extLst>
          </p:cNvPr>
          <p:cNvSpPr txBox="1"/>
          <p:nvPr/>
        </p:nvSpPr>
        <p:spPr>
          <a:xfrm>
            <a:off x="1038687" y="3009530"/>
            <a:ext cx="95176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Cosa Fare?</a:t>
            </a:r>
          </a:p>
          <a:p>
            <a:r>
              <a:rPr lang="it-IT" dirty="0"/>
              <a:t>Dobbiamo assolutamente modificare la fase :</a:t>
            </a:r>
          </a:p>
          <a:p>
            <a:r>
              <a:rPr lang="it-IT" dirty="0"/>
              <a:t>Nel Regolatore Dinamico faremo uso di reti anticipatrici che alzano la fase in determinate frequenze</a:t>
            </a:r>
          </a:p>
          <a:p>
            <a:r>
              <a:rPr lang="it-IT" dirty="0"/>
              <a:t>Ciò </a:t>
            </a:r>
            <a:r>
              <a:rPr lang="it-IT" dirty="0" err="1"/>
              <a:t>obv</a:t>
            </a:r>
            <a:r>
              <a:rPr lang="it-IT" dirty="0"/>
              <a:t> influenzerà anche l’ampiezza che però (si spera) non andrà incontro ad altri problemi;</a:t>
            </a:r>
            <a:endParaRPr lang="it-IT" u="sng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24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C8DD-5E9A-4DD2-A939-4E7C768E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5829"/>
            <a:ext cx="10515600" cy="1325563"/>
          </a:xfrm>
        </p:spPr>
        <p:txBody>
          <a:bodyPr/>
          <a:lstStyle/>
          <a:p>
            <a:r>
              <a:rPr lang="it-IT" dirty="0"/>
              <a:t>Dopo aver giocato con i valori……..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F3E7B1-065C-48B9-BB2F-DEB21CE84251}"/>
                  </a:ext>
                </a:extLst>
              </p:cNvPr>
              <p:cNvSpPr txBox="1"/>
              <p:nvPr/>
            </p:nvSpPr>
            <p:spPr>
              <a:xfrm>
                <a:off x="838200" y="900159"/>
                <a:ext cx="88615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Avevamo una fase di -270 gradi</a:t>
                </a:r>
                <a:r>
                  <a:rPr lang="it-IT" dirty="0">
                    <a:sym typeface="Wingdings" panose="05000000000000000000" pitchFamily="2" charset="2"/>
                  </a:rPr>
                  <a:t> erano richiesto quindi l’uso di almeno due reti anticipatrici</a:t>
                </a:r>
              </a:p>
              <a:p>
                <a:r>
                  <a:rPr lang="it-IT" dirty="0">
                    <a:sym typeface="Wingdings" panose="05000000000000000000" pitchFamily="2" charset="2"/>
                  </a:rPr>
                  <a:t>Attraverso la tecnica del Loop </a:t>
                </a:r>
                <a:r>
                  <a:rPr lang="it-IT" dirty="0" err="1">
                    <a:sym typeface="Wingdings" panose="05000000000000000000" pitchFamily="2" charset="2"/>
                  </a:rPr>
                  <a:t>Shaping</a:t>
                </a:r>
                <a:r>
                  <a:rPr lang="it-IT" dirty="0">
                    <a:sym typeface="Wingdings" panose="05000000000000000000" pitchFamily="2" charset="2"/>
                  </a:rPr>
                  <a:t> (cioè tento </a:t>
                </a:r>
                <a:r>
                  <a:rPr lang="it-IT" dirty="0" err="1">
                    <a:sym typeface="Wingdings" panose="05000000000000000000" pitchFamily="2" charset="2"/>
                  </a:rPr>
                  <a:t>finchè</a:t>
                </a:r>
                <a:r>
                  <a:rPr lang="it-IT" dirty="0">
                    <a:sym typeface="Wingdings" panose="05000000000000000000" pitchFamily="2" charset="2"/>
                  </a:rPr>
                  <a:t> non ne esce uno buono)</a:t>
                </a:r>
              </a:p>
              <a:p>
                <a:r>
                  <a:rPr lang="it-IT" dirty="0">
                    <a:sym typeface="Wingdings" panose="05000000000000000000" pitchFamily="2" charset="2"/>
                  </a:rPr>
                  <a:t>È venuto fuori che una rete anticipatrice discreta ha T1 = 1 con </a:t>
                </a:r>
                <a:r>
                  <a:rPr lang="el-GR" dirty="0">
                    <a:sym typeface="Wingdings" panose="05000000000000000000" pitchFamily="2" charset="2"/>
                  </a:rPr>
                  <a:t>α</a:t>
                </a:r>
                <a:r>
                  <a:rPr lang="it-IT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</m:oMath>
                </a14:m>
                <a:endParaRPr lang="it-IT" b="0" dirty="0">
                  <a:sym typeface="Wingdings" panose="05000000000000000000" pitchFamily="2" charset="2"/>
                </a:endParaRPr>
              </a:p>
              <a:p>
                <a:r>
                  <a:rPr lang="it-IT" dirty="0">
                    <a:sym typeface="Wingdings" panose="05000000000000000000" pitchFamily="2" charset="2"/>
                  </a:rPr>
                  <a:t>Mentre l’altra ha T2 = 100 con </a:t>
                </a:r>
                <a:r>
                  <a:rPr lang="el-GR" dirty="0">
                    <a:sym typeface="Wingdings" panose="05000000000000000000" pitchFamily="2" charset="2"/>
                  </a:rPr>
                  <a:t>α</a:t>
                </a:r>
                <a:r>
                  <a:rPr lang="it-IT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b="0" i="1" u="sng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u="sng" dirty="0">
                    <a:sym typeface="Wingdings" panose="05000000000000000000" pitchFamily="2" charset="2"/>
                  </a:rPr>
                  <a:t>;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F3E7B1-065C-48B9-BB2F-DEB21CE84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00159"/>
                <a:ext cx="8861593" cy="1477328"/>
              </a:xfrm>
              <a:prstGeom prst="rect">
                <a:avLst/>
              </a:prstGeom>
              <a:blipFill>
                <a:blip r:embed="rId2"/>
                <a:stretch>
                  <a:fillRect l="-619" t="-2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659C0FD1-AE91-458A-9B49-166D78D1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028826"/>
            <a:ext cx="10020300" cy="48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F7BA0-78D8-481E-AABE-74A39FA7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ECCF4F-FDD7-4C8C-9E6F-78BCDE29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9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182D94-0301-4975-B271-95A1C8C1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 può notare che: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177C23-FB60-4D83-9DC1-E8252718E1D2}"/>
              </a:ext>
            </a:extLst>
          </p:cNvPr>
          <p:cNvSpPr txBox="1"/>
          <p:nvPr/>
        </p:nvSpPr>
        <p:spPr>
          <a:xfrm>
            <a:off x="847725" y="2000250"/>
            <a:ext cx="9705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Viene rispettato il margine di fase di 85 (in realtà era 83 ma per sicurezza e per essere più conservativi abbiamo preferito alzarlo di 2);</a:t>
            </a:r>
          </a:p>
          <a:p>
            <a:endParaRPr lang="it-IT" dirty="0"/>
          </a:p>
          <a:p>
            <a:r>
              <a:rPr lang="it-IT" dirty="0"/>
              <a:t>Le Specifiche riguardanti l’ampiezza sono soddisfatte senza aumentare in alcun modo il guadagno statico e/o dinamico in quanto le due reti anticipatrici alzano (almeno per qualche decade) l’ampiezza;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F1D2BFB-8F5A-4BE4-AF99-4BF4BAB6F056}"/>
                  </a:ext>
                </a:extLst>
              </p:cNvPr>
              <p:cNvSpPr txBox="1"/>
              <p:nvPr/>
            </p:nvSpPr>
            <p:spPr>
              <a:xfrm>
                <a:off x="847725" y="4693790"/>
                <a:ext cx="97935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E’ necessario confermare che la specifica sull’abbattimento di 30 volte del disturbo che compare verso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t-IT" dirty="0"/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=1,2 ∗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Si trova ad essere anch’esso già soddisfatto;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F1D2BFB-8F5A-4BE4-AF99-4BF4BAB6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5" y="4693790"/>
                <a:ext cx="9793515" cy="923330"/>
              </a:xfrm>
              <a:prstGeom prst="rect">
                <a:avLst/>
              </a:prstGeom>
              <a:blipFill>
                <a:blip r:embed="rId2"/>
                <a:stretch>
                  <a:fillRect l="-498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7B1AF-550A-4F1C-859B-E0D2658BBD0E}"/>
              </a:ext>
            </a:extLst>
          </p:cNvPr>
          <p:cNvSpPr txBox="1"/>
          <p:nvPr/>
        </p:nvSpPr>
        <p:spPr>
          <a:xfrm>
            <a:off x="4584761" y="3762518"/>
            <a:ext cx="209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PUNTO 4</a:t>
            </a:r>
          </a:p>
        </p:txBody>
      </p:sp>
    </p:spTree>
    <p:extLst>
      <p:ext uri="{BB962C8B-B14F-4D97-AF65-F5344CB8AC3E}">
        <p14:creationId xmlns:p14="http://schemas.microsoft.com/office/powerpoint/2010/main" val="5753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DBD4D3-E5C9-483D-A9E1-B2D400CF17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8830" y="2086253"/>
                <a:ext cx="11514337" cy="1255682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PUNTO 1</a:t>
                </a:r>
                <a:br>
                  <a:rPr lang="it-IT" dirty="0"/>
                </a:br>
                <a:br>
                  <a:rPr lang="it-IT" sz="1000" dirty="0"/>
                </a:br>
                <a:br>
                  <a:rPr lang="it-IT" sz="1000" dirty="0"/>
                </a:br>
                <a:br>
                  <a:rPr lang="it-IT" sz="1000" dirty="0"/>
                </a:br>
                <a:br>
                  <a:rPr lang="it-IT" sz="1000" dirty="0"/>
                </a:br>
                <a:r>
                  <a:rPr lang="it-IT" sz="3100" dirty="0"/>
                  <a:t>1) 	abbiamo trovato il valore di </a:t>
                </a:r>
                <a:r>
                  <a:rPr lang="it-IT" sz="3100" dirty="0" err="1"/>
                  <a:t>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avendo a disposizione il valore di 	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	esplicitato nella tabella;</a:t>
                </a:r>
                <a:br>
                  <a:rPr lang="it-IT" sz="3100" dirty="0"/>
                </a:br>
                <a:r>
                  <a:rPr lang="it-IT" sz="3100" dirty="0"/>
                  <a:t>	Abbiamo riconosciuto in </a:t>
                </a:r>
                <a:r>
                  <a:rPr lang="el-GR" sz="3100" dirty="0"/>
                  <a:t>θ</a:t>
                </a:r>
                <a:r>
                  <a:rPr lang="it-IT" sz="3100" dirty="0"/>
                  <a:t> ed w le due variabili di stato</a:t>
                </a:r>
                <a:br>
                  <a:rPr lang="it-IT" sz="3100" dirty="0"/>
                </a:br>
                <a:r>
                  <a:rPr lang="it-IT" sz="3100" dirty="0"/>
                  <a:t>	Nella tabella quindi ci viene detto che 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= (</a:t>
                </a:r>
                <a:r>
                  <a:rPr lang="el-GR" sz="3100" dirty="0"/>
                  <a:t>θ</a:t>
                </a:r>
                <a:r>
                  <a:rPr lang="it-IT" sz="2200" dirty="0"/>
                  <a:t>e</a:t>
                </a:r>
                <a:r>
                  <a:rPr lang="it-IT" sz="3100" dirty="0"/>
                  <a:t>, </a:t>
                </a:r>
                <a:r>
                  <a:rPr lang="it-IT" sz="3100" dirty="0" err="1"/>
                  <a:t>w</a:t>
                </a:r>
                <a:r>
                  <a:rPr lang="it-IT" sz="2200" dirty="0" err="1"/>
                  <a:t>e</a:t>
                </a:r>
                <a:r>
                  <a:rPr lang="it-IT" sz="3100" dirty="0"/>
                  <a:t>)=(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it-IT" sz="3100" dirty="0"/>
                  <a:t>)</a:t>
                </a:r>
                <a:br>
                  <a:rPr lang="it-IT" sz="3100" dirty="0"/>
                </a:br>
                <a:r>
                  <a:rPr lang="it-IT" sz="3100" dirty="0"/>
                  <a:t>	Come lo abbiamo trovato??</a:t>
                </a:r>
                <a:br>
                  <a:rPr lang="it-IT" sz="3100" dirty="0"/>
                </a:br>
                <a:r>
                  <a:rPr lang="it-IT" sz="3100" dirty="0"/>
                  <a:t>	Come sappiamo(HAHA) la coppia (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) è una traiettoria del sistema</a:t>
                </a:r>
                <a:br>
                  <a:rPr lang="it-IT" sz="3100" dirty="0"/>
                </a:br>
                <a:r>
                  <a:rPr lang="it-IT" sz="3100" dirty="0"/>
                  <a:t>	e gode della </a:t>
                </a:r>
                <a:r>
                  <a:rPr lang="it-IT" sz="3100" dirty="0" err="1"/>
                  <a:t>della</a:t>
                </a:r>
                <a:r>
                  <a:rPr lang="it-IT" sz="3100" dirty="0"/>
                  <a:t> </a:t>
                </a:r>
                <a:r>
                  <a:rPr lang="it-IT" sz="3100" dirty="0" err="1"/>
                  <a:t>segeunte</a:t>
                </a:r>
                <a:r>
                  <a:rPr lang="it-IT" sz="3100" dirty="0"/>
                  <a:t> proprietà:</a:t>
                </a:r>
                <a:br>
                  <a:rPr lang="it-IT" sz="3100" dirty="0"/>
                </a:br>
                <a:r>
                  <a:rPr lang="it-IT" sz="3100" dirty="0"/>
                  <a:t>			f(</a:t>
                </a:r>
                <a:r>
                  <a:rPr lang="it-IT" sz="3100" dirty="0" err="1"/>
                  <a:t>x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,u</a:t>
                </a:r>
                <a:r>
                  <a:rPr lang="it-IT" sz="2200" dirty="0" err="1"/>
                  <a:t>e</a:t>
                </a:r>
                <a:r>
                  <a:rPr lang="it-IT" sz="3100" dirty="0" err="1"/>
                  <a:t>,t</a:t>
                </a:r>
                <a:r>
                  <a:rPr lang="it-IT" sz="3100" dirty="0"/>
                  <a:t>) = 0  ꓯt</a:t>
                </a:r>
                <a14:m>
                  <m:oMath xmlns:m="http://schemas.openxmlformats.org/officeDocument/2006/math">
                    <m:r>
                      <a:rPr lang="it-IT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100" dirty="0"/>
                  <a:t>t</a:t>
                </a:r>
                <a:r>
                  <a:rPr lang="it-IT" sz="1600" dirty="0"/>
                  <a:t>0</a:t>
                </a:r>
                <a:r>
                  <a:rPr lang="it-IT" sz="3100" dirty="0"/>
                  <a:t> </a:t>
                </a:r>
                <a:br>
                  <a:rPr lang="it-IT" sz="3100" dirty="0"/>
                </a:br>
                <a:br>
                  <a:rPr lang="it-IT" sz="3100" dirty="0"/>
                </a:br>
                <a:r>
                  <a:rPr lang="it-IT" sz="3100" dirty="0"/>
                  <a:t>	Quindi dato il sistema:</a:t>
                </a:r>
                <a:br>
                  <a:rPr lang="it-IT" sz="3100" dirty="0"/>
                </a:br>
                <a:r>
                  <a:rPr lang="it-IT" sz="3100" dirty="0"/>
                  <a:t>	</a:t>
                </a:r>
                <a:br>
                  <a:rPr lang="it-IT" sz="3100" dirty="0"/>
                </a:br>
                <a:br>
                  <a:rPr lang="it-IT" sz="3100" dirty="0"/>
                </a:br>
                <a:r>
                  <a:rPr lang="it-IT" sz="3100" dirty="0"/>
                  <a:t>	</a:t>
                </a:r>
                <a:br>
                  <a:rPr lang="it-IT" sz="3100" dirty="0"/>
                </a:br>
                <a:r>
                  <a:rPr lang="it-IT" sz="3100" dirty="0"/>
                  <a:t>	Lo risolviamo con incognita u</a:t>
                </a:r>
                <a:r>
                  <a:rPr lang="it-IT" sz="2200" dirty="0"/>
                  <a:t>1  </a:t>
                </a:r>
                <a:r>
                  <a:rPr lang="it-IT" sz="3100" dirty="0"/>
                  <a:t>e il risultato è:</a:t>
                </a:r>
                <a:br>
                  <a:rPr lang="it-IT" sz="3100" dirty="0"/>
                </a:br>
                <a:r>
                  <a:rPr lang="it-IT" sz="3100" dirty="0"/>
                  <a:t>			</a:t>
                </a:r>
                <a:r>
                  <a:rPr lang="it-IT" sz="3100" dirty="0" err="1"/>
                  <a:t>u</a:t>
                </a:r>
                <a:r>
                  <a:rPr lang="it-IT" sz="2200" dirty="0" err="1"/>
                  <a:t>e</a:t>
                </a:r>
                <a:r>
                  <a:rPr lang="it-IT" sz="3100" dirty="0"/>
                  <a:t> = 3,0759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DBD4D3-E5C9-483D-A9E1-B2D400CF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8830" y="2086253"/>
                <a:ext cx="11514337" cy="1255682"/>
              </a:xfrm>
              <a:blipFill>
                <a:blip r:embed="rId2"/>
                <a:stretch>
                  <a:fillRect l="-1907" t="-243204" b="-2432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24B99A5-B7E6-43C9-A7A0-4AF349D5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324905"/>
            <a:ext cx="2838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0F20A6-7911-42B4-BCDE-98B180B9EEE7}"/>
              </a:ext>
            </a:extLst>
          </p:cNvPr>
          <p:cNvSpPr txBox="1"/>
          <p:nvPr/>
        </p:nvSpPr>
        <p:spPr>
          <a:xfrm>
            <a:off x="870659" y="656850"/>
            <a:ext cx="8624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quindi di nuovo il sistema di equazioni</a:t>
            </a:r>
          </a:p>
          <a:p>
            <a:endParaRPr lang="it-IT" dirty="0"/>
          </a:p>
          <a:p>
            <a:r>
              <a:rPr lang="it-IT" dirty="0"/>
              <a:t>Possiamo linearizzarlo nell’intorno della coppia di equilibrio che abbiamo trovato (</a:t>
            </a:r>
            <a:r>
              <a:rPr lang="it-IT" dirty="0" err="1"/>
              <a:t>xe</a:t>
            </a:r>
            <a:r>
              <a:rPr lang="it-IT" dirty="0"/>
              <a:t>, </a:t>
            </a:r>
            <a:r>
              <a:rPr lang="it-IT" dirty="0" err="1"/>
              <a:t>ue</a:t>
            </a:r>
            <a:r>
              <a:rPr lang="it-IT" dirty="0"/>
              <a:t>);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endParaRPr lang="it-IT" dirty="0"/>
          </a:p>
          <a:p>
            <a:endParaRPr lang="it-IT" dirty="0"/>
          </a:p>
          <a:p>
            <a:r>
              <a:rPr lang="it-IT" dirty="0"/>
              <a:t>Troviamo i valori delle matrici A,B, C  e D, facendo ausilio della tabella qui sotto; 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28B87E-F0F4-4048-A274-6AE9103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7" y="266415"/>
            <a:ext cx="2838450" cy="990600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560F99D-D56D-4AAD-8282-321457CFB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20667"/>
              </p:ext>
            </p:extLst>
          </p:nvPr>
        </p:nvGraphicFramePr>
        <p:xfrm>
          <a:off x="1517095" y="26479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0D013CD-D052-4516-81CC-957C82E9B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9652"/>
              </p:ext>
            </p:extLst>
          </p:nvPr>
        </p:nvGraphicFramePr>
        <p:xfrm>
          <a:off x="1669495" y="28003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F526DAD-9B4E-46A7-91DA-4FA04CCDF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9391"/>
              </p:ext>
            </p:extLst>
          </p:nvPr>
        </p:nvGraphicFramePr>
        <p:xfrm>
          <a:off x="1821895" y="29527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71D0BFC-394E-4773-825A-5D79CB1F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88615"/>
              </p:ext>
            </p:extLst>
          </p:nvPr>
        </p:nvGraphicFramePr>
        <p:xfrm>
          <a:off x="1974295" y="31051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290C4D0-CAA6-4E09-BED6-5DD32016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06086"/>
              </p:ext>
            </p:extLst>
          </p:nvPr>
        </p:nvGraphicFramePr>
        <p:xfrm>
          <a:off x="2126695" y="32575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617DB78-BC3B-461D-A444-DA17FCF1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6361"/>
              </p:ext>
            </p:extLst>
          </p:nvPr>
        </p:nvGraphicFramePr>
        <p:xfrm>
          <a:off x="2279095" y="34099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676C664-B8E8-4909-952E-4105FA82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07431"/>
              </p:ext>
            </p:extLst>
          </p:nvPr>
        </p:nvGraphicFramePr>
        <p:xfrm>
          <a:off x="2431495" y="35623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9C35D07-5701-43BF-B305-97743F266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76480"/>
              </p:ext>
            </p:extLst>
          </p:nvPr>
        </p:nvGraphicFramePr>
        <p:xfrm>
          <a:off x="2583895" y="3714750"/>
          <a:ext cx="2744187" cy="185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765595795"/>
                    </a:ext>
                  </a:extLst>
                </a:gridCol>
                <a:gridCol w="1359105">
                  <a:extLst>
                    <a:ext uri="{9D8B030D-6E8A-4147-A177-3AD203B41FA5}">
                      <a16:colId xmlns:a16="http://schemas.microsoft.com/office/drawing/2014/main" val="2592030465"/>
                    </a:ext>
                  </a:extLst>
                </a:gridCol>
              </a:tblGrid>
              <a:tr h="847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800" b="0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378971"/>
                  </a:ext>
                </a:extLst>
              </a:tr>
              <a:tr h="62621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20492"/>
                  </a:ext>
                </a:extLst>
              </a:tr>
              <a:tr h="3788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72000" marT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5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a 14">
                <a:extLst>
                  <a:ext uri="{FF2B5EF4-FFF2-40B4-BE49-F238E27FC236}">
                    <a16:creationId xmlns:a16="http://schemas.microsoft.com/office/drawing/2014/main" id="{6603B9BF-C0E7-4927-A61C-1E4139A86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77452"/>
                  </p:ext>
                </p:extLst>
              </p:nvPr>
            </p:nvGraphicFramePr>
            <p:xfrm>
              <a:off x="3505200" y="2532786"/>
              <a:ext cx="5410200" cy="3668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241">
                      <a:extLst>
                        <a:ext uri="{9D8B030D-6E8A-4147-A177-3AD203B41FA5}">
                          <a16:colId xmlns:a16="http://schemas.microsoft.com/office/drawing/2014/main" val="3346747276"/>
                        </a:ext>
                      </a:extLst>
                    </a:gridCol>
                    <a:gridCol w="2701959">
                      <a:extLst>
                        <a:ext uri="{9D8B030D-6E8A-4147-A177-3AD203B41FA5}">
                          <a16:colId xmlns:a16="http://schemas.microsoft.com/office/drawing/2014/main" val="2199306463"/>
                        </a:ext>
                      </a:extLst>
                    </a:gridCol>
                  </a:tblGrid>
                  <a:tr h="1125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24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800" b="1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:r>
                            <a:rPr lang="it-IT" sz="1600" b="1" i="1" baseline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it-IT" sz="1600" b="1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it-IT" sz="16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it-IT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95672"/>
                      </a:ext>
                    </a:extLst>
                  </a:tr>
                  <a:tr h="7388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2400" b="1" i="1" dirty="0"/>
                            <a:t> </a:t>
                          </a:r>
                          <a:r>
                            <a:rPr lang="it-IT" sz="24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it-IT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>
                                    <m:sSubPr>
                                      <m:ctrlP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it-IT" sz="1800" dirty="0"/>
                            <a:t>=</a:t>
                          </a:r>
                          <a:r>
                            <a:rPr lang="it-IT" sz="2400" dirty="0"/>
                            <a:t> </a:t>
                          </a:r>
                          <a:r>
                            <a:rPr lang="it-IT" sz="1800" dirty="0"/>
                            <a:t>-</a:t>
                          </a:r>
                          <a:r>
                            <a:rPr lang="el-GR" sz="1800" dirty="0"/>
                            <a:t>β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35989"/>
                      </a:ext>
                    </a:extLst>
                  </a:tr>
                  <a:tr h="8628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186697"/>
                      </a:ext>
                    </a:extLst>
                  </a:tr>
                  <a:tr h="9415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it-IT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3362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a 14">
                <a:extLst>
                  <a:ext uri="{FF2B5EF4-FFF2-40B4-BE49-F238E27FC236}">
                    <a16:creationId xmlns:a16="http://schemas.microsoft.com/office/drawing/2014/main" id="{6603B9BF-C0E7-4927-A61C-1E4139A86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77452"/>
                  </p:ext>
                </p:extLst>
              </p:nvPr>
            </p:nvGraphicFramePr>
            <p:xfrm>
              <a:off x="3505200" y="2532786"/>
              <a:ext cx="5410200" cy="3668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241">
                      <a:extLst>
                        <a:ext uri="{9D8B030D-6E8A-4147-A177-3AD203B41FA5}">
                          <a16:colId xmlns:a16="http://schemas.microsoft.com/office/drawing/2014/main" val="3346747276"/>
                        </a:ext>
                      </a:extLst>
                    </a:gridCol>
                    <a:gridCol w="2701959">
                      <a:extLst>
                        <a:ext uri="{9D8B030D-6E8A-4147-A177-3AD203B41FA5}">
                          <a16:colId xmlns:a16="http://schemas.microsoft.com/office/drawing/2014/main" val="2199306463"/>
                        </a:ext>
                      </a:extLst>
                    </a:gridCol>
                  </a:tblGrid>
                  <a:tr h="11250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541" r="-100449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541" r="-903" b="-2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95672"/>
                      </a:ext>
                    </a:extLst>
                  </a:tr>
                  <a:tr h="7388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153719" r="-100449" b="-247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153719" r="-903" b="-247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35989"/>
                      </a:ext>
                    </a:extLst>
                  </a:tr>
                  <a:tr h="86287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216197" r="-100449" b="-11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216197" r="-903" b="-110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186697"/>
                      </a:ext>
                    </a:extLst>
                  </a:tr>
                  <a:tr h="94154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49" t="-289677" r="-10044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903" t="-289677" r="-903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3624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78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C8DC6F3-B21C-4507-A208-F94CBBC2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0F319F8-D836-4BD3-B299-20F365C94664}"/>
                  </a:ext>
                </a:extLst>
              </p:cNvPr>
              <p:cNvSpPr txBox="1"/>
              <p:nvPr/>
            </p:nvSpPr>
            <p:spPr>
              <a:xfrm>
                <a:off x="695325" y="2295525"/>
                <a:ext cx="1628715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0F319F8-D836-4BD3-B299-20F365C9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295525"/>
                <a:ext cx="1628715" cy="810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6F528A-F2C7-4CFF-B7E9-F33D9BB6D1EE}"/>
              </a:ext>
            </a:extLst>
          </p:cNvPr>
          <p:cNvSpPr txBox="1"/>
          <p:nvPr/>
        </p:nvSpPr>
        <p:spPr>
          <a:xfrm>
            <a:off x="262193" y="25043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A=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1AE1A8-2F18-4E6B-AE8F-28F9D146F8A9}"/>
              </a:ext>
            </a:extLst>
          </p:cNvPr>
          <p:cNvSpPr txBox="1"/>
          <p:nvPr/>
        </p:nvSpPr>
        <p:spPr>
          <a:xfrm>
            <a:off x="4273743" y="2347136"/>
            <a:ext cx="46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0437DC-7320-48B4-B6D1-D25EE1C9765F}"/>
                  </a:ext>
                </a:extLst>
              </p:cNvPr>
              <p:cNvSpPr txBox="1"/>
              <p:nvPr/>
            </p:nvSpPr>
            <p:spPr>
              <a:xfrm>
                <a:off x="4503834" y="2393302"/>
                <a:ext cx="1019707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0437DC-7320-48B4-B6D1-D25EE1C9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34" y="2393302"/>
                <a:ext cx="101970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3D581-6C9A-4292-8A20-E78A41546490}"/>
                  </a:ext>
                </a:extLst>
              </p:cNvPr>
              <p:cNvSpPr txBox="1"/>
              <p:nvPr/>
            </p:nvSpPr>
            <p:spPr>
              <a:xfrm>
                <a:off x="5915986" y="2421012"/>
                <a:ext cx="15049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1, 0 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3D581-6C9A-4292-8A20-E78A4154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86" y="2421012"/>
                <a:ext cx="150495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0340FF-642F-42AB-BFC0-0209228C4F65}"/>
                  </a:ext>
                </a:extLst>
              </p:cNvPr>
              <p:cNvSpPr txBox="1"/>
              <p:nvPr/>
            </p:nvSpPr>
            <p:spPr>
              <a:xfrm>
                <a:off x="9067800" y="2413666"/>
                <a:ext cx="608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D=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10340FF-642F-42AB-BFC0-0209228C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2413666"/>
                <a:ext cx="608821" cy="276999"/>
              </a:xfrm>
              <a:prstGeom prst="rect">
                <a:avLst/>
              </a:prstGeom>
              <a:blipFill>
                <a:blip r:embed="rId5"/>
                <a:stretch>
                  <a:fillRect l="-24242" t="-28889" r="-11111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53AB3B0F-2BC8-4546-8F4A-9F6225FD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59" y="3766802"/>
            <a:ext cx="1885950" cy="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C3EB3-6668-456E-A165-897B2AB1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PASSO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40A02E-69BB-42EF-83E3-85A72D6ABF64}"/>
              </a:ext>
            </a:extLst>
          </p:cNvPr>
          <p:cNvSpPr txBox="1"/>
          <p:nvPr/>
        </p:nvSpPr>
        <p:spPr>
          <a:xfrm>
            <a:off x="688088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Passiamo poi dalla rappresentazione nello spazio degli stati al dominio di Laplace</a:t>
            </a:r>
          </a:p>
          <a:p>
            <a:r>
              <a:rPr lang="it-IT" dirty="0"/>
              <a:t> utilizzando la trasformata di Laplace, ottenendo la funzione di trasferimento: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88BF638-D6E6-4CD7-8568-B8FCBD586A25}"/>
                  </a:ext>
                </a:extLst>
              </p:cNvPr>
              <p:cNvSpPr txBox="1"/>
              <p:nvPr/>
            </p:nvSpPr>
            <p:spPr>
              <a:xfrm>
                <a:off x="838200" y="3059668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= (C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+ D) =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88BF638-D6E6-4CD7-8568-B8FCBD58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9668"/>
                <a:ext cx="3048000" cy="369332"/>
              </a:xfrm>
              <a:prstGeom prst="rect">
                <a:avLst/>
              </a:prstGeom>
              <a:blipFill>
                <a:blip r:embed="rId2"/>
                <a:stretch>
                  <a:fillRect l="-1800" t="-11475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9F282E8-A845-4D8C-804D-754842CD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768967"/>
            <a:ext cx="2680755" cy="9507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E02029-4109-4C79-B9BF-1986257D5C82}"/>
              </a:ext>
            </a:extLst>
          </p:cNvPr>
          <p:cNvSpPr txBox="1"/>
          <p:nvPr/>
        </p:nvSpPr>
        <p:spPr>
          <a:xfrm>
            <a:off x="8094911" y="2514145"/>
            <a:ext cx="1504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Dove:</a:t>
            </a:r>
          </a:p>
          <a:p>
            <a:r>
              <a:rPr lang="it-IT" dirty="0"/>
              <a:t>-&gt; F = </a:t>
            </a:r>
            <a:r>
              <a:rPr lang="it-IT" dirty="0" err="1"/>
              <a:t>Fv</a:t>
            </a:r>
            <a:r>
              <a:rPr lang="it-IT" dirty="0"/>
              <a:t>;</a:t>
            </a:r>
          </a:p>
          <a:p>
            <a:r>
              <a:rPr lang="it-IT" dirty="0"/>
              <a:t>-&gt; a = a;</a:t>
            </a:r>
          </a:p>
          <a:p>
            <a:r>
              <a:rPr lang="it-IT" dirty="0"/>
              <a:t>-&gt;r = radice(2)</a:t>
            </a:r>
          </a:p>
          <a:p>
            <a:r>
              <a:rPr lang="it-IT" dirty="0"/>
              <a:t>-&gt; B = β;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5C6938B-4AE3-4F34-8D00-0C5024E299D0}"/>
                  </a:ext>
                </a:extLst>
              </p:cNvPr>
              <p:cNvSpPr txBox="1"/>
              <p:nvPr/>
            </p:nvSpPr>
            <p:spPr>
              <a:xfrm>
                <a:off x="4181849" y="5520901"/>
                <a:ext cx="3533403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dirty="0"/>
                          <m:t>1,2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 dirty="0"/>
                          <m:t>(−3,69 – 4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 dirty="0"/>
                          <m:t> 1,2 </m:t>
                        </m:r>
                        <m:r>
                          <m:rPr>
                            <m:nor/>
                          </m:rPr>
                          <a:rPr lang="it-IT" dirty="0"/>
                          <m:t>s</m:t>
                        </m:r>
                        <m:r>
                          <m:rPr>
                            <m:nor/>
                          </m:rPr>
                          <a:rPr lang="it-IT" dirty="0"/>
                          <m:t>)</m:t>
                        </m:r>
                      </m:den>
                    </m:f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400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+120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+369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5C6938B-4AE3-4F34-8D00-0C5024E2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849" y="5520901"/>
                <a:ext cx="3533403" cy="472437"/>
              </a:xfrm>
              <a:prstGeom prst="rect">
                <a:avLst/>
              </a:prstGeom>
              <a:blipFill>
                <a:blip r:embed="rId4"/>
                <a:stretch>
                  <a:fillRect l="-4138" b="-10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98997A83-5863-4461-9C95-900A4BB30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849" y="3991473"/>
            <a:ext cx="3333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7852B-4861-4D25-9F15-4C8886DC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1E2063-CC75-416D-9AEC-C8ED01F1A8E0}"/>
                  </a:ext>
                </a:extLst>
              </p:cNvPr>
              <p:cNvSpPr txBox="1"/>
              <p:nvPr/>
            </p:nvSpPr>
            <p:spPr>
              <a:xfrm>
                <a:off x="595745" y="1953491"/>
                <a:ext cx="10287047" cy="3173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Specifiche da rispettare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Errore a regime nullo con riferimento a gradino  -&gt; </a:t>
                </a:r>
                <a:r>
                  <a:rPr lang="it-IT" dirty="0">
                    <a:sym typeface="Wingdings" panose="05000000000000000000" pitchFamily="2" charset="2"/>
                  </a:rPr>
                  <a:t> necessario un polo nell’origine in L(s) = R(s)G(s)</a:t>
                </a:r>
              </a:p>
              <a:p>
                <a:pPr lvl="8"/>
                <a:r>
                  <a:rPr lang="it-IT" dirty="0">
                    <a:sym typeface="Wingdings" panose="05000000000000000000" pitchFamily="2" charset="2"/>
                  </a:rPr>
                  <a:t>		tale polo deve essere introdotto quindi nella R(s)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≥45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%&lt;1 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/>
                  <a:t>Vedere cosa succede se </a:t>
                </a:r>
                <a:r>
                  <a:rPr lang="it-IT" b="0" dirty="0" err="1"/>
                  <a:t>Fv</a:t>
                </a:r>
                <a:r>
                  <a:rPr lang="it-IT" b="0" dirty="0"/>
                  <a:t> = </a:t>
                </a:r>
                <a:r>
                  <a:rPr lang="it-IT" b="0" dirty="0" err="1"/>
                  <a:t>Fv</a:t>
                </a:r>
                <a:r>
                  <a:rPr lang="it-IT" b="0" dirty="0"/>
                  <a:t> +1   e quando </a:t>
                </a:r>
                <a:r>
                  <a:rPr lang="it-IT" b="0" dirty="0" err="1"/>
                  <a:t>Fv</a:t>
                </a:r>
                <a:r>
                  <a:rPr lang="it-IT" b="0" dirty="0"/>
                  <a:t>= Fv-1   </a:t>
                </a:r>
              </a:p>
              <a:p>
                <a:r>
                  <a:rPr lang="it-IT" dirty="0"/>
                  <a:t>                     /\</a:t>
                </a:r>
              </a:p>
              <a:p>
                <a:r>
                  <a:rPr lang="it-IT" dirty="0"/>
                  <a:t>	    | </a:t>
                </a:r>
              </a:p>
              <a:p>
                <a:r>
                  <a:rPr lang="it-IT" dirty="0"/>
                  <a:t>	    |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/>
                  <a:t>Rifare regolatore in caso qualcosa non è a posto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1E2063-CC75-416D-9AEC-C8ED01F1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" y="1953491"/>
                <a:ext cx="10287047" cy="3173754"/>
              </a:xfrm>
              <a:prstGeom prst="rect">
                <a:avLst/>
              </a:prstGeom>
              <a:blipFill>
                <a:blip r:embed="rId2"/>
                <a:stretch>
                  <a:fillRect l="-533" t="-960" b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7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C52B988-3418-401B-8D1B-F6246FE6A3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74691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Vincolo 1</a:t>
                </a:r>
                <a:br>
                  <a:rPr lang="it-IT" dirty="0"/>
                </a:br>
                <a:r>
                  <a:rPr lang="it-IT" dirty="0"/>
                  <a:t>per soddisfare il primo vincolo sul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br>
                  <a:rPr lang="it-IT" dirty="0"/>
                </a:br>
                <a:r>
                  <a:rPr lang="it-IT" dirty="0"/>
                  <a:t>è necessario che ci sia almeno un polo nell’origine in L(s);</a:t>
                </a:r>
                <a:br>
                  <a:rPr lang="it-IT" dirty="0"/>
                </a:br>
                <a:r>
                  <a:rPr lang="it-IT" dirty="0"/>
                  <a:t>non essendoci in G(s)</a:t>
                </a:r>
                <a:r>
                  <a:rPr lang="it-IT" dirty="0">
                    <a:sym typeface="Wingdings" panose="05000000000000000000" pitchFamily="2" charset="2"/>
                  </a:rPr>
                  <a:t> deve essere inserito durante la sintesi del controllore R(s);</a:t>
                </a:r>
                <a:br>
                  <a:rPr lang="it-IT" dirty="0"/>
                </a:b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C52B988-3418-401B-8D1B-F6246FE6A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746917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2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32E31-6B33-43EA-9CC3-B81BADB5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898"/>
          </a:xfrm>
        </p:spPr>
        <p:txBody>
          <a:bodyPr>
            <a:normAutofit/>
          </a:bodyPr>
          <a:lstStyle/>
          <a:p>
            <a:r>
              <a:rPr lang="it-IT" dirty="0"/>
              <a:t>Vincolo 2</a:t>
            </a:r>
            <a:br>
              <a:rPr lang="it-IT" dirty="0"/>
            </a:br>
            <a:r>
              <a:rPr lang="it-IT" dirty="0"/>
              <a:t>margine di fase maggiore di 45….</a:t>
            </a:r>
            <a:br>
              <a:rPr lang="it-IT" dirty="0"/>
            </a:br>
            <a:r>
              <a:rPr lang="it-IT" dirty="0"/>
              <a:t>Una volta ultimato il controllore vedremo se sarà necessario doverlo modificare ulteriormente per soddisfare tale vincolo.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2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36D1A00-9F80-41F1-A932-39429C90AB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177718"/>
              </a:xfrm>
            </p:spPr>
            <p:txBody>
              <a:bodyPr/>
              <a:lstStyle/>
              <a:p>
                <a:r>
                  <a:rPr lang="it-IT" dirty="0"/>
                  <a:t>Vincolo 3</a:t>
                </a:r>
                <a:br>
                  <a:rPr lang="it-IT" dirty="0"/>
                </a:br>
                <a:r>
                  <a:rPr lang="it-IT" dirty="0" err="1"/>
                  <a:t>sovraelongazione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≤0,01;</m:t>
                    </m:r>
                  </m:oMath>
                </a14:m>
                <a:br>
                  <a:rPr lang="it-IT" b="0" dirty="0"/>
                </a:br>
                <a:r>
                  <a:rPr lang="it-IT" b="0" dirty="0"/>
                  <a:t>o meglio S% massima = 1%=0.01;</a:t>
                </a:r>
                <a:br>
                  <a:rPr lang="it-IT" b="0" dirty="0"/>
                </a:br>
                <a:r>
                  <a:rPr lang="it-IT" sz="2400" dirty="0"/>
                  <a:t>Ciò si traduce in un ulteriore vincolo sul margine di fase minimo calcolabile tramite la seguente formula: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%=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l-GR" sz="2000" b="1"/>
                              <m:t>ξ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l-G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b="1"/>
                                      <m:t>ξ</m:t>
                                    </m:r>
                                  </m:e>
                                  <m:sup>
                                    <m:r>
                                      <a:rPr lang="it-IT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sup>
                    </m:sSup>
                  </m:oMath>
                </a14:m>
                <a:r>
                  <a:rPr lang="it-IT" sz="2400" dirty="0"/>
                  <a:t>      da cui ricaviamo che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b="1"/>
                      <m:t>ξ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%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%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it-IT" sz="2400" dirty="0"/>
                  <a:t> </a:t>
                </a:r>
                <a:br>
                  <a:rPr lang="it-IT" sz="2400" dirty="0"/>
                </a:br>
                <a:br>
                  <a:rPr lang="it-IT" sz="2400" dirty="0"/>
                </a:br>
                <a:br>
                  <a:rPr lang="it-IT" sz="2400" dirty="0"/>
                </a:br>
                <a:r>
                  <a:rPr lang="it-IT" sz="2400" dirty="0" err="1"/>
                  <a:t>Finally</a:t>
                </a:r>
                <a:r>
                  <a:rPr lang="it-IT" sz="2400" dirty="0"/>
                  <a:t> si può ricavare il margine di fase tramite la seguente formula ricavata a lezione: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400" b="1"/>
                      <m:t>ξ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br>
                  <a:rPr lang="it-IT" sz="2400" b="1" dirty="0">
                    <a:ea typeface="Cambria Math" panose="02040503050406030204" pitchFamily="18" charset="0"/>
                  </a:rPr>
                </a:br>
                <a:r>
                  <a:rPr lang="it-IT" sz="2400" dirty="0"/>
                  <a:t> </a:t>
                </a:r>
                <a:br>
                  <a:rPr lang="it-IT" sz="2400" dirty="0"/>
                </a:br>
                <a:r>
                  <a:rPr lang="it-IT" sz="2400" dirty="0"/>
                  <a:t>facendo i calcoli ci viene che </a:t>
                </a:r>
                <a:r>
                  <a:rPr lang="it-IT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it-IT" dirty="0"/>
                  <a:t> </a:t>
                </a:r>
                <a:r>
                  <a:rPr lang="it-IT" sz="2400" b="1" dirty="0"/>
                  <a:t>0,8260 </a:t>
                </a:r>
                <a:br>
                  <a:rPr lang="it-IT" dirty="0"/>
                </a:br>
                <a:r>
                  <a:rPr lang="it-IT" sz="2400" dirty="0"/>
                  <a:t>Ne deduciamo che </a:t>
                </a:r>
                <a:r>
                  <a:rPr lang="it-IT" sz="2400" dirty="0" err="1"/>
                  <a:t>soddisfando</a:t>
                </a:r>
                <a:r>
                  <a:rPr lang="it-IT" sz="2400" dirty="0"/>
                  <a:t> il vincolo 3 soddisfiamo anche il vincolo 2, in quanto 85 è un margine di fase minimo più restrittivo;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36D1A00-9F80-41F1-A932-39429C90A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177718"/>
              </a:xfrm>
              <a:blipFill>
                <a:blip r:embed="rId2"/>
                <a:stretch>
                  <a:fillRect l="-2377" t="-395" r="-1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614A0B-9E74-485D-8923-3AB45CFEF5ED}"/>
                  </a:ext>
                </a:extLst>
              </p:cNvPr>
              <p:cNvSpPr txBox="1"/>
              <p:nvPr/>
            </p:nvSpPr>
            <p:spPr>
              <a:xfrm>
                <a:off x="7689356" y="5199372"/>
                <a:ext cx="3701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</m:t>
                    </m:r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 85  </a:t>
                </a:r>
                <a:r>
                  <a:rPr lang="it-IT" sz="800" dirty="0">
                    <a:sym typeface="Wingdings" panose="05000000000000000000" pitchFamily="2" charset="2"/>
                  </a:rPr>
                  <a:t>in quanto la formula per ricavare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800" b="1"/>
                      <m:t>ξ</m:t>
                    </m:r>
                  </m:oMath>
                </a14:m>
                <a:r>
                  <a:rPr lang="it-IT" sz="800" dirty="0">
                    <a:sym typeface="Wingdings" panose="05000000000000000000" pitchFamily="2" charset="2"/>
                  </a:rPr>
                  <a:t> è una </a:t>
                </a:r>
                <a:r>
                  <a:rPr lang="it-IT" sz="800" dirty="0" err="1">
                    <a:sym typeface="Wingdings" panose="05000000000000000000" pitchFamily="2" charset="2"/>
                  </a:rPr>
                  <a:t>approsimazione</a:t>
                </a:r>
                <a:r>
                  <a:rPr lang="it-IT" sz="800" dirty="0">
                    <a:sym typeface="Wingdings" panose="05000000000000000000" pitchFamily="2" charset="2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614A0B-9E74-485D-8923-3AB45CFE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56" y="5199372"/>
                <a:ext cx="3701654" cy="369332"/>
              </a:xfrm>
              <a:prstGeom prst="rect">
                <a:avLst/>
              </a:prstGeom>
              <a:blipFill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217CA08-8D6E-4F5B-95A9-7E4E1097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751" y="3667125"/>
            <a:ext cx="16859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2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1000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di Office</vt:lpstr>
      <vt:lpstr>PROGETTO CA </vt:lpstr>
      <vt:lpstr>PUNTO 1     1)  abbiamo trovato il valore di ue avendo a disposizione il valore di  xe  esplicitato nella tabella;  Abbiamo riconosciuto in θ ed w le due variabili di stato  Nella tabella quindi ci viene detto che xe = (θe, we)=(π/4,0)  Come lo abbiamo trovato??  Come sappiamo(HAHA) la coppia (xe,ue) è una traiettoria del sistema  e gode della della segeunte proprietà:    f(xe,ue,t) = 0  ꓯt≥ t0    Quindi dato il sistema:       Lo risolviamo con incognita u1  e il risultato è:    ue = 3,0759</vt:lpstr>
      <vt:lpstr>Presentazione standard di PowerPoint</vt:lpstr>
      <vt:lpstr>MATRICI</vt:lpstr>
      <vt:lpstr>PASSO 2</vt:lpstr>
      <vt:lpstr>PASSO 3</vt:lpstr>
      <vt:lpstr>Vincolo 1 per soddisfare il primo vincolo sul lim┬(t→∞)⁡〖e(t)=0〗 è necessario che ci sia almeno un polo nell’origine in L(s); non essendoci in G(s) deve essere inserito durante la sintesi del controllore R(s);  </vt:lpstr>
      <vt:lpstr>Vincolo 2 margine di fase maggiore di 45…. Una volta ultimato il controllore vedremo se sarà necessario doverlo modificare ulteriormente per soddisfare tale vincolo.  </vt:lpstr>
      <vt:lpstr>Vincolo 3 sovraelongazione ≤0,01; o meglio S% massima = 1%=0.01; Ciò si traduce in un ulteriore vincolo sul margine di fase minimo calcolabile tramite la seguente formula:S%=e^(-π"ξ" /√(1-"ξ" ^2 ))      da cui ricaviamo che : "ξ"=√(〖log⁡〖〖(S%〗_max) 〗〗^2/(π^2+〖log⁡〖〖(S%〗_max) 〗〗^2 ))    Finally si può ricavare il margine di fase tramite la seguente formula ricavata a lezione:M_(f,min)="ξ"∙100   facendo i calcoli ci viene che  M_(f,min)=100∙ 0,8260  Ne deduciamo che soddisfando il vincolo 3 soddisfiamo anche il vincolo 2, in quanto 85 è un margine di fase minimo più restrittivo;</vt:lpstr>
      <vt:lpstr>Vincolo 4 Tempo di assestamento all’1% inferiore al 0.3;  Questa specifica influisce invece sulla w_c o meglio sulla w_(c,min)  ; infatti w_c≥  460/(M_f∙T_a )=460/(85∙0,3)=18,039≅18; </vt:lpstr>
      <vt:lpstr>Vincolo 5……..?????? Ancora non ho capito cosa fare  Credo     WORK IN PROGRESS ( modificando il valore di Fv ponendolo da 8.7 a 7.7 (o 9.7) il regolatore (spiegato nelle prossime slide) non dà problemi di alcun tipo; (ancora da vedere Simulink); </vt:lpstr>
      <vt:lpstr>Questo è il risultato</vt:lpstr>
      <vt:lpstr>SCENARIO TIPO B: l’ampiezza si può sistemare (magari aumentando il guadagno statico) ma la fase è completamente sballata (Mi piace lo sballo);</vt:lpstr>
      <vt:lpstr>Dopo aver giocato con i valori……..</vt:lpstr>
      <vt:lpstr>Presentazione standard di PowerPoint</vt:lpstr>
      <vt:lpstr>Si può notare che: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CA </dc:title>
  <dc:creator>Francesco Ciampana - francesco.ciampana@studio.unibo.it</dc:creator>
  <cp:lastModifiedBy>Francesco Ciampana - francesco.ciampana@studio.unibo.it</cp:lastModifiedBy>
  <cp:revision>45</cp:revision>
  <dcterms:created xsi:type="dcterms:W3CDTF">2020-11-29T17:21:28Z</dcterms:created>
  <dcterms:modified xsi:type="dcterms:W3CDTF">2021-01-23T12:03:56Z</dcterms:modified>
</cp:coreProperties>
</file>