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1CB3F-0F1A-4E3C-9B3E-A6AE34AF884C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22704-3282-4A9B-9E88-D7276C88D1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64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34E03-7AD4-4B8B-B1AE-737A9E03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09B53E-A4F6-4967-A138-E6D9A945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E3D4F3-3E0E-465A-9169-3E17B4D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BA180-7BDF-4A8F-B24C-7A664A5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D0293-7533-4C84-8A40-0884712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46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58281-3949-4874-BDCC-2ABF046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0CC921-C2B3-41B6-BBA5-B8BF55A8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C38B0A-37BE-4B39-A0BE-EAB4D3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38322-5A52-418D-B203-4126C03C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37047-65D0-4566-AA76-252C11D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5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71E2F1-503B-43F1-8E33-6B1B2048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5E6931-0618-4DD8-B247-EBFA5D61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A45D2-EE6E-4DD8-A5AD-518FA5BB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35D34-FCA5-4AB0-A98B-78FC91CA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5F1E4B-7C1F-40A8-872C-70A66E6B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39001-8D01-401B-996C-741AEBE9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171057-10C2-4A33-B495-5359406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55FB3-E9A9-4E68-A004-985B9AC7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99E93-9F0E-4B3A-B9D4-D56ACA9D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F3C56-A14E-4A45-AE69-6A4C1A1C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9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DCBAE-2488-44D9-83D7-15F6DF8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DEC3DB-A96E-478A-BFA9-3A09F545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1E4040-94A0-46A0-A148-679779E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EC784-46ED-4A00-A419-7C0F9F87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32905-54BD-4696-BD79-0874EAFB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7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8CFF2-C74F-4945-9C32-2933F5ED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E21D-ADD4-4BE6-9F09-3D7C48863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41A237-1FAA-49A9-9438-67CF9E95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7B7EF-41F5-490F-8CD2-BF4BB0DF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7BD3EF-5750-433A-9FCE-7E349921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922AC7-C4EA-49F4-84E5-E8A3BCB3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7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9040A-F1C2-4C25-89A9-ACAC70D7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2B4226-BAA1-46CC-9A60-4FAF296C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386816-9B15-48E2-B1F9-27E3DCD1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F1C6C0-0F77-4544-AAFD-EC3F93CAE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5531EE-40AB-4A3F-A0D0-40DE96E6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F6E1DA-D412-4AA1-A10E-1ADA6DC1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0E5484-4786-4F61-B955-3D61AE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4D8348-1785-4660-B646-49E77B30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2DA79-4E19-407D-AFE0-6B4D2963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568D1A-992E-407D-9EA8-A8CA50DA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818C53-602E-4A0C-BAA2-7C0D25C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F8EE47-FD91-4E64-B113-9F72BE85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4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446D87-101E-402A-9CCD-B8D7BBA1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264BF5-482C-466A-A1DF-084DDE91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650655-6B5B-4F0C-B7BF-A6F176B7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89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0DE08-CE7A-441B-978C-74ADF38D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057A-2A56-4C36-AE25-9FEC94E0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5BC112-ADA6-4D3A-859B-8182DCF0B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BFE8E-C7DB-4B1E-B696-AB736F16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5F6B01-95BB-469B-9F46-2C1B6840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E46E5E-1AB5-4806-BD9B-360ED4E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E4C31-AF00-4014-9998-AE47E793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A2FDE9-FFC4-4781-8874-B5CA6E096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80AD31-0BFC-42C2-823D-27E41A14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B22BB-A189-4F1E-90C1-2B369423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AB6BCF-C8FA-445C-B3DB-5A7E9E1F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54AB2-EDBE-4A79-B9C2-632A494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7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77912A-7BAF-4504-AC69-CE73618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0F1A2-0CC2-4140-A668-71D94400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D3B38-FD70-4549-AEEB-377C79F62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3D2B-CC73-4AD4-8B34-A2D3A1E5236E}" type="datetimeFigureOut">
              <a:rPr lang="it-IT" smtClean="0"/>
              <a:t>07/12/2020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0DE4B9-9B70-4B9C-AB33-40B2C3BDD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73431-F53B-463B-B88B-5597C01BF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6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C9684-F0D8-4454-A525-2BBDE933F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CA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A187B4-1A1E-49E9-A86B-C488DB82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1.A</a:t>
            </a:r>
          </a:p>
          <a:p>
            <a:r>
              <a:rPr lang="it-IT" dirty="0"/>
              <a:t>Controllo Angolo Quadrirotore</a:t>
            </a:r>
          </a:p>
        </p:txBody>
      </p:sp>
    </p:spTree>
    <p:extLst>
      <p:ext uri="{BB962C8B-B14F-4D97-AF65-F5344CB8AC3E}">
        <p14:creationId xmlns:p14="http://schemas.microsoft.com/office/powerpoint/2010/main" val="3979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DBD4D3-E5C9-483D-A9E1-B2D400CF17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8830" y="2086253"/>
                <a:ext cx="11514337" cy="1255682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PUNTO 1</a:t>
                </a:r>
                <a:br>
                  <a:rPr lang="it-IT" dirty="0"/>
                </a:br>
                <a:br>
                  <a:rPr lang="it-IT" sz="1000" dirty="0"/>
                </a:br>
                <a:br>
                  <a:rPr lang="it-IT" sz="1000" dirty="0"/>
                </a:br>
                <a:br>
                  <a:rPr lang="it-IT" sz="1000" dirty="0"/>
                </a:br>
                <a:br>
                  <a:rPr lang="it-IT" sz="1000" dirty="0"/>
                </a:br>
                <a:r>
                  <a:rPr lang="it-IT" sz="3100" dirty="0"/>
                  <a:t>1) 	abbiamo trovato il valore di </a:t>
                </a:r>
                <a:r>
                  <a:rPr lang="it-IT" sz="3100" dirty="0" err="1"/>
                  <a:t>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avendo a disposizione il valore di 	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	esplicitato nella tabella;</a:t>
                </a:r>
                <a:br>
                  <a:rPr lang="it-IT" sz="3100" dirty="0"/>
                </a:br>
                <a:r>
                  <a:rPr lang="it-IT" sz="3100" dirty="0"/>
                  <a:t>	Abbiamo riconosciuto in </a:t>
                </a:r>
                <a:r>
                  <a:rPr lang="el-GR" sz="3100" dirty="0"/>
                  <a:t>θ</a:t>
                </a:r>
                <a:r>
                  <a:rPr lang="it-IT" sz="3100" dirty="0"/>
                  <a:t> ed w le due variabili di stato</a:t>
                </a:r>
                <a:br>
                  <a:rPr lang="it-IT" sz="3100" dirty="0"/>
                </a:br>
                <a:r>
                  <a:rPr lang="it-IT" sz="3100" dirty="0"/>
                  <a:t>	Nella tabella quindi ci viene detto che 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= (</a:t>
                </a:r>
                <a:r>
                  <a:rPr lang="el-GR" sz="3100" dirty="0"/>
                  <a:t>θ</a:t>
                </a:r>
                <a:r>
                  <a:rPr lang="it-IT" sz="2200" dirty="0"/>
                  <a:t>e</a:t>
                </a:r>
                <a:r>
                  <a:rPr lang="it-IT" sz="3100" dirty="0"/>
                  <a:t>, </a:t>
                </a:r>
                <a:r>
                  <a:rPr lang="it-IT" sz="3100" dirty="0" err="1"/>
                  <a:t>w</a:t>
                </a:r>
                <a:r>
                  <a:rPr lang="it-IT" sz="2200" dirty="0" err="1"/>
                  <a:t>e</a:t>
                </a:r>
                <a:r>
                  <a:rPr lang="it-IT" sz="3100" dirty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it-IT" sz="3100" dirty="0"/>
                  <a:t>)</a:t>
                </a:r>
                <a:br>
                  <a:rPr lang="it-IT" sz="3100" dirty="0"/>
                </a:br>
                <a:r>
                  <a:rPr lang="it-IT" sz="3100" dirty="0"/>
                  <a:t>	Come lo abbiamo trovato??</a:t>
                </a:r>
                <a:br>
                  <a:rPr lang="it-IT" sz="3100" dirty="0"/>
                </a:br>
                <a:r>
                  <a:rPr lang="it-IT" sz="3100" dirty="0"/>
                  <a:t>	Come sappiamo(HAHA) la coppia (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) è una traiettoria del sistema</a:t>
                </a:r>
                <a:br>
                  <a:rPr lang="it-IT" sz="3100" dirty="0"/>
                </a:br>
                <a:r>
                  <a:rPr lang="it-IT" sz="3100" dirty="0"/>
                  <a:t>	e gode della </a:t>
                </a:r>
                <a:r>
                  <a:rPr lang="it-IT" sz="3100" dirty="0" err="1"/>
                  <a:t>della</a:t>
                </a:r>
                <a:r>
                  <a:rPr lang="it-IT" sz="3100" dirty="0"/>
                  <a:t> </a:t>
                </a:r>
                <a:r>
                  <a:rPr lang="it-IT" sz="3100" dirty="0" err="1"/>
                  <a:t>segeunte</a:t>
                </a:r>
                <a:r>
                  <a:rPr lang="it-IT" sz="3100" dirty="0"/>
                  <a:t> proprietà:</a:t>
                </a:r>
                <a:br>
                  <a:rPr lang="it-IT" sz="3100" dirty="0"/>
                </a:br>
                <a:r>
                  <a:rPr lang="it-IT" sz="3100" dirty="0"/>
                  <a:t>			f(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,u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,t</a:t>
                </a:r>
                <a:r>
                  <a:rPr lang="it-IT" sz="3100" dirty="0"/>
                  <a:t>) = 0  ꓯt</a:t>
                </a:r>
                <a14:m>
                  <m:oMath xmlns:m="http://schemas.openxmlformats.org/officeDocument/2006/math">
                    <m:r>
                      <a:rPr lang="it-IT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100" dirty="0"/>
                  <a:t>t</a:t>
                </a:r>
                <a:r>
                  <a:rPr lang="it-IT" sz="1600" dirty="0"/>
                  <a:t>0</a:t>
                </a:r>
                <a:r>
                  <a:rPr lang="it-IT" sz="3100" dirty="0"/>
                  <a:t> </a:t>
                </a:r>
                <a:br>
                  <a:rPr lang="it-IT" sz="3100" dirty="0"/>
                </a:br>
                <a:br>
                  <a:rPr lang="it-IT" sz="3100" dirty="0"/>
                </a:br>
                <a:r>
                  <a:rPr lang="it-IT" sz="3100" dirty="0"/>
                  <a:t>	Quindi dato il sistema:</a:t>
                </a:r>
                <a:br>
                  <a:rPr lang="it-IT" sz="3100" dirty="0"/>
                </a:br>
                <a:r>
                  <a:rPr lang="it-IT" sz="3100" dirty="0"/>
                  <a:t>	</a:t>
                </a:r>
                <a:br>
                  <a:rPr lang="it-IT" sz="3100" dirty="0"/>
                </a:br>
                <a:br>
                  <a:rPr lang="it-IT" sz="3100" dirty="0"/>
                </a:br>
                <a:r>
                  <a:rPr lang="it-IT" sz="3100" dirty="0"/>
                  <a:t>	</a:t>
                </a:r>
                <a:br>
                  <a:rPr lang="it-IT" sz="3100" dirty="0"/>
                </a:br>
                <a:r>
                  <a:rPr lang="it-IT" sz="3100" dirty="0"/>
                  <a:t>	Lo risolviamo con incognita u</a:t>
                </a:r>
                <a:r>
                  <a:rPr lang="it-IT" sz="2200" dirty="0"/>
                  <a:t>1  </a:t>
                </a:r>
                <a:r>
                  <a:rPr lang="it-IT" sz="3100" dirty="0"/>
                  <a:t>e il risultato è:</a:t>
                </a:r>
                <a:br>
                  <a:rPr lang="it-IT" sz="3100" dirty="0"/>
                </a:br>
                <a:r>
                  <a:rPr lang="it-IT" sz="3100" dirty="0"/>
                  <a:t>			</a:t>
                </a:r>
                <a:r>
                  <a:rPr lang="it-IT" sz="3100" dirty="0" err="1"/>
                  <a:t>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= 3,0759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DBD4D3-E5C9-483D-A9E1-B2D400CF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8830" y="2086253"/>
                <a:ext cx="11514337" cy="1255682"/>
              </a:xfrm>
              <a:blipFill>
                <a:blip r:embed="rId2"/>
                <a:stretch>
                  <a:fillRect l="-1907" t="-243204" b="-2432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24B99A5-B7E6-43C9-A7A0-4AF349D5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324905"/>
            <a:ext cx="2838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0F20A6-7911-42B4-BCDE-98B180B9EEE7}"/>
              </a:ext>
            </a:extLst>
          </p:cNvPr>
          <p:cNvSpPr txBox="1"/>
          <p:nvPr/>
        </p:nvSpPr>
        <p:spPr>
          <a:xfrm>
            <a:off x="870659" y="656850"/>
            <a:ext cx="8624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quindi di nuovo il sistema di equazioni</a:t>
            </a:r>
          </a:p>
          <a:p>
            <a:endParaRPr lang="it-IT" dirty="0"/>
          </a:p>
          <a:p>
            <a:r>
              <a:rPr lang="it-IT" dirty="0"/>
              <a:t>Possiamo linearizzarlo nell’intorno della coppia di equilibrio che abbiamo trovato (</a:t>
            </a:r>
            <a:r>
              <a:rPr lang="it-IT" dirty="0" err="1"/>
              <a:t>xe</a:t>
            </a:r>
            <a:r>
              <a:rPr lang="it-IT" dirty="0"/>
              <a:t>, </a:t>
            </a:r>
            <a:r>
              <a:rPr lang="it-IT" dirty="0" err="1"/>
              <a:t>ue</a:t>
            </a:r>
            <a:r>
              <a:rPr lang="it-IT" dirty="0"/>
              <a:t>);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endParaRPr lang="it-IT" dirty="0"/>
          </a:p>
          <a:p>
            <a:endParaRPr lang="it-IT" dirty="0"/>
          </a:p>
          <a:p>
            <a:r>
              <a:rPr lang="it-IT" dirty="0"/>
              <a:t>Troviamo i valori delle matrici A,B, C  e D, facendo ausilio della tabella qui sotto; 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28B87E-F0F4-4048-A274-6AE9103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7" y="266415"/>
            <a:ext cx="2838450" cy="990600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560F99D-D56D-4AAD-8282-321457CFB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20667"/>
              </p:ext>
            </p:extLst>
          </p:nvPr>
        </p:nvGraphicFramePr>
        <p:xfrm>
          <a:off x="1517095" y="26479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0D013CD-D052-4516-81CC-957C82E9B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9652"/>
              </p:ext>
            </p:extLst>
          </p:nvPr>
        </p:nvGraphicFramePr>
        <p:xfrm>
          <a:off x="1669495" y="28003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F526DAD-9B4E-46A7-91DA-4FA04CCD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9391"/>
              </p:ext>
            </p:extLst>
          </p:nvPr>
        </p:nvGraphicFramePr>
        <p:xfrm>
          <a:off x="1821895" y="29527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71D0BFC-394E-4773-825A-5D79CB1F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88615"/>
              </p:ext>
            </p:extLst>
          </p:nvPr>
        </p:nvGraphicFramePr>
        <p:xfrm>
          <a:off x="1974295" y="31051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290C4D0-CAA6-4E09-BED6-5DD32016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06086"/>
              </p:ext>
            </p:extLst>
          </p:nvPr>
        </p:nvGraphicFramePr>
        <p:xfrm>
          <a:off x="2126695" y="32575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617DB78-BC3B-461D-A444-DA17FCF1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6361"/>
              </p:ext>
            </p:extLst>
          </p:nvPr>
        </p:nvGraphicFramePr>
        <p:xfrm>
          <a:off x="2279095" y="34099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676C664-B8E8-4909-952E-4105FA82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07431"/>
              </p:ext>
            </p:extLst>
          </p:nvPr>
        </p:nvGraphicFramePr>
        <p:xfrm>
          <a:off x="2431495" y="35623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9C35D07-5701-43BF-B305-97743F266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76480"/>
              </p:ext>
            </p:extLst>
          </p:nvPr>
        </p:nvGraphicFramePr>
        <p:xfrm>
          <a:off x="2583895" y="37147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ella 14">
                <a:extLst>
                  <a:ext uri="{FF2B5EF4-FFF2-40B4-BE49-F238E27FC236}">
                    <a16:creationId xmlns:a16="http://schemas.microsoft.com/office/drawing/2014/main" id="{6603B9BF-C0E7-4927-A61C-1E4139A86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77452"/>
                  </p:ext>
                </p:extLst>
              </p:nvPr>
            </p:nvGraphicFramePr>
            <p:xfrm>
              <a:off x="3505200" y="2532786"/>
              <a:ext cx="5410200" cy="3668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241">
                      <a:extLst>
                        <a:ext uri="{9D8B030D-6E8A-4147-A177-3AD203B41FA5}">
                          <a16:colId xmlns:a16="http://schemas.microsoft.com/office/drawing/2014/main" val="3346747276"/>
                        </a:ext>
                      </a:extLst>
                    </a:gridCol>
                    <a:gridCol w="2701959">
                      <a:extLst>
                        <a:ext uri="{9D8B030D-6E8A-4147-A177-3AD203B41FA5}">
                          <a16:colId xmlns:a16="http://schemas.microsoft.com/office/drawing/2014/main" val="2199306463"/>
                        </a:ext>
                      </a:extLst>
                    </a:gridCol>
                  </a:tblGrid>
                  <a:tr h="1125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24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800" b="1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:r>
                            <a:rPr lang="it-IT" sz="1600" b="1" i="1" baseline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it-IT" sz="1600" b="1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it-IT" sz="16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95672"/>
                      </a:ext>
                    </a:extLst>
                  </a:tr>
                  <a:tr h="7388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2400" b="1" i="1" dirty="0"/>
                            <a:t> </a:t>
                          </a:r>
                          <a:r>
                            <a:rPr lang="it-IT" sz="24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1800" dirty="0"/>
                            <a:t>=</a:t>
                          </a:r>
                          <a:r>
                            <a:rPr lang="it-IT" sz="2400" dirty="0"/>
                            <a:t> </a:t>
                          </a:r>
                          <a:r>
                            <a:rPr lang="it-IT" sz="1800" dirty="0"/>
                            <a:t>-</a:t>
                          </a:r>
                          <a:r>
                            <a:rPr lang="el-GR" sz="1800" dirty="0"/>
                            <a:t>β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35989"/>
                      </a:ext>
                    </a:extLst>
                  </a:tr>
                  <a:tr h="8628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186697"/>
                      </a:ext>
                    </a:extLst>
                  </a:tr>
                  <a:tr h="9415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33624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ella 14">
                <a:extLst>
                  <a:ext uri="{FF2B5EF4-FFF2-40B4-BE49-F238E27FC236}">
                    <a16:creationId xmlns:a16="http://schemas.microsoft.com/office/drawing/2014/main" id="{6603B9BF-C0E7-4927-A61C-1E4139A86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77452"/>
                  </p:ext>
                </p:extLst>
              </p:nvPr>
            </p:nvGraphicFramePr>
            <p:xfrm>
              <a:off x="3505200" y="2532786"/>
              <a:ext cx="5410200" cy="3668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241">
                      <a:extLst>
                        <a:ext uri="{9D8B030D-6E8A-4147-A177-3AD203B41FA5}">
                          <a16:colId xmlns:a16="http://schemas.microsoft.com/office/drawing/2014/main" val="3346747276"/>
                        </a:ext>
                      </a:extLst>
                    </a:gridCol>
                    <a:gridCol w="2701959">
                      <a:extLst>
                        <a:ext uri="{9D8B030D-6E8A-4147-A177-3AD203B41FA5}">
                          <a16:colId xmlns:a16="http://schemas.microsoft.com/office/drawing/2014/main" val="2199306463"/>
                        </a:ext>
                      </a:extLst>
                    </a:gridCol>
                  </a:tblGrid>
                  <a:tr h="11250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541" r="-100449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541" r="-903" b="-2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95672"/>
                      </a:ext>
                    </a:extLst>
                  </a:tr>
                  <a:tr h="7388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153719" r="-100449" b="-247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153719" r="-903" b="-247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35989"/>
                      </a:ext>
                    </a:extLst>
                  </a:tr>
                  <a:tr h="86287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216197" r="-100449" b="-11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216197" r="-903" b="-110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186697"/>
                      </a:ext>
                    </a:extLst>
                  </a:tr>
                  <a:tr h="9415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289677" r="-10044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289677" r="-903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362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78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C8DC6F3-B21C-4507-A208-F94CBBC2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0F319F8-D836-4BD3-B299-20F365C94664}"/>
                  </a:ext>
                </a:extLst>
              </p:cNvPr>
              <p:cNvSpPr txBox="1"/>
              <p:nvPr/>
            </p:nvSpPr>
            <p:spPr>
              <a:xfrm>
                <a:off x="695325" y="2295525"/>
                <a:ext cx="1628715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0F319F8-D836-4BD3-B299-20F365C9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295525"/>
                <a:ext cx="1628715" cy="810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6F528A-F2C7-4CFF-B7E9-F33D9BB6D1EE}"/>
              </a:ext>
            </a:extLst>
          </p:cNvPr>
          <p:cNvSpPr txBox="1"/>
          <p:nvPr/>
        </p:nvSpPr>
        <p:spPr>
          <a:xfrm>
            <a:off x="262193" y="25043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A=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1AE1A8-2F18-4E6B-AE8F-28F9D146F8A9}"/>
              </a:ext>
            </a:extLst>
          </p:cNvPr>
          <p:cNvSpPr txBox="1"/>
          <p:nvPr/>
        </p:nvSpPr>
        <p:spPr>
          <a:xfrm>
            <a:off x="4273743" y="2347136"/>
            <a:ext cx="46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0437DC-7320-48B4-B6D1-D25EE1C9765F}"/>
                  </a:ext>
                </a:extLst>
              </p:cNvPr>
              <p:cNvSpPr txBox="1"/>
              <p:nvPr/>
            </p:nvSpPr>
            <p:spPr>
              <a:xfrm>
                <a:off x="4503834" y="2393302"/>
                <a:ext cx="1019707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0437DC-7320-48B4-B6D1-D25EE1C9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34" y="2393302"/>
                <a:ext cx="101970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3D581-6C9A-4292-8A20-E78A41546490}"/>
                  </a:ext>
                </a:extLst>
              </p:cNvPr>
              <p:cNvSpPr txBox="1"/>
              <p:nvPr/>
            </p:nvSpPr>
            <p:spPr>
              <a:xfrm>
                <a:off x="5915986" y="2421012"/>
                <a:ext cx="15049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1, 0 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3D581-6C9A-4292-8A20-E78A4154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86" y="2421012"/>
                <a:ext cx="150495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0340FF-642F-42AB-BFC0-0209228C4F65}"/>
                  </a:ext>
                </a:extLst>
              </p:cNvPr>
              <p:cNvSpPr txBox="1"/>
              <p:nvPr/>
            </p:nvSpPr>
            <p:spPr>
              <a:xfrm>
                <a:off x="9067800" y="2413666"/>
                <a:ext cx="608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D=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0340FF-642F-42AB-BFC0-0209228C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2413666"/>
                <a:ext cx="608821" cy="276999"/>
              </a:xfrm>
              <a:prstGeom prst="rect">
                <a:avLst/>
              </a:prstGeom>
              <a:blipFill>
                <a:blip r:embed="rId5"/>
                <a:stretch>
                  <a:fillRect l="-24242" t="-28889" r="-11111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53AB3B0F-2BC8-4546-8F4A-9F6225FD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59" y="3766802"/>
            <a:ext cx="1885950" cy="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C3EB3-6668-456E-A165-897B2AB1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PASSO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40A02E-69BB-42EF-83E3-85A72D6ABF64}"/>
              </a:ext>
            </a:extLst>
          </p:cNvPr>
          <p:cNvSpPr txBox="1"/>
          <p:nvPr/>
        </p:nvSpPr>
        <p:spPr>
          <a:xfrm>
            <a:off x="688088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Passiamo poi dalla rappresentazione nello spazio degli stati al dominio di Laplace</a:t>
            </a:r>
          </a:p>
          <a:p>
            <a:r>
              <a:rPr lang="it-IT" dirty="0"/>
              <a:t> utilizzando la trasformata di Laplace, ottenendo la funzione di trasferimento: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88BF638-D6E6-4CD7-8568-B8FCBD586A25}"/>
                  </a:ext>
                </a:extLst>
              </p:cNvPr>
              <p:cNvSpPr txBox="1"/>
              <p:nvPr/>
            </p:nvSpPr>
            <p:spPr>
              <a:xfrm>
                <a:off x="838200" y="3059668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= (C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+ D) =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88BF638-D6E6-4CD7-8568-B8FCBD58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9668"/>
                <a:ext cx="3048000" cy="369332"/>
              </a:xfrm>
              <a:prstGeom prst="rect">
                <a:avLst/>
              </a:prstGeom>
              <a:blipFill>
                <a:blip r:embed="rId2"/>
                <a:stretch>
                  <a:fillRect l="-1800" t="-11475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9F282E8-A845-4D8C-804D-754842CD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768967"/>
            <a:ext cx="2680755" cy="9507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E02029-4109-4C79-B9BF-1986257D5C82}"/>
              </a:ext>
            </a:extLst>
          </p:cNvPr>
          <p:cNvSpPr txBox="1"/>
          <p:nvPr/>
        </p:nvSpPr>
        <p:spPr>
          <a:xfrm>
            <a:off x="8094911" y="2514145"/>
            <a:ext cx="1504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Dove:</a:t>
            </a:r>
          </a:p>
          <a:p>
            <a:r>
              <a:rPr lang="it-IT" dirty="0"/>
              <a:t>-&gt; F = </a:t>
            </a:r>
            <a:r>
              <a:rPr lang="it-IT" dirty="0" err="1"/>
              <a:t>Fv</a:t>
            </a:r>
            <a:r>
              <a:rPr lang="it-IT" dirty="0"/>
              <a:t>;</a:t>
            </a:r>
          </a:p>
          <a:p>
            <a:r>
              <a:rPr lang="it-IT" dirty="0"/>
              <a:t>-&gt; a = a;</a:t>
            </a:r>
          </a:p>
          <a:p>
            <a:r>
              <a:rPr lang="it-IT" dirty="0"/>
              <a:t>-&gt;r = radice(2)</a:t>
            </a:r>
          </a:p>
          <a:p>
            <a:r>
              <a:rPr lang="it-IT" dirty="0"/>
              <a:t>-&gt; B = β;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5C6938B-4AE3-4F34-8D00-0C5024E299D0}"/>
                  </a:ext>
                </a:extLst>
              </p:cNvPr>
              <p:cNvSpPr txBox="1"/>
              <p:nvPr/>
            </p:nvSpPr>
            <p:spPr>
              <a:xfrm>
                <a:off x="4181849" y="5520901"/>
                <a:ext cx="3533403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it-IT" dirty="0"/>
                          <m:t>1,2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 dirty="0"/>
                          <m:t>(-3,69 – 4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 dirty="0"/>
                          <m:t> 1,2 </m:t>
                        </m:r>
                        <m:r>
                          <m:rPr>
                            <m:nor/>
                          </m:rPr>
                          <a:rPr lang="it-IT" dirty="0"/>
                          <m:t>s</m:t>
                        </m:r>
                        <m:r>
                          <m:rPr>
                            <m:nor/>
                          </m:rPr>
                          <a:rPr lang="it-IT" dirty="0"/>
                          <m:t>)</m:t>
                        </m:r>
                      </m:den>
                    </m:f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400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+120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+369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5C6938B-4AE3-4F34-8D00-0C5024E2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849" y="5520901"/>
                <a:ext cx="3533403" cy="472437"/>
              </a:xfrm>
              <a:prstGeom prst="rect">
                <a:avLst/>
              </a:prstGeom>
              <a:blipFill>
                <a:blip r:embed="rId4"/>
                <a:stretch>
                  <a:fillRect l="-4138" b="-10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98997A83-5863-4461-9C95-900A4BB30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849" y="3991473"/>
            <a:ext cx="3333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PROGETTO CA </vt:lpstr>
      <vt:lpstr>PUNTO 1     1)  abbiamo trovato il valore di ue avendo a disposizione il valore di  xe  esplicitato nella tabella;  Abbiamo riconosciuto in θ ed w le due variabili di stato  Nella tabella quindi ci viene detto che xe = (θe, we)=(π/4,0)  Come lo abbiamo trovato??  Come sappiamo(HAHA) la coppia (xe,ue) è una traiettoria del sistema  e gode della della segeunte proprietà:    f(xe,ue,t) = 0  ꓯt≥ t0    Quindi dato il sistema:       Lo risolviamo con incognita u1  e il risultato è:    ue = 3,0759</vt:lpstr>
      <vt:lpstr>Presentazione standard di PowerPoint</vt:lpstr>
      <vt:lpstr>MATRICI</vt:lpstr>
      <vt:lpstr>PASSO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CA </dc:title>
  <dc:creator>Francesco Ciampana - francesco.ciampana@studio.unibo.it</dc:creator>
  <cp:lastModifiedBy>Francesco Ciampana - francesco.ciampana@studio.unibo.it</cp:lastModifiedBy>
  <cp:revision>17</cp:revision>
  <dcterms:created xsi:type="dcterms:W3CDTF">2020-11-29T17:21:28Z</dcterms:created>
  <dcterms:modified xsi:type="dcterms:W3CDTF">2020-12-07T16:55:21Z</dcterms:modified>
</cp:coreProperties>
</file>