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Segoe UI Variable Text Semiligh" pitchFamily="2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bc866bdd29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bc866bdd29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bc866bdd29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bc866bdd29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titolo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2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2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1" name="Google Shape;111;p2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panoramica con didascalia">
  <p:cSld name="Immagine panoramica con didascalia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1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9" name="Google Shape;169;p1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sottotitolo">
  <p:cSld name="Titolo e sottotitolo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2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5" name="Google Shape;175;p1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zione con didascalia">
  <p:cSld name="Citazione con didascalia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it-IT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it-IT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eda nome">
  <p:cSld name="Scheda nome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onne">
  <p:cSld name="3 colonn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onne immagine">
  <p:cSld name="3 colonne immagine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6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7" name="Google Shape;207;p16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08" name="Google Shape;208;p16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0" name="Google Shape;210;p16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1" name="Google Shape;211;p16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3" name="Google Shape;213;p16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4" name="Google Shape;214;p16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body" idx="1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6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0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61" name="Google Shape;161;p10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2" name="Google Shape;162;p1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" name="Google Shape;47;p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49" name="Google Shape;49;p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0" name="Google Shape;50;p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1" name="Google Shape;51;p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>
            <a:spLocks noGrp="1"/>
          </p:cNvSpPr>
          <p:nvPr>
            <p:ph type="ctrTitle"/>
          </p:nvPr>
        </p:nvSpPr>
        <p:spPr>
          <a:xfrm>
            <a:off x="1876424" y="97273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it-IT" sz="8800" dirty="0">
                <a:latin typeface="Segoe UI Variable Text Semiligh" pitchFamily="2" charset="0"/>
              </a:rPr>
              <a:t>HUMAN FACE RECOGNITION</a:t>
            </a:r>
            <a:endParaRPr sz="8800" dirty="0">
              <a:latin typeface="Segoe UI Variable Text Semiligh" pitchFamily="2" charset="0"/>
            </a:endParaRPr>
          </a:p>
        </p:txBody>
      </p:sp>
      <p:sp>
        <p:nvSpPr>
          <p:cNvPr id="235" name="Google Shape;235;p19"/>
          <p:cNvSpPr txBox="1">
            <a:spLocks noGrp="1"/>
          </p:cNvSpPr>
          <p:nvPr>
            <p:ph type="subTitle" idx="1"/>
          </p:nvPr>
        </p:nvSpPr>
        <p:spPr>
          <a:xfrm>
            <a:off x="1876423" y="3585412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it-IT" dirty="0"/>
              <a:t>FRANCESCO ESPOSITO</a:t>
            </a:r>
            <a:br>
              <a:rPr lang="it-IT" dirty="0"/>
            </a:br>
            <a:r>
              <a:rPr lang="it-IT" dirty="0"/>
              <a:t>ALESSANDRO ESPOSITO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8"/>
          <p:cNvSpPr txBox="1">
            <a:spLocks noGrp="1"/>
          </p:cNvSpPr>
          <p:nvPr>
            <p:ph type="title"/>
          </p:nvPr>
        </p:nvSpPr>
        <p:spPr>
          <a:xfrm>
            <a:off x="824173" y="342753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it-IT"/>
              <a:t>BLOCK STRUCTURE</a:t>
            </a:r>
            <a:endParaRPr/>
          </a:p>
        </p:txBody>
      </p:sp>
      <p:sp>
        <p:nvSpPr>
          <p:cNvPr id="419" name="Google Shape;419;p28"/>
          <p:cNvSpPr>
            <a:spLocks noGrp="1"/>
          </p:cNvSpPr>
          <p:nvPr>
            <p:ph type="body" idx="1"/>
          </p:nvPr>
        </p:nvSpPr>
        <p:spPr>
          <a:xfrm>
            <a:off x="1258340" y="4905523"/>
            <a:ext cx="2273592" cy="1478570"/>
          </a:xfrm>
          <a:prstGeom prst="roundRect">
            <a:avLst>
              <a:gd name="adj" fmla="val 16667"/>
            </a:avLst>
          </a:prstGeom>
          <a:solidFill>
            <a:srgbClr val="0E3554"/>
          </a:solidFill>
          <a:ln w="19050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it-IT" sz="1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 CONVOLUTIONS, BATCH NORMALIZATION, MAXPOOL</a:t>
            </a: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16079" y="1797402"/>
            <a:ext cx="2273592" cy="1478570"/>
          </a:xfrm>
          <a:prstGeom prst="roundRect">
            <a:avLst>
              <a:gd name="adj" fmla="val 16667"/>
            </a:avLst>
          </a:prstGeom>
          <a:solidFill>
            <a:srgbClr val="0E3554"/>
          </a:solidFill>
          <a:ln w="19050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 INCEPTION, MAXPOOL</a:t>
            </a: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1258339" y="1773480"/>
            <a:ext cx="2273592" cy="1478570"/>
          </a:xfrm>
          <a:prstGeom prst="roundRect">
            <a:avLst>
              <a:gd name="adj" fmla="val 16667"/>
            </a:avLst>
          </a:prstGeom>
          <a:solidFill>
            <a:srgbClr val="0E3554"/>
          </a:solidFill>
          <a:ln w="19050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 CONVOLUTIONS, BATCH NORMALIZATION, DROPOUT, MAXPOOL</a:t>
            </a: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8904448" y="4905523"/>
            <a:ext cx="2273592" cy="1478570"/>
          </a:xfrm>
          <a:prstGeom prst="roundRect">
            <a:avLst>
              <a:gd name="adj" fmla="val 16667"/>
            </a:avLst>
          </a:prstGeom>
          <a:solidFill>
            <a:srgbClr val="0E3554"/>
          </a:solidFill>
          <a:ln w="19050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 INCEPTION AVERAGE POOL</a:t>
            </a: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8773819" y="1884853"/>
            <a:ext cx="2273592" cy="1478570"/>
          </a:xfrm>
          <a:prstGeom prst="roundRect">
            <a:avLst>
              <a:gd name="adj" fmla="val 16667"/>
            </a:avLst>
          </a:prstGeom>
          <a:solidFill>
            <a:srgbClr val="0E3554"/>
          </a:solidFill>
          <a:ln w="19050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 INCEPTION, MAXPOOL</a:t>
            </a:r>
            <a:endParaRPr/>
          </a:p>
        </p:txBody>
      </p:sp>
      <p:sp>
        <p:nvSpPr>
          <p:cNvPr id="424" name="Google Shape;424;p28"/>
          <p:cNvSpPr/>
          <p:nvPr/>
        </p:nvSpPr>
        <p:spPr>
          <a:xfrm rot="5400000" flipH="1">
            <a:off x="1965926" y="3633415"/>
            <a:ext cx="858416" cy="54117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5" name="Google Shape;425;p28"/>
          <p:cNvSpPr/>
          <p:nvPr/>
        </p:nvSpPr>
        <p:spPr>
          <a:xfrm rot="-5400000" flipH="1">
            <a:off x="9594878" y="3692161"/>
            <a:ext cx="858416" cy="54117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6" name="Google Shape;426;p28"/>
          <p:cNvSpPr/>
          <p:nvPr/>
        </p:nvSpPr>
        <p:spPr>
          <a:xfrm rot="10800000" flipH="1">
            <a:off x="7608807" y="2570862"/>
            <a:ext cx="858416" cy="54117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7" name="Google Shape;427;p28"/>
          <p:cNvSpPr/>
          <p:nvPr/>
        </p:nvSpPr>
        <p:spPr>
          <a:xfrm rot="10800000" flipH="1">
            <a:off x="3782707" y="2512765"/>
            <a:ext cx="858416" cy="54117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8" name="Google Shape;428;p28"/>
          <p:cNvSpPr txBox="1"/>
          <p:nvPr/>
        </p:nvSpPr>
        <p:spPr>
          <a:xfrm>
            <a:off x="2015412" y="4572000"/>
            <a:ext cx="8513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Block 1</a:t>
            </a:r>
            <a:endParaRPr/>
          </a:p>
        </p:txBody>
      </p:sp>
      <p:sp>
        <p:nvSpPr>
          <p:cNvPr id="429" name="Google Shape;429;p28"/>
          <p:cNvSpPr txBox="1"/>
          <p:nvPr/>
        </p:nvSpPr>
        <p:spPr>
          <a:xfrm>
            <a:off x="1944516" y="1350026"/>
            <a:ext cx="8513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Block 2</a:t>
            </a:r>
            <a:endParaRPr/>
          </a:p>
        </p:txBody>
      </p:sp>
      <p:sp>
        <p:nvSpPr>
          <p:cNvPr id="430" name="Google Shape;430;p28"/>
          <p:cNvSpPr txBox="1"/>
          <p:nvPr/>
        </p:nvSpPr>
        <p:spPr>
          <a:xfrm>
            <a:off x="9640026" y="4554461"/>
            <a:ext cx="8513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Block 5</a:t>
            </a:r>
            <a:endParaRPr/>
          </a:p>
        </p:txBody>
      </p:sp>
      <p:sp>
        <p:nvSpPr>
          <p:cNvPr id="431" name="Google Shape;431;p28"/>
          <p:cNvSpPr txBox="1"/>
          <p:nvPr/>
        </p:nvSpPr>
        <p:spPr>
          <a:xfrm>
            <a:off x="5670338" y="1368814"/>
            <a:ext cx="8513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Block 3</a:t>
            </a:r>
            <a:endParaRPr/>
          </a:p>
        </p:txBody>
      </p:sp>
      <p:sp>
        <p:nvSpPr>
          <p:cNvPr id="432" name="Google Shape;432;p28"/>
          <p:cNvSpPr txBox="1"/>
          <p:nvPr/>
        </p:nvSpPr>
        <p:spPr>
          <a:xfrm>
            <a:off x="9484953" y="1525437"/>
            <a:ext cx="8513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Block 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9"/>
          <p:cNvSpPr/>
          <p:nvPr/>
        </p:nvSpPr>
        <p:spPr>
          <a:xfrm>
            <a:off x="798950" y="1583725"/>
            <a:ext cx="5286300" cy="4082700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38" name="Google Shape;438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425" y="2387502"/>
            <a:ext cx="4747200" cy="2791375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29"/>
          <p:cNvSpPr txBox="1">
            <a:spLocks noGrp="1"/>
          </p:cNvSpPr>
          <p:nvPr>
            <p:ph type="body" idx="1"/>
          </p:nvPr>
        </p:nvSpPr>
        <p:spPr>
          <a:xfrm>
            <a:off x="6569957" y="1987962"/>
            <a:ext cx="47472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36363"/>
              <a:buNone/>
            </a:pPr>
            <a:r>
              <a:rPr lang="it-IT" sz="2200"/>
              <a:t>Loss : 0,614</a:t>
            </a:r>
            <a:br>
              <a:rPr lang="it-IT" sz="2200"/>
            </a:br>
            <a:r>
              <a:rPr lang="it-IT" sz="2200"/>
              <a:t>Train acc: 0,757</a:t>
            </a:r>
            <a:br>
              <a:rPr lang="it-IT" sz="2200"/>
            </a:br>
            <a:r>
              <a:rPr lang="it-IT" sz="2200"/>
              <a:t>Test acc: 0,709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36363"/>
              <a:buNone/>
            </a:pPr>
            <a:endParaRPr sz="22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36363"/>
              <a:buNone/>
            </a:pPr>
            <a:endParaRPr sz="22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36363"/>
              <a:buNone/>
            </a:pPr>
            <a:endParaRPr sz="2200"/>
          </a:p>
          <a:p>
            <a:pPr marL="457200" lvl="0" indent="-350043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93750"/>
              <a:buChar char="-"/>
            </a:pPr>
            <a:r>
              <a:rPr lang="it-IT"/>
              <a:t>Here we get a lower loss function than the first architecture, but a greater accuracy gap. Moreover, the graphically results seems not adequate to chose this as our final structure. </a:t>
            </a:r>
            <a:endParaRPr/>
          </a:p>
        </p:txBody>
      </p:sp>
      <p:sp>
        <p:nvSpPr>
          <p:cNvPr id="440" name="Google Shape;440;p29"/>
          <p:cNvSpPr/>
          <p:nvPr/>
        </p:nvSpPr>
        <p:spPr>
          <a:xfrm rot="10800000">
            <a:off x="9277275" y="2171500"/>
            <a:ext cx="217800" cy="276000"/>
          </a:xfrm>
          <a:prstGeom prst="upArrow">
            <a:avLst>
              <a:gd name="adj1" fmla="val 50000"/>
              <a:gd name="adj2" fmla="val 56824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9"/>
          <p:cNvSpPr/>
          <p:nvPr/>
        </p:nvSpPr>
        <p:spPr>
          <a:xfrm>
            <a:off x="11099350" y="2111488"/>
            <a:ext cx="217800" cy="276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9"/>
          <p:cNvSpPr txBox="1"/>
          <p:nvPr/>
        </p:nvSpPr>
        <p:spPr>
          <a:xfrm>
            <a:off x="10577525" y="2521900"/>
            <a:ext cx="3356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latin typeface="Twentieth Century"/>
                <a:ea typeface="Twentieth Century"/>
                <a:cs typeface="Twentieth Century"/>
                <a:sym typeface="Twentieth Century"/>
              </a:rPr>
              <a:t>Accuracy Gap</a:t>
            </a:r>
            <a:endParaRPr sz="16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43" name="Google Shape;443;p29"/>
          <p:cNvSpPr txBox="1"/>
          <p:nvPr/>
        </p:nvSpPr>
        <p:spPr>
          <a:xfrm>
            <a:off x="9142600" y="2521900"/>
            <a:ext cx="879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latin typeface="Twentieth Century"/>
                <a:ea typeface="Twentieth Century"/>
                <a:cs typeface="Twentieth Century"/>
                <a:sym typeface="Twentieth Century"/>
              </a:rPr>
              <a:t>Loss</a:t>
            </a:r>
            <a:endParaRPr sz="16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it-IT"/>
              <a:t>CONCLUSION</a:t>
            </a:r>
            <a:endParaRPr/>
          </a:p>
        </p:txBody>
      </p:sp>
      <p:sp>
        <p:nvSpPr>
          <p:cNvPr id="449" name="Google Shape;449;p30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it-IT"/>
              <a:t>By making a comparison between the first and second architecture the first architecture appears to be more adequate, both in terms of accuracy and graphically. A constraint common to both architectures is the poor sampling of the dataset, as we have seen our dataset contained about 2000 photos, thus forcing a very limited division of train, validation and test. This leads us to infer that the dataset, not having a large number of "features," does not need overly complicated architectures. So, at the end of the day, we consider the first architecture as the most suitable structure for our dataset.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rPr lang="it-IT" dirty="0"/>
              <a:t>TASK: </a:t>
            </a:r>
            <a:r>
              <a:rPr lang="it-IT" b="0" i="0" u="none" strike="noStrike" cap="none" dirty="0">
                <a:latin typeface="Roboto"/>
                <a:ea typeface="Roboto"/>
                <a:cs typeface="Roboto"/>
                <a:sym typeface="Roboto"/>
              </a:rPr>
              <a:t>The project </a:t>
            </a:r>
            <a:r>
              <a:rPr lang="it-IT" b="0" i="0" u="none" strike="noStrike" cap="none" dirty="0" err="1">
                <a:latin typeface="Roboto"/>
                <a:ea typeface="Roboto"/>
                <a:cs typeface="Roboto"/>
                <a:sym typeface="Roboto"/>
              </a:rPr>
              <a:t>aims</a:t>
            </a:r>
            <a:r>
              <a:rPr lang="it-IT" b="0" i="0" u="none" strike="noStrike" cap="none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b="0" i="0" u="none" strike="noStrike" cap="none" dirty="0" err="1">
                <a:latin typeface="Roboto"/>
                <a:ea typeface="Roboto"/>
                <a:cs typeface="Roboto"/>
                <a:sym typeface="Roboto"/>
              </a:rPr>
              <a:t>at</a:t>
            </a:r>
            <a:r>
              <a:rPr lang="it-IT" b="0" i="0" u="none" strike="noStrike" cap="none" dirty="0">
                <a:latin typeface="Roboto"/>
                <a:ea typeface="Roboto"/>
                <a:cs typeface="Roboto"/>
                <a:sym typeface="Roboto"/>
              </a:rPr>
              <a:t> the </a:t>
            </a:r>
            <a:r>
              <a:rPr lang="it-IT" b="0" i="0" u="none" strike="noStrike" cap="none" dirty="0" err="1">
                <a:latin typeface="Roboto"/>
                <a:ea typeface="Roboto"/>
                <a:cs typeface="Roboto"/>
                <a:sym typeface="Roboto"/>
              </a:rPr>
              <a:t>recognition</a:t>
            </a:r>
            <a:r>
              <a:rPr lang="it-IT" b="0" i="0" u="none" strike="noStrike" cap="none" dirty="0">
                <a:latin typeface="Roboto"/>
                <a:ea typeface="Roboto"/>
                <a:cs typeface="Roboto"/>
                <a:sym typeface="Roboto"/>
              </a:rPr>
              <a:t> of images </a:t>
            </a:r>
            <a:r>
              <a:rPr lang="it-IT" b="0" i="0" u="none" strike="noStrike" cap="none" dirty="0" err="1">
                <a:latin typeface="Roboto"/>
                <a:ea typeface="Roboto"/>
                <a:cs typeface="Roboto"/>
                <a:sym typeface="Roboto"/>
              </a:rPr>
              <a:t>through</a:t>
            </a:r>
            <a:r>
              <a:rPr lang="it-IT" b="0" i="0" u="none" strike="noStrike" cap="none" dirty="0">
                <a:latin typeface="Roboto"/>
                <a:ea typeface="Roboto"/>
                <a:cs typeface="Roboto"/>
                <a:sym typeface="Roboto"/>
              </a:rPr>
              <a:t> the use of 2 </a:t>
            </a:r>
            <a:r>
              <a:rPr lang="it-IT" b="0" i="0" u="none" strike="noStrike" cap="none" dirty="0" err="1">
                <a:latin typeface="Roboto"/>
                <a:ea typeface="Roboto"/>
                <a:cs typeface="Roboto"/>
                <a:sym typeface="Roboto"/>
              </a:rPr>
              <a:t>different</a:t>
            </a:r>
            <a:r>
              <a:rPr lang="it-IT" b="0" i="0" u="none" strike="noStrike" cap="none" dirty="0">
                <a:latin typeface="Roboto"/>
                <a:ea typeface="Roboto"/>
                <a:cs typeface="Roboto"/>
                <a:sym typeface="Roboto"/>
              </a:rPr>
              <a:t> CNN </a:t>
            </a:r>
            <a:r>
              <a:rPr lang="it-IT" b="0" i="0" u="none" strike="noStrike" cap="none" dirty="0" err="1">
                <a:latin typeface="Roboto"/>
                <a:ea typeface="Roboto"/>
                <a:cs typeface="Roboto"/>
                <a:sym typeface="Roboto"/>
              </a:rPr>
              <a:t>architectures</a:t>
            </a:r>
            <a:r>
              <a:rPr lang="it-IT" b="0" i="0" u="none" strike="noStrike" cap="none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dirty="0"/>
          </a:p>
        </p:txBody>
      </p:sp>
      <p:sp>
        <p:nvSpPr>
          <p:cNvPr id="241" name="Google Shape;241;p20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it-IT"/>
              <a:t>Classes of the dataset: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it-IT" sz="2200"/>
              <a:t>Celebrities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it-IT" sz="2200"/>
              <a:t>Animal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it-IT" sz="2200"/>
              <a:t>Cartoon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it-IT" sz="2200"/>
              <a:t>Anime</a:t>
            </a:r>
            <a:endParaRPr/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/>
          </a:p>
        </p:txBody>
      </p:sp>
      <p:pic>
        <p:nvPicPr>
          <p:cNvPr id="242" name="Google Shape;242;p20" descr="Immagine che contiene testo, persona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47759" y="4706840"/>
            <a:ext cx="1807702" cy="1807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0" descr="Immagine che contiene persona, uomo, abbigliamento, tuta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47759" y="2262746"/>
            <a:ext cx="1807702" cy="1959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0" descr="Immagine che contiene uomo, posando, vecchio, sorridente&#10;&#10;Descrizione generata automa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39055" y="4706840"/>
            <a:ext cx="1808355" cy="1818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0" descr="Immagine che contiene testo, rapace, uccello, falco&#10;&#10;Descrizione generata automa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94253" y="2249487"/>
            <a:ext cx="1953158" cy="193057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0"/>
          <p:cNvSpPr txBox="1"/>
          <p:nvPr/>
        </p:nvSpPr>
        <p:spPr>
          <a:xfrm>
            <a:off x="3153104" y="2753264"/>
            <a:ext cx="2182595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40"/>
              <a:buFont typeface="Arial"/>
              <a:buChar char="•"/>
            </a:pPr>
            <a:r>
              <a:rPr lang="it-IT" sz="2200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Sketches 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40"/>
              <a:buFont typeface="Arial"/>
              <a:buChar char="•"/>
            </a:pPr>
            <a:r>
              <a:rPr lang="it-IT" sz="2200" b="0" i="0" u="none" strike="noStrike" cap="none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Vector</a:t>
            </a:r>
            <a:r>
              <a:rPr lang="it-IT" sz="2200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Art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40"/>
              <a:buFont typeface="Arial"/>
              <a:buChar char="•"/>
            </a:pPr>
            <a:r>
              <a:rPr lang="it-IT" sz="2200" b="0" i="0" u="none" strike="noStrike" cap="none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Other</a:t>
            </a:r>
            <a:endParaRPr sz="2200" b="0" i="0" u="none" strike="noStrike" cap="none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40"/>
              <a:buFont typeface="Arial"/>
              <a:buChar char="•"/>
            </a:pPr>
            <a:r>
              <a:rPr lang="it-IT" sz="2200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Home Object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it-IT"/>
              <a:t>INITIAL DATASET</a:t>
            </a:r>
            <a:endParaRPr/>
          </a:p>
        </p:txBody>
      </p:sp>
      <p:pic>
        <p:nvPicPr>
          <p:cNvPr id="252" name="Google Shape;2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475" y="2154574"/>
            <a:ext cx="10833249" cy="366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1"/>
          <p:cNvSpPr/>
          <p:nvPr/>
        </p:nvSpPr>
        <p:spPr>
          <a:xfrm>
            <a:off x="10316050" y="2513625"/>
            <a:ext cx="1235025" cy="145300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title"/>
          </p:nvPr>
        </p:nvSpPr>
        <p:spPr>
          <a:xfrm>
            <a:off x="1143000" y="66393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it-IT"/>
              <a:t>REBALANCED DATASET</a:t>
            </a:r>
            <a:endParaRPr/>
          </a:p>
        </p:txBody>
      </p:sp>
      <p:pic>
        <p:nvPicPr>
          <p:cNvPr id="259" name="Google Shape;259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54534" y="1981264"/>
            <a:ext cx="10077900" cy="425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2"/>
          <p:cNvSpPr txBox="1"/>
          <p:nvPr/>
        </p:nvSpPr>
        <p:spPr>
          <a:xfrm>
            <a:off x="1143000" y="1176900"/>
            <a:ext cx="8369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wentieth Century"/>
              <a:buChar char="-"/>
            </a:pPr>
            <a:r>
              <a:rPr lang="it-IT" sz="17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Glob library</a:t>
            </a:r>
            <a:endParaRPr sz="17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wentieth Century"/>
              <a:buChar char="-"/>
            </a:pPr>
            <a:r>
              <a:rPr lang="it-IT" sz="17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Os library</a:t>
            </a:r>
            <a:endParaRPr sz="17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 txBox="1">
            <a:spLocks noGrp="1"/>
          </p:cNvSpPr>
          <p:nvPr>
            <p:ph type="title"/>
          </p:nvPr>
        </p:nvSpPr>
        <p:spPr>
          <a:xfrm>
            <a:off x="632863" y="197168"/>
            <a:ext cx="9906000" cy="1478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FIRST ARCHITECTURE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3"/>
          <p:cNvSpPr txBox="1">
            <a:spLocks noGrp="1"/>
          </p:cNvSpPr>
          <p:nvPr>
            <p:ph type="body" idx="1"/>
          </p:nvPr>
        </p:nvSpPr>
        <p:spPr>
          <a:xfrm>
            <a:off x="811199" y="1320898"/>
            <a:ext cx="10569600" cy="421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71475" algn="l" rtl="0">
              <a:spcBef>
                <a:spcPts val="1000"/>
              </a:spcBef>
              <a:spcAft>
                <a:spcPts val="0"/>
              </a:spcAft>
              <a:buSzPts val="2250"/>
              <a:buChar char="-"/>
            </a:pPr>
            <a:r>
              <a:rPr lang="it-IT"/>
              <a:t>AlexNet</a:t>
            </a:r>
            <a:endParaRPr/>
          </a:p>
          <a:p>
            <a:pPr marL="457200" lvl="0" indent="-371475" algn="l" rtl="0">
              <a:spcBef>
                <a:spcPts val="0"/>
              </a:spcBef>
              <a:spcAft>
                <a:spcPts val="0"/>
              </a:spcAft>
              <a:buSzPts val="2250"/>
              <a:buChar char="-"/>
            </a:pPr>
            <a:r>
              <a:rPr lang="it-IT"/>
              <a:t>It is the simplest of those analyzed. 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Loss : 0,483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Train accuracy : 0,815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Test accuracy : 0,758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7198945" y="6119807"/>
            <a:ext cx="1954500" cy="339600"/>
          </a:xfrm>
          <a:prstGeom prst="roundRect">
            <a:avLst>
              <a:gd name="adj" fmla="val 16667"/>
            </a:avLst>
          </a:prstGeom>
          <a:solidFill>
            <a:srgbClr val="3B95DE"/>
          </a:solidFill>
          <a:ln w="15875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Batch Normalization (3)</a:t>
            </a: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7109600" y="2913203"/>
            <a:ext cx="1955700" cy="339600"/>
          </a:xfrm>
          <a:prstGeom prst="roundRect">
            <a:avLst>
              <a:gd name="adj" fmla="val 16667"/>
            </a:avLst>
          </a:prstGeom>
          <a:solidFill>
            <a:srgbClr val="3B95DE"/>
          </a:solidFill>
          <a:ln w="15875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Conv(128), Kernel 11</a:t>
            </a: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7122805" y="2307742"/>
            <a:ext cx="1955700" cy="339600"/>
          </a:xfrm>
          <a:prstGeom prst="roundRect">
            <a:avLst>
              <a:gd name="adj" fmla="val 16667"/>
            </a:avLst>
          </a:prstGeom>
          <a:solidFill>
            <a:srgbClr val="3B95DE"/>
          </a:solidFill>
          <a:ln w="15875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Conv(96), Kernel 11</a:t>
            </a: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7109600" y="1675872"/>
            <a:ext cx="1955700" cy="339600"/>
          </a:xfrm>
          <a:prstGeom prst="roundRect">
            <a:avLst>
              <a:gd name="adj" fmla="val 16667"/>
            </a:avLst>
          </a:prstGeom>
          <a:solidFill>
            <a:srgbClr val="3B95DE"/>
          </a:solidFill>
          <a:ln w="15875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3x3 Max Pool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1" name="Google Shape;271;p23"/>
          <p:cNvSpPr/>
          <p:nvPr/>
        </p:nvSpPr>
        <p:spPr>
          <a:xfrm>
            <a:off x="7122805" y="3531208"/>
            <a:ext cx="1955700" cy="339600"/>
          </a:xfrm>
          <a:prstGeom prst="roundRect">
            <a:avLst>
              <a:gd name="adj" fmla="val 16667"/>
            </a:avLst>
          </a:prstGeom>
          <a:solidFill>
            <a:srgbClr val="3B95DE"/>
          </a:solidFill>
          <a:ln w="15875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3x3 Max Pool</a:t>
            </a:r>
            <a:endParaRPr/>
          </a:p>
        </p:txBody>
      </p:sp>
      <p:sp>
        <p:nvSpPr>
          <p:cNvPr id="272" name="Google Shape;272;p23"/>
          <p:cNvSpPr/>
          <p:nvPr/>
        </p:nvSpPr>
        <p:spPr>
          <a:xfrm>
            <a:off x="7139972" y="4163714"/>
            <a:ext cx="1955700" cy="339600"/>
          </a:xfrm>
          <a:prstGeom prst="roundRect">
            <a:avLst>
              <a:gd name="adj" fmla="val 16667"/>
            </a:avLst>
          </a:prstGeom>
          <a:solidFill>
            <a:srgbClr val="3B95DE"/>
          </a:solidFill>
          <a:ln w="15875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Conv( 96), Kernel 5</a:t>
            </a:r>
            <a:endParaRPr/>
          </a:p>
        </p:txBody>
      </p:sp>
      <p:sp>
        <p:nvSpPr>
          <p:cNvPr id="273" name="Google Shape;273;p23"/>
          <p:cNvSpPr/>
          <p:nvPr/>
        </p:nvSpPr>
        <p:spPr>
          <a:xfrm>
            <a:off x="7139972" y="4766255"/>
            <a:ext cx="1955700" cy="339600"/>
          </a:xfrm>
          <a:prstGeom prst="roundRect">
            <a:avLst>
              <a:gd name="adj" fmla="val 16667"/>
            </a:avLst>
          </a:prstGeom>
          <a:solidFill>
            <a:srgbClr val="3B95DE"/>
          </a:solidFill>
          <a:ln w="15875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3x3 Max Pool</a:t>
            </a:r>
            <a:endParaRPr/>
          </a:p>
        </p:txBody>
      </p:sp>
      <p:sp>
        <p:nvSpPr>
          <p:cNvPr id="274" name="Google Shape;274;p23"/>
          <p:cNvSpPr/>
          <p:nvPr/>
        </p:nvSpPr>
        <p:spPr>
          <a:xfrm>
            <a:off x="7168197" y="5441870"/>
            <a:ext cx="1955700" cy="339600"/>
          </a:xfrm>
          <a:prstGeom prst="roundRect">
            <a:avLst>
              <a:gd name="adj" fmla="val 16667"/>
            </a:avLst>
          </a:prstGeom>
          <a:solidFill>
            <a:srgbClr val="3B95DE"/>
          </a:solidFill>
          <a:ln w="15875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Conv(30), Kernel 11</a:t>
            </a:r>
            <a:endParaRPr/>
          </a:p>
        </p:txBody>
      </p:sp>
      <p:sp>
        <p:nvSpPr>
          <p:cNvPr id="275" name="Google Shape;275;p23"/>
          <p:cNvSpPr/>
          <p:nvPr/>
        </p:nvSpPr>
        <p:spPr>
          <a:xfrm>
            <a:off x="7069250" y="1138186"/>
            <a:ext cx="2062800" cy="339600"/>
          </a:xfrm>
          <a:prstGeom prst="roundRect">
            <a:avLst>
              <a:gd name="adj" fmla="val 16667"/>
            </a:avLst>
          </a:prstGeom>
          <a:solidFill>
            <a:srgbClr val="3B95DE"/>
          </a:solidFill>
          <a:ln w="15875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Hidden Layer 2400</a:t>
            </a:r>
            <a:endParaRPr/>
          </a:p>
        </p:txBody>
      </p:sp>
      <p:sp>
        <p:nvSpPr>
          <p:cNvPr id="276" name="Google Shape;276;p23"/>
          <p:cNvSpPr/>
          <p:nvPr/>
        </p:nvSpPr>
        <p:spPr>
          <a:xfrm>
            <a:off x="7056050" y="600500"/>
            <a:ext cx="2062800" cy="339600"/>
          </a:xfrm>
          <a:prstGeom prst="roundRect">
            <a:avLst>
              <a:gd name="adj" fmla="val 16667"/>
            </a:avLst>
          </a:prstGeom>
          <a:solidFill>
            <a:srgbClr val="3B95DE"/>
          </a:solidFill>
          <a:ln w="15875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Linear 8 </a:t>
            </a:r>
            <a:endParaRPr/>
          </a:p>
        </p:txBody>
      </p:sp>
      <p:pic>
        <p:nvPicPr>
          <p:cNvPr id="277" name="Google Shape;27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8991" y="3235801"/>
            <a:ext cx="4985686" cy="34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3"/>
          <p:cNvSpPr/>
          <p:nvPr/>
        </p:nvSpPr>
        <p:spPr>
          <a:xfrm>
            <a:off x="9393550" y="600500"/>
            <a:ext cx="213900" cy="58395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STEPS FROM THE BASIC TO THE FINAL ARCHITECTURE		</a:t>
            </a:r>
            <a:endParaRPr/>
          </a:p>
        </p:txBody>
      </p:sp>
      <p:sp>
        <p:nvSpPr>
          <p:cNvPr id="284" name="Google Shape;284;p24"/>
          <p:cNvSpPr txBox="1">
            <a:spLocks noGrp="1"/>
          </p:cNvSpPr>
          <p:nvPr>
            <p:ph type="body" idx="1"/>
          </p:nvPr>
        </p:nvSpPr>
        <p:spPr>
          <a:xfrm>
            <a:off x="1036162" y="2278537"/>
            <a:ext cx="9906000" cy="354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71475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50"/>
              <a:buAutoNum type="arabicPeriod"/>
            </a:pPr>
            <a:r>
              <a:rPr lang="it-IT"/>
              <a:t>Conv(96), kernel 3x3  was added       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71475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50"/>
              <a:buAutoNum type="arabicPeriod"/>
            </a:pPr>
            <a:r>
              <a:rPr lang="it-IT"/>
              <a:t>Change in output: 2400 → 1028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71475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50"/>
              <a:buAutoNum type="arabicPeriod"/>
            </a:pPr>
            <a:r>
              <a:rPr lang="it-IT"/>
              <a:t>Change in Pooling: MaxPool → AvgPool</a:t>
            </a:r>
            <a:endParaRPr/>
          </a:p>
        </p:txBody>
      </p:sp>
      <p:sp>
        <p:nvSpPr>
          <p:cNvPr id="285" name="Google Shape;285;p24"/>
          <p:cNvSpPr/>
          <p:nvPr/>
        </p:nvSpPr>
        <p:spPr>
          <a:xfrm>
            <a:off x="7134075" y="2353800"/>
            <a:ext cx="217800" cy="276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4"/>
          <p:cNvSpPr/>
          <p:nvPr/>
        </p:nvSpPr>
        <p:spPr>
          <a:xfrm>
            <a:off x="8441725" y="3741225"/>
            <a:ext cx="217800" cy="276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4"/>
          <p:cNvSpPr/>
          <p:nvPr/>
        </p:nvSpPr>
        <p:spPr>
          <a:xfrm rot="10800000">
            <a:off x="8441725" y="2353800"/>
            <a:ext cx="217800" cy="276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4"/>
          <p:cNvSpPr/>
          <p:nvPr/>
        </p:nvSpPr>
        <p:spPr>
          <a:xfrm rot="10800000">
            <a:off x="7134075" y="3741225"/>
            <a:ext cx="217800" cy="276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4"/>
          <p:cNvSpPr txBox="1"/>
          <p:nvPr/>
        </p:nvSpPr>
        <p:spPr>
          <a:xfrm>
            <a:off x="6988725" y="2703675"/>
            <a:ext cx="683922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Twentieth Century"/>
                <a:ea typeface="Twentieth Century"/>
                <a:cs typeface="Twentieth Century"/>
                <a:sym typeface="Twentieth Century"/>
              </a:rPr>
              <a:t>Loss</a:t>
            </a:r>
            <a:endParaRPr sz="16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0" name="Google Shape;290;p24"/>
          <p:cNvSpPr txBox="1"/>
          <p:nvPr/>
        </p:nvSpPr>
        <p:spPr>
          <a:xfrm>
            <a:off x="6988725" y="4149225"/>
            <a:ext cx="683922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Twentieth Century"/>
                <a:ea typeface="Twentieth Century"/>
                <a:cs typeface="Twentieth Century"/>
                <a:sym typeface="Twentieth Century"/>
              </a:rPr>
              <a:t>Loss</a:t>
            </a:r>
            <a:endParaRPr sz="16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1" name="Google Shape;291;p24"/>
          <p:cNvSpPr txBox="1"/>
          <p:nvPr/>
        </p:nvSpPr>
        <p:spPr>
          <a:xfrm>
            <a:off x="-232475" y="1307675"/>
            <a:ext cx="836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2" name="Google Shape;292;p24"/>
          <p:cNvSpPr txBox="1"/>
          <p:nvPr/>
        </p:nvSpPr>
        <p:spPr>
          <a:xfrm>
            <a:off x="-217950" y="4111900"/>
            <a:ext cx="836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3" name="Google Shape;293;p24"/>
          <p:cNvSpPr txBox="1"/>
          <p:nvPr/>
        </p:nvSpPr>
        <p:spPr>
          <a:xfrm>
            <a:off x="8296375" y="2703675"/>
            <a:ext cx="3356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latin typeface="Twentieth Century"/>
                <a:ea typeface="Twentieth Century"/>
                <a:cs typeface="Twentieth Century"/>
                <a:sym typeface="Twentieth Century"/>
              </a:rPr>
              <a:t>Accuracy Gap</a:t>
            </a:r>
            <a:endParaRPr sz="16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4" name="Google Shape;294;p24"/>
          <p:cNvSpPr txBox="1"/>
          <p:nvPr/>
        </p:nvSpPr>
        <p:spPr>
          <a:xfrm>
            <a:off x="8296375" y="4149225"/>
            <a:ext cx="3356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latin typeface="Twentieth Century"/>
                <a:ea typeface="Twentieth Century"/>
                <a:cs typeface="Twentieth Century"/>
                <a:sym typeface="Twentieth Century"/>
              </a:rPr>
              <a:t>Accuracy Gap</a:t>
            </a:r>
            <a:endParaRPr sz="16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"/>
          <p:cNvSpPr/>
          <p:nvPr/>
        </p:nvSpPr>
        <p:spPr>
          <a:xfrm>
            <a:off x="822989" y="6134802"/>
            <a:ext cx="2061600" cy="286500"/>
          </a:xfrm>
          <a:prstGeom prst="roundRect">
            <a:avLst>
              <a:gd name="adj" fmla="val 16667"/>
            </a:avLst>
          </a:prstGeom>
          <a:solidFill>
            <a:srgbClr val="3B95DE"/>
          </a:solidFill>
          <a:ln w="15875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Batch Normalization (3)</a:t>
            </a:r>
            <a:endParaRPr/>
          </a:p>
        </p:txBody>
      </p:sp>
      <p:sp>
        <p:nvSpPr>
          <p:cNvPr id="300" name="Google Shape;300;p25"/>
          <p:cNvSpPr/>
          <p:nvPr/>
        </p:nvSpPr>
        <p:spPr>
          <a:xfrm>
            <a:off x="728750" y="3427532"/>
            <a:ext cx="2062800" cy="286500"/>
          </a:xfrm>
          <a:prstGeom prst="roundRect">
            <a:avLst>
              <a:gd name="adj" fmla="val 16667"/>
            </a:avLst>
          </a:prstGeom>
          <a:solidFill>
            <a:srgbClr val="3B95DE"/>
          </a:solidFill>
          <a:ln w="15875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Conv(128), Kernel 3</a:t>
            </a:r>
            <a:endParaRPr/>
          </a:p>
        </p:txBody>
      </p:sp>
      <p:sp>
        <p:nvSpPr>
          <p:cNvPr id="301" name="Google Shape;301;p25"/>
          <p:cNvSpPr/>
          <p:nvPr/>
        </p:nvSpPr>
        <p:spPr>
          <a:xfrm>
            <a:off x="742678" y="2916353"/>
            <a:ext cx="2062800" cy="286500"/>
          </a:xfrm>
          <a:prstGeom prst="roundRect">
            <a:avLst>
              <a:gd name="adj" fmla="val 16667"/>
            </a:avLst>
          </a:prstGeom>
          <a:solidFill>
            <a:srgbClr val="3B95DE"/>
          </a:solidFill>
          <a:ln w="15875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Conv(256), Kernel 3</a:t>
            </a:r>
            <a:endParaRPr/>
          </a:p>
        </p:txBody>
      </p:sp>
      <p:sp>
        <p:nvSpPr>
          <p:cNvPr id="302" name="Google Shape;302;p25"/>
          <p:cNvSpPr/>
          <p:nvPr/>
        </p:nvSpPr>
        <p:spPr>
          <a:xfrm>
            <a:off x="728750" y="1419188"/>
            <a:ext cx="2062800" cy="264900"/>
          </a:xfrm>
          <a:prstGeom prst="roundRect">
            <a:avLst>
              <a:gd name="adj" fmla="val 16667"/>
            </a:avLst>
          </a:prstGeom>
          <a:solidFill>
            <a:srgbClr val="3B95DE"/>
          </a:solidFill>
          <a:ln w="15875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Hidden Layer 2400</a:t>
            </a:r>
            <a:endParaRPr/>
          </a:p>
        </p:txBody>
      </p:sp>
      <p:sp>
        <p:nvSpPr>
          <p:cNvPr id="303" name="Google Shape;303;p25"/>
          <p:cNvSpPr/>
          <p:nvPr/>
        </p:nvSpPr>
        <p:spPr>
          <a:xfrm>
            <a:off x="728750" y="2382878"/>
            <a:ext cx="2094900" cy="286500"/>
          </a:xfrm>
          <a:prstGeom prst="roundRect">
            <a:avLst>
              <a:gd name="adj" fmla="val 16667"/>
            </a:avLst>
          </a:prstGeom>
          <a:solidFill>
            <a:srgbClr val="3B95DE"/>
          </a:solidFill>
          <a:ln w="15875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Conv(96), Kernel 3</a:t>
            </a:r>
            <a:endParaRPr/>
          </a:p>
        </p:txBody>
      </p:sp>
      <p:sp>
        <p:nvSpPr>
          <p:cNvPr id="304" name="Google Shape;304;p25"/>
          <p:cNvSpPr/>
          <p:nvPr/>
        </p:nvSpPr>
        <p:spPr>
          <a:xfrm>
            <a:off x="744800" y="946135"/>
            <a:ext cx="2062800" cy="264900"/>
          </a:xfrm>
          <a:prstGeom prst="roundRect">
            <a:avLst>
              <a:gd name="adj" fmla="val 16667"/>
            </a:avLst>
          </a:prstGeom>
          <a:solidFill>
            <a:srgbClr val="3B95DE"/>
          </a:solidFill>
          <a:ln w="15875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Hidden Layer 1028</a:t>
            </a:r>
            <a:endParaRPr/>
          </a:p>
        </p:txBody>
      </p:sp>
      <p:sp>
        <p:nvSpPr>
          <p:cNvPr id="305" name="Google Shape;305;p25"/>
          <p:cNvSpPr/>
          <p:nvPr/>
        </p:nvSpPr>
        <p:spPr>
          <a:xfrm>
            <a:off x="742678" y="3949301"/>
            <a:ext cx="2062800" cy="286500"/>
          </a:xfrm>
          <a:prstGeom prst="roundRect">
            <a:avLst>
              <a:gd name="adj" fmla="val 16667"/>
            </a:avLst>
          </a:prstGeom>
          <a:solidFill>
            <a:srgbClr val="3B95DE"/>
          </a:solidFill>
          <a:ln w="15875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3x3 Avg Pool</a:t>
            </a:r>
            <a:endParaRPr/>
          </a:p>
        </p:txBody>
      </p:sp>
      <p:sp>
        <p:nvSpPr>
          <p:cNvPr id="306" name="Google Shape;306;p25"/>
          <p:cNvSpPr/>
          <p:nvPr/>
        </p:nvSpPr>
        <p:spPr>
          <a:xfrm>
            <a:off x="760786" y="4483313"/>
            <a:ext cx="2062800" cy="286500"/>
          </a:xfrm>
          <a:prstGeom prst="roundRect">
            <a:avLst>
              <a:gd name="adj" fmla="val 16667"/>
            </a:avLst>
          </a:prstGeom>
          <a:solidFill>
            <a:srgbClr val="3B95DE"/>
          </a:solidFill>
          <a:ln w="15875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Conv( 96), Kernel 5</a:t>
            </a:r>
            <a:endParaRPr/>
          </a:p>
        </p:txBody>
      </p:sp>
      <p:sp>
        <p:nvSpPr>
          <p:cNvPr id="307" name="Google Shape;307;p25"/>
          <p:cNvSpPr/>
          <p:nvPr/>
        </p:nvSpPr>
        <p:spPr>
          <a:xfrm>
            <a:off x="760786" y="4992026"/>
            <a:ext cx="2062800" cy="286500"/>
          </a:xfrm>
          <a:prstGeom prst="roundRect">
            <a:avLst>
              <a:gd name="adj" fmla="val 16667"/>
            </a:avLst>
          </a:prstGeom>
          <a:solidFill>
            <a:srgbClr val="3B95DE"/>
          </a:solidFill>
          <a:ln w="15875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3x3 Max Pool</a:t>
            </a:r>
            <a:endParaRPr/>
          </a:p>
        </p:txBody>
      </p:sp>
      <p:sp>
        <p:nvSpPr>
          <p:cNvPr id="308" name="Google Shape;308;p25"/>
          <p:cNvSpPr/>
          <p:nvPr/>
        </p:nvSpPr>
        <p:spPr>
          <a:xfrm>
            <a:off x="790557" y="5562434"/>
            <a:ext cx="2062800" cy="286500"/>
          </a:xfrm>
          <a:prstGeom prst="roundRect">
            <a:avLst>
              <a:gd name="adj" fmla="val 16667"/>
            </a:avLst>
          </a:prstGeom>
          <a:solidFill>
            <a:srgbClr val="3B95DE"/>
          </a:solidFill>
          <a:ln w="15875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Conv(30), Kernel 11</a:t>
            </a:r>
            <a:endParaRPr/>
          </a:p>
        </p:txBody>
      </p:sp>
      <p:sp>
        <p:nvSpPr>
          <p:cNvPr id="309" name="Google Shape;309;p25"/>
          <p:cNvSpPr txBox="1"/>
          <p:nvPr/>
        </p:nvSpPr>
        <p:spPr>
          <a:xfrm>
            <a:off x="9660815" y="2479345"/>
            <a:ext cx="224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Loss : 0,697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Train accuracy : 0,723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Test accuracy : 0,720</a:t>
            </a:r>
            <a:endParaRPr/>
          </a:p>
        </p:txBody>
      </p:sp>
      <p:sp>
        <p:nvSpPr>
          <p:cNvPr id="310" name="Google Shape;310;p25"/>
          <p:cNvSpPr/>
          <p:nvPr/>
        </p:nvSpPr>
        <p:spPr>
          <a:xfrm>
            <a:off x="744800" y="420537"/>
            <a:ext cx="2062800" cy="264900"/>
          </a:xfrm>
          <a:prstGeom prst="roundRect">
            <a:avLst>
              <a:gd name="adj" fmla="val 16667"/>
            </a:avLst>
          </a:prstGeom>
          <a:solidFill>
            <a:srgbClr val="3B95DE"/>
          </a:solidFill>
          <a:ln w="15875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Linear (8)</a:t>
            </a:r>
            <a:endParaRPr/>
          </a:p>
        </p:txBody>
      </p:sp>
      <p:pic>
        <p:nvPicPr>
          <p:cNvPr id="311" name="Google Shape;31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2965" y="2479358"/>
            <a:ext cx="5419518" cy="3878423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5"/>
          <p:cNvSpPr txBox="1"/>
          <p:nvPr/>
        </p:nvSpPr>
        <p:spPr>
          <a:xfrm>
            <a:off x="3725325" y="455000"/>
            <a:ext cx="8372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Char char="-"/>
            </a:pPr>
            <a:r>
              <a:rPr lang="it-IT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finale structure was reached by changing the Pooling and increasing the number of epochs. 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Char char="-"/>
            </a:pPr>
            <a:r>
              <a:rPr lang="it-IT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 provides us an average value of the loss function between all the trials that we did and the smallest accuracy gap.  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3" name="Google Shape;313;p25"/>
          <p:cNvSpPr/>
          <p:nvPr/>
        </p:nvSpPr>
        <p:spPr>
          <a:xfrm>
            <a:off x="2884600" y="455000"/>
            <a:ext cx="270300" cy="5985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5"/>
          <p:cNvSpPr/>
          <p:nvPr/>
        </p:nvSpPr>
        <p:spPr>
          <a:xfrm>
            <a:off x="728750" y="1892285"/>
            <a:ext cx="2062800" cy="264900"/>
          </a:xfrm>
          <a:prstGeom prst="roundRect">
            <a:avLst>
              <a:gd name="adj" fmla="val 16667"/>
            </a:avLst>
          </a:prstGeom>
          <a:solidFill>
            <a:srgbClr val="3B95DE"/>
          </a:solidFill>
          <a:ln w="15875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3x3 Avg Pool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26"/>
          <p:cNvPicPr preferRelativeResize="0"/>
          <p:nvPr/>
        </p:nvPicPr>
        <p:blipFill rotWithShape="1">
          <a:blip r:embed="rId4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0" name="Google Shape;320;p26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321" name="Google Shape;321;p26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7" name="Google Shape;327;p26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8" name="Google Shape;328;p26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30" name="Google Shape;330;p26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31" name="Google Shape;331;p26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34" name="Google Shape;334;p26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36" name="Google Shape;336;p26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39" name="Google Shape;339;p26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42" name="Google Shape;342;p26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44" name="Google Shape;344;p26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46" name="Google Shape;346;p26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48" name="Google Shape;348;p26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2" name="Google Shape;352;p26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3" name="Google Shape;353;p26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5" name="Google Shape;355;p26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6" name="Google Shape;356;p26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8" name="Google Shape;358;p26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0" name="Google Shape;360;p26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3" name="Google Shape;363;p26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5" name="Google Shape;365;p26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8" name="Google Shape;368;p26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9" name="Google Shape;369;p26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2" name="Google Shape;372;p26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4" name="Google Shape;374;p26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26"/>
          <p:cNvSpPr txBox="1"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wentieth Century"/>
              <a:buNone/>
            </a:pPr>
            <a:r>
              <a:rPr lang="it-IT" sz="4400"/>
              <a:t>TRAIN AND TEST LOSS COMPARISON</a:t>
            </a:r>
            <a:endParaRPr/>
          </a:p>
        </p:txBody>
      </p:sp>
      <p:sp>
        <p:nvSpPr>
          <p:cNvPr id="376" name="Google Shape;376;p26"/>
          <p:cNvSpPr/>
          <p:nvPr/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77" name="Google Shape;377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37866" y="951493"/>
            <a:ext cx="4958133" cy="3123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24615" y="951493"/>
            <a:ext cx="5148235" cy="307607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26"/>
          <p:cNvSpPr txBox="1"/>
          <p:nvPr/>
        </p:nvSpPr>
        <p:spPr>
          <a:xfrm>
            <a:off x="2433638" y="212299"/>
            <a:ext cx="14634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Architecture 1</a:t>
            </a:r>
            <a:endParaRPr/>
          </a:p>
        </p:txBody>
      </p:sp>
      <p:sp>
        <p:nvSpPr>
          <p:cNvPr id="380" name="Google Shape;380;p26"/>
          <p:cNvSpPr txBox="1"/>
          <p:nvPr/>
        </p:nvSpPr>
        <p:spPr>
          <a:xfrm>
            <a:off x="8066993" y="226122"/>
            <a:ext cx="14634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Architecture 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>
            <a:off x="3135960" y="2323320"/>
            <a:ext cx="1827300" cy="1016100"/>
          </a:xfrm>
          <a:prstGeom prst="roundRect">
            <a:avLst>
              <a:gd name="adj" fmla="val 16667"/>
            </a:avLst>
          </a:prstGeom>
          <a:solidFill>
            <a:srgbClr val="0E3554"/>
          </a:solidFill>
          <a:ln w="19050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-IT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CONV 3X3</a:t>
            </a:r>
            <a:endParaRPr/>
          </a:p>
        </p:txBody>
      </p:sp>
      <p:sp>
        <p:nvSpPr>
          <p:cNvPr id="386" name="Google Shape;386;p27"/>
          <p:cNvSpPr/>
          <p:nvPr/>
        </p:nvSpPr>
        <p:spPr>
          <a:xfrm>
            <a:off x="9772788" y="4168974"/>
            <a:ext cx="1827300" cy="1016100"/>
          </a:xfrm>
          <a:prstGeom prst="roundRect">
            <a:avLst>
              <a:gd name="adj" fmla="val 16667"/>
            </a:avLst>
          </a:prstGeom>
          <a:solidFill>
            <a:srgbClr val="0E3554"/>
          </a:solidFill>
          <a:ln w="19050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MAXPOOL 3X3</a:t>
            </a:r>
            <a:endParaRPr/>
          </a:p>
        </p:txBody>
      </p:sp>
      <p:sp>
        <p:nvSpPr>
          <p:cNvPr id="387" name="Google Shape;387;p27"/>
          <p:cNvSpPr/>
          <p:nvPr/>
        </p:nvSpPr>
        <p:spPr>
          <a:xfrm>
            <a:off x="4049683" y="1033824"/>
            <a:ext cx="3975900" cy="708000"/>
          </a:xfrm>
          <a:prstGeom prst="roundRect">
            <a:avLst>
              <a:gd name="adj" fmla="val 16667"/>
            </a:avLst>
          </a:prstGeom>
          <a:solidFill>
            <a:srgbClr val="0E3554"/>
          </a:solidFill>
          <a:ln w="19050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CONCATENATION</a:t>
            </a:r>
            <a:endParaRPr/>
          </a:p>
        </p:txBody>
      </p:sp>
      <p:sp>
        <p:nvSpPr>
          <p:cNvPr id="388" name="Google Shape;388;p27"/>
          <p:cNvSpPr/>
          <p:nvPr/>
        </p:nvSpPr>
        <p:spPr>
          <a:xfrm>
            <a:off x="7635448" y="2323320"/>
            <a:ext cx="1827300" cy="1016100"/>
          </a:xfrm>
          <a:prstGeom prst="roundRect">
            <a:avLst>
              <a:gd name="adj" fmla="val 16667"/>
            </a:avLst>
          </a:prstGeom>
          <a:solidFill>
            <a:srgbClr val="0E3554"/>
          </a:solidFill>
          <a:ln w="19050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-IT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CONV 1X1</a:t>
            </a:r>
            <a:endParaRPr/>
          </a:p>
        </p:txBody>
      </p:sp>
      <p:sp>
        <p:nvSpPr>
          <p:cNvPr id="389" name="Google Shape;389;p27"/>
          <p:cNvSpPr/>
          <p:nvPr/>
        </p:nvSpPr>
        <p:spPr>
          <a:xfrm>
            <a:off x="5315453" y="2302076"/>
            <a:ext cx="1827300" cy="1016100"/>
          </a:xfrm>
          <a:prstGeom prst="roundRect">
            <a:avLst>
              <a:gd name="adj" fmla="val 16667"/>
            </a:avLst>
          </a:prstGeom>
          <a:solidFill>
            <a:srgbClr val="0E3554"/>
          </a:solidFill>
          <a:ln w="19050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-IT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CONV 5X5</a:t>
            </a:r>
            <a:endParaRPr/>
          </a:p>
        </p:txBody>
      </p:sp>
      <p:sp>
        <p:nvSpPr>
          <p:cNvPr id="390" name="Google Shape;390;p27"/>
          <p:cNvSpPr/>
          <p:nvPr/>
        </p:nvSpPr>
        <p:spPr>
          <a:xfrm>
            <a:off x="9772788" y="2302076"/>
            <a:ext cx="1827300" cy="1016100"/>
          </a:xfrm>
          <a:prstGeom prst="roundRect">
            <a:avLst>
              <a:gd name="adj" fmla="val 16667"/>
            </a:avLst>
          </a:prstGeom>
          <a:solidFill>
            <a:srgbClr val="0E3554"/>
          </a:solidFill>
          <a:ln w="19050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-IT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CONV 1X1</a:t>
            </a:r>
            <a:endParaRPr/>
          </a:p>
        </p:txBody>
      </p:sp>
      <p:sp>
        <p:nvSpPr>
          <p:cNvPr id="391" name="Google Shape;391;p27"/>
          <p:cNvSpPr/>
          <p:nvPr/>
        </p:nvSpPr>
        <p:spPr>
          <a:xfrm>
            <a:off x="5315453" y="4198457"/>
            <a:ext cx="1827300" cy="1016100"/>
          </a:xfrm>
          <a:prstGeom prst="roundRect">
            <a:avLst>
              <a:gd name="adj" fmla="val 16667"/>
            </a:avLst>
          </a:prstGeom>
          <a:solidFill>
            <a:srgbClr val="0E3554"/>
          </a:solidFill>
          <a:ln w="19050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-IT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CONV 1X1</a:t>
            </a:r>
            <a:endParaRPr/>
          </a:p>
        </p:txBody>
      </p:sp>
      <p:sp>
        <p:nvSpPr>
          <p:cNvPr id="392" name="Google Shape;392;p27"/>
          <p:cNvSpPr/>
          <p:nvPr/>
        </p:nvSpPr>
        <p:spPr>
          <a:xfrm>
            <a:off x="7635448" y="4198457"/>
            <a:ext cx="1827300" cy="1016100"/>
          </a:xfrm>
          <a:prstGeom prst="roundRect">
            <a:avLst>
              <a:gd name="adj" fmla="val 16667"/>
            </a:avLst>
          </a:prstGeom>
          <a:solidFill>
            <a:srgbClr val="0E3554"/>
          </a:solidFill>
          <a:ln w="19050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CONV </a:t>
            </a:r>
            <a:r>
              <a:rPr lang="it-IT" sz="17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3X3</a:t>
            </a:r>
            <a:endParaRPr sz="1500"/>
          </a:p>
        </p:txBody>
      </p:sp>
      <p:sp>
        <p:nvSpPr>
          <p:cNvPr id="393" name="Google Shape;393;p27"/>
          <p:cNvSpPr/>
          <p:nvPr/>
        </p:nvSpPr>
        <p:spPr>
          <a:xfrm>
            <a:off x="3135961" y="4198457"/>
            <a:ext cx="1827300" cy="1016100"/>
          </a:xfrm>
          <a:prstGeom prst="roundRect">
            <a:avLst>
              <a:gd name="adj" fmla="val 16667"/>
            </a:avLst>
          </a:prstGeom>
          <a:solidFill>
            <a:srgbClr val="0E3554"/>
          </a:solidFill>
          <a:ln w="19050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CONV 1X1</a:t>
            </a:r>
            <a:endParaRPr/>
          </a:p>
        </p:txBody>
      </p:sp>
      <p:sp>
        <p:nvSpPr>
          <p:cNvPr id="394" name="Google Shape;394;p27"/>
          <p:cNvSpPr/>
          <p:nvPr/>
        </p:nvSpPr>
        <p:spPr>
          <a:xfrm>
            <a:off x="802101" y="4198457"/>
            <a:ext cx="2050200" cy="1016100"/>
          </a:xfrm>
          <a:prstGeom prst="roundRect">
            <a:avLst>
              <a:gd name="adj" fmla="val 16667"/>
            </a:avLst>
          </a:prstGeom>
          <a:solidFill>
            <a:srgbClr val="0E3554"/>
          </a:solidFill>
          <a:ln w="19050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CONV 1X1</a:t>
            </a:r>
            <a:endParaRPr/>
          </a:p>
        </p:txBody>
      </p:sp>
      <p:sp>
        <p:nvSpPr>
          <p:cNvPr id="395" name="Google Shape;395;p27"/>
          <p:cNvSpPr/>
          <p:nvPr/>
        </p:nvSpPr>
        <p:spPr>
          <a:xfrm>
            <a:off x="4177036" y="5804207"/>
            <a:ext cx="5004300" cy="708000"/>
          </a:xfrm>
          <a:prstGeom prst="roundRect">
            <a:avLst>
              <a:gd name="adj" fmla="val 16667"/>
            </a:avLst>
          </a:prstGeom>
          <a:solidFill>
            <a:srgbClr val="0E3554"/>
          </a:solidFill>
          <a:ln w="19050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INPUT</a:t>
            </a:r>
            <a:endParaRPr/>
          </a:p>
        </p:txBody>
      </p:sp>
      <p:sp>
        <p:nvSpPr>
          <p:cNvPr id="396" name="Google Shape;396;p27"/>
          <p:cNvSpPr txBox="1">
            <a:spLocks noGrp="1"/>
          </p:cNvSpPr>
          <p:nvPr>
            <p:ph type="title"/>
          </p:nvPr>
        </p:nvSpPr>
        <p:spPr>
          <a:xfrm>
            <a:off x="419591" y="779953"/>
            <a:ext cx="64755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8823"/>
              <a:buFont typeface="Twentieth Century"/>
              <a:buNone/>
            </a:pPr>
            <a:r>
              <a:rPr lang="it-IT" sz="2266"/>
              <a:t>Inception Structure</a:t>
            </a:r>
            <a:endParaRPr sz="2266"/>
          </a:p>
        </p:txBody>
      </p:sp>
      <p:cxnSp>
        <p:nvCxnSpPr>
          <p:cNvPr id="397" name="Google Shape;397;p27"/>
          <p:cNvCxnSpPr/>
          <p:nvPr/>
        </p:nvCxnSpPr>
        <p:spPr>
          <a:xfrm rot="10800000">
            <a:off x="2450339" y="5459250"/>
            <a:ext cx="1545600" cy="70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98" name="Google Shape;398;p27"/>
          <p:cNvCxnSpPr/>
          <p:nvPr/>
        </p:nvCxnSpPr>
        <p:spPr>
          <a:xfrm rot="10800000">
            <a:off x="1827272" y="1387589"/>
            <a:ext cx="0" cy="2529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99" name="Google Shape;399;p27"/>
          <p:cNvCxnSpPr/>
          <p:nvPr/>
        </p:nvCxnSpPr>
        <p:spPr>
          <a:xfrm>
            <a:off x="2078674" y="1387825"/>
            <a:ext cx="1690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0" name="Google Shape;400;p27"/>
          <p:cNvCxnSpPr/>
          <p:nvPr/>
        </p:nvCxnSpPr>
        <p:spPr>
          <a:xfrm rot="10800000">
            <a:off x="4075938" y="3477572"/>
            <a:ext cx="0" cy="512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1" name="Google Shape;401;p27"/>
          <p:cNvCxnSpPr/>
          <p:nvPr/>
        </p:nvCxnSpPr>
        <p:spPr>
          <a:xfrm rot="10800000">
            <a:off x="6167262" y="3477572"/>
            <a:ext cx="0" cy="512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2" name="Google Shape;402;p27"/>
          <p:cNvCxnSpPr/>
          <p:nvPr/>
        </p:nvCxnSpPr>
        <p:spPr>
          <a:xfrm rot="10800000">
            <a:off x="8515566" y="3477572"/>
            <a:ext cx="0" cy="512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3" name="Google Shape;403;p27"/>
          <p:cNvCxnSpPr/>
          <p:nvPr/>
        </p:nvCxnSpPr>
        <p:spPr>
          <a:xfrm rot="10800000">
            <a:off x="10686511" y="3508144"/>
            <a:ext cx="0" cy="512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4" name="Google Shape;404;p27"/>
          <p:cNvCxnSpPr/>
          <p:nvPr/>
        </p:nvCxnSpPr>
        <p:spPr>
          <a:xfrm rot="10800000">
            <a:off x="10686511" y="1387688"/>
            <a:ext cx="0" cy="628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5" name="Google Shape;405;p27"/>
          <p:cNvCxnSpPr/>
          <p:nvPr/>
        </p:nvCxnSpPr>
        <p:spPr>
          <a:xfrm rot="10800000">
            <a:off x="8319557" y="1387825"/>
            <a:ext cx="2229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6" name="Google Shape;406;p27"/>
          <p:cNvCxnSpPr/>
          <p:nvPr/>
        </p:nvCxnSpPr>
        <p:spPr>
          <a:xfrm rot="10800000" flipH="1">
            <a:off x="3827206" y="1741570"/>
            <a:ext cx="248700" cy="505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7" name="Google Shape;407;p27"/>
          <p:cNvCxnSpPr/>
          <p:nvPr/>
        </p:nvCxnSpPr>
        <p:spPr>
          <a:xfrm rot="10800000">
            <a:off x="6157932" y="1867003"/>
            <a:ext cx="0" cy="299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8" name="Google Shape;408;p27"/>
          <p:cNvCxnSpPr/>
          <p:nvPr/>
        </p:nvCxnSpPr>
        <p:spPr>
          <a:xfrm rot="10800000">
            <a:off x="8177686" y="1724048"/>
            <a:ext cx="520200" cy="424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9" name="Google Shape;409;p27"/>
          <p:cNvCxnSpPr/>
          <p:nvPr/>
        </p:nvCxnSpPr>
        <p:spPr>
          <a:xfrm rot="10800000">
            <a:off x="4357648" y="5345807"/>
            <a:ext cx="0" cy="227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10" name="Google Shape;410;p27"/>
          <p:cNvCxnSpPr/>
          <p:nvPr/>
        </p:nvCxnSpPr>
        <p:spPr>
          <a:xfrm rot="10800000">
            <a:off x="6245180" y="5348942"/>
            <a:ext cx="0" cy="227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11" name="Google Shape;411;p27"/>
          <p:cNvCxnSpPr/>
          <p:nvPr/>
        </p:nvCxnSpPr>
        <p:spPr>
          <a:xfrm rot="10800000">
            <a:off x="8494422" y="5405381"/>
            <a:ext cx="0" cy="227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12" name="Google Shape;412;p27"/>
          <p:cNvCxnSpPr/>
          <p:nvPr/>
        </p:nvCxnSpPr>
        <p:spPr>
          <a:xfrm rot="10800000" flipH="1">
            <a:off x="9461969" y="5459026"/>
            <a:ext cx="1086600" cy="639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13" name="Google Shape;413;p27"/>
          <p:cNvSpPr txBox="1"/>
          <p:nvPr/>
        </p:nvSpPr>
        <p:spPr>
          <a:xfrm>
            <a:off x="419600" y="78475"/>
            <a:ext cx="1026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SECOND ARCHITECTURE: GoogLeNet</a:t>
            </a:r>
            <a:endParaRPr sz="2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o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</Words>
  <Application>Microsoft Office PowerPoint</Application>
  <PresentationFormat>Widescreen</PresentationFormat>
  <Paragraphs>95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Segoe UI Variable Text Semiligh</vt:lpstr>
      <vt:lpstr>Arial</vt:lpstr>
      <vt:lpstr>Twentieth Century</vt:lpstr>
      <vt:lpstr>Roboto</vt:lpstr>
      <vt:lpstr>Circuito</vt:lpstr>
      <vt:lpstr>HUMAN FACE RECOGNITION</vt:lpstr>
      <vt:lpstr>TASK: The project aims at the recognition of images through the use of 2 different CNN architectures </vt:lpstr>
      <vt:lpstr>INITIAL DATASET</vt:lpstr>
      <vt:lpstr>REBALANCED DATASET</vt:lpstr>
      <vt:lpstr>FIRST ARCHITECTURE </vt:lpstr>
      <vt:lpstr>STEPS FROM THE BASIC TO THE FINAL ARCHITECTURE  </vt:lpstr>
      <vt:lpstr>Presentazione standard di PowerPoint</vt:lpstr>
      <vt:lpstr>TRAIN AND TEST LOSS COMPARISON</vt:lpstr>
      <vt:lpstr>Inception Structure</vt:lpstr>
      <vt:lpstr>BLOCK STRUCTURE</vt:lpstr>
      <vt:lpstr>Presentazione standard di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FACE RECOGNITION</dc:title>
  <dc:creator>francesco esposito</dc:creator>
  <cp:lastModifiedBy>Francesco Esposito</cp:lastModifiedBy>
  <cp:revision>2</cp:revision>
  <dcterms:modified xsi:type="dcterms:W3CDTF">2023-01-18T17:21:13Z</dcterms:modified>
</cp:coreProperties>
</file>