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5" r:id="rId10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74" autoAdjust="0"/>
    <p:restoredTop sz="94660"/>
  </p:normalViewPr>
  <p:slideViewPr>
    <p:cSldViewPr>
      <p:cViewPr varScale="1">
        <p:scale>
          <a:sx n="69" d="100"/>
          <a:sy n="69" d="100"/>
        </p:scale>
        <p:origin x="-13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pPr/>
              <a:t>03/07/2018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pPr/>
              <a:t>03/07/2018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pPr/>
              <a:t>03/07/2018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pPr/>
              <a:t>03/07/2018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pPr/>
              <a:t>03/07/2018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pPr/>
              <a:t>03/07/2018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pPr/>
              <a:t>03/07/2018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pPr/>
              <a:t>03/07/2018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pPr/>
              <a:t>03/07/2018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pPr/>
              <a:t>03/07/2018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pPr/>
              <a:t>03/07/2018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D355-16BD-4E45-BD9A-5EA878CF7CBD}" type="datetimeFigureOut">
              <a:rPr lang="it-IT" smtClean="0"/>
              <a:pPr/>
              <a:t>03/07/2018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1E1B-4F70-4964-A407-84C68BE8251C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8.jpeg"/><Relationship Id="rId7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it-IT" dirty="0" smtClean="0"/>
              <a:t>INGEGNERIA DEI SISTEMI SOFTWARE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Font typeface="Wingdings" panose="05000000000000000000" pitchFamily="2" charset="2"/>
              <a:buChar char="Ø"/>
            </a:pPr>
            <a:endParaRPr lang="it-IT" dirty="0"/>
          </a:p>
          <a:p>
            <a:pPr algn="ctr"/>
            <a:r>
              <a:rPr lang="it-IT" dirty="0" smtClean="0"/>
              <a:t>Andrea Torchi</a:t>
            </a:r>
          </a:p>
          <a:p>
            <a:pPr algn="ctr"/>
            <a:r>
              <a:rPr lang="it-IT" dirty="0" smtClean="0"/>
              <a:t>Francesco Giovanelli</a:t>
            </a:r>
          </a:p>
          <a:p>
            <a:pPr algn="ctr"/>
            <a:r>
              <a:rPr lang="it-IT" dirty="0" smtClean="0"/>
              <a:t>Giuseppe Tempesta</a:t>
            </a:r>
          </a:p>
          <a:p>
            <a:pPr algn="ctr"/>
            <a:endParaRPr lang="it-IT" dirty="0"/>
          </a:p>
          <a:p>
            <a:pPr marL="0" indent="0" algn="ctr">
              <a:buNone/>
            </a:pPr>
            <a:r>
              <a:rPr lang="it-IT" u="sng" dirty="0" smtClean="0"/>
              <a:t>Queste slide contengono una rappresentazione delle entità presenti, assolutamente informale e poco significativa, ma utile per vedere graficamente di quali pezzi si compone il sistema</a:t>
            </a:r>
            <a:endParaRPr lang="it-IT" u="sng" dirty="0"/>
          </a:p>
        </p:txBody>
      </p:sp>
    </p:spTree>
    <p:extLst>
      <p:ext uri="{BB962C8B-B14F-4D97-AF65-F5344CB8AC3E}">
        <p14:creationId xmlns:p14="http://schemas.microsoft.com/office/powerpoint/2010/main" val="46479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2267744" y="1412776"/>
            <a:ext cx="4752528" cy="381642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7730364" y="1484784"/>
            <a:ext cx="1296144" cy="86409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Robot</a:t>
            </a:r>
          </a:p>
          <a:p>
            <a:pPr algn="ctr"/>
            <a:r>
              <a:rPr lang="it-IT" dirty="0" smtClean="0"/>
              <a:t>Fisico</a:t>
            </a:r>
          </a:p>
        </p:txBody>
      </p:sp>
      <p:sp>
        <p:nvSpPr>
          <p:cNvPr id="7" name="Rettangolo 6"/>
          <p:cNvSpPr/>
          <p:nvPr/>
        </p:nvSpPr>
        <p:spPr>
          <a:xfrm>
            <a:off x="7730364" y="2762703"/>
            <a:ext cx="1296144" cy="86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Robot</a:t>
            </a:r>
          </a:p>
          <a:p>
            <a:pPr algn="ctr"/>
            <a:r>
              <a:rPr lang="it-IT" dirty="0" smtClean="0"/>
              <a:t>Virtuale</a:t>
            </a:r>
          </a:p>
        </p:txBody>
      </p:sp>
      <p:sp>
        <p:nvSpPr>
          <p:cNvPr id="8" name="Rettangolo 7"/>
          <p:cNvSpPr/>
          <p:nvPr/>
        </p:nvSpPr>
        <p:spPr>
          <a:xfrm>
            <a:off x="179512" y="2816932"/>
            <a:ext cx="1547664" cy="100811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Utente</a:t>
            </a:r>
          </a:p>
          <a:p>
            <a:pPr algn="ctr"/>
            <a:r>
              <a:rPr lang="it-IT" dirty="0" smtClean="0">
                <a:solidFill>
                  <a:schemeClr val="tx1"/>
                </a:solidFill>
              </a:rPr>
              <a:t>Autorizzato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3" name="Connettore 2 2"/>
          <p:cNvCxnSpPr>
            <a:stCxn id="8" idx="3"/>
            <a:endCxn id="4" idx="1"/>
          </p:cNvCxnSpPr>
          <p:nvPr/>
        </p:nvCxnSpPr>
        <p:spPr>
          <a:xfrm>
            <a:off x="1727176" y="3320988"/>
            <a:ext cx="540000" cy="0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/>
          <p:cNvCxnSpPr/>
          <p:nvPr/>
        </p:nvCxnSpPr>
        <p:spPr>
          <a:xfrm>
            <a:off x="7020272" y="1938148"/>
            <a:ext cx="710092" cy="0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>
            <a:off x="7020272" y="3194751"/>
            <a:ext cx="710092" cy="0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ergamena 1 5"/>
          <p:cNvSpPr/>
          <p:nvPr/>
        </p:nvSpPr>
        <p:spPr>
          <a:xfrm>
            <a:off x="179512" y="116632"/>
            <a:ext cx="2088232" cy="1584176"/>
          </a:xfrm>
          <a:prstGeom prst="verticalScroll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300" dirty="0" smtClean="0"/>
              <a:t>Blu = contesto robot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300" dirty="0" smtClean="0"/>
              <a:t>Arancio = robot fisico/</a:t>
            </a:r>
            <a:r>
              <a:rPr lang="it-IT" sz="1300" dirty="0" err="1" smtClean="0"/>
              <a:t>virtual</a:t>
            </a:r>
            <a:endParaRPr lang="it-IT" sz="1300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300" dirty="0" smtClean="0"/>
              <a:t>Verde = contesto pc/</a:t>
            </a:r>
            <a:r>
              <a:rPr lang="it-IT" sz="1300" dirty="0" err="1" smtClean="0"/>
              <a:t>smartphone</a:t>
            </a:r>
            <a:r>
              <a:rPr lang="it-IT" sz="1300" dirty="0" smtClean="0"/>
              <a:t> </a:t>
            </a:r>
            <a:endParaRPr lang="it-IT" sz="1300" dirty="0"/>
          </a:p>
        </p:txBody>
      </p:sp>
      <p:sp>
        <p:nvSpPr>
          <p:cNvPr id="10" name="Rettangolo 9"/>
          <p:cNvSpPr/>
          <p:nvPr/>
        </p:nvSpPr>
        <p:spPr>
          <a:xfrm>
            <a:off x="7743746" y="3870265"/>
            <a:ext cx="648072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LED</a:t>
            </a:r>
          </a:p>
        </p:txBody>
      </p:sp>
      <p:sp>
        <p:nvSpPr>
          <p:cNvPr id="15" name="Rettangolo 14"/>
          <p:cNvSpPr/>
          <p:nvPr/>
        </p:nvSpPr>
        <p:spPr>
          <a:xfrm>
            <a:off x="7730364" y="4595548"/>
            <a:ext cx="648072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LED</a:t>
            </a:r>
          </a:p>
          <a:p>
            <a:pPr algn="ctr"/>
            <a:r>
              <a:rPr lang="it-IT" sz="1200" dirty="0" smtClean="0"/>
              <a:t>HUE</a:t>
            </a:r>
          </a:p>
          <a:p>
            <a:pPr algn="ctr"/>
            <a:r>
              <a:rPr lang="it-IT" sz="1200" dirty="0" smtClean="0"/>
              <a:t>LAMP</a:t>
            </a:r>
          </a:p>
        </p:txBody>
      </p:sp>
      <p:cxnSp>
        <p:nvCxnSpPr>
          <p:cNvPr id="18" name="Connettore 2 17"/>
          <p:cNvCxnSpPr/>
          <p:nvPr/>
        </p:nvCxnSpPr>
        <p:spPr>
          <a:xfrm>
            <a:off x="7033654" y="4194301"/>
            <a:ext cx="710092" cy="0"/>
          </a:xfrm>
          <a:prstGeom prst="straightConnector1">
            <a:avLst/>
          </a:prstGeom>
          <a:ln w="31750">
            <a:solidFill>
              <a:schemeClr val="tx2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>
            <a:endCxn id="15" idx="1"/>
          </p:cNvCxnSpPr>
          <p:nvPr/>
        </p:nvCxnSpPr>
        <p:spPr>
          <a:xfrm>
            <a:off x="7033654" y="4194301"/>
            <a:ext cx="696710" cy="725283"/>
          </a:xfrm>
          <a:prstGeom prst="straightConnector1">
            <a:avLst/>
          </a:prstGeom>
          <a:ln w="31750">
            <a:solidFill>
              <a:schemeClr val="tx2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03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2285746" y="1412776"/>
            <a:ext cx="4752528" cy="381642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7743746" y="1412776"/>
            <a:ext cx="1296144" cy="86409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Robot</a:t>
            </a:r>
          </a:p>
          <a:p>
            <a:pPr algn="ctr"/>
            <a:r>
              <a:rPr lang="it-IT" dirty="0" smtClean="0"/>
              <a:t>Fisico</a:t>
            </a:r>
          </a:p>
        </p:txBody>
      </p:sp>
      <p:sp>
        <p:nvSpPr>
          <p:cNvPr id="7" name="Rettangolo 6"/>
          <p:cNvSpPr/>
          <p:nvPr/>
        </p:nvSpPr>
        <p:spPr>
          <a:xfrm>
            <a:off x="7730364" y="2816932"/>
            <a:ext cx="1296144" cy="86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Robot</a:t>
            </a:r>
          </a:p>
          <a:p>
            <a:pPr algn="ctr"/>
            <a:r>
              <a:rPr lang="it-IT" dirty="0" smtClean="0"/>
              <a:t>Virtuale</a:t>
            </a:r>
          </a:p>
        </p:txBody>
      </p:sp>
      <p:sp>
        <p:nvSpPr>
          <p:cNvPr id="8" name="Rettangolo 7"/>
          <p:cNvSpPr/>
          <p:nvPr/>
        </p:nvSpPr>
        <p:spPr>
          <a:xfrm>
            <a:off x="179512" y="2816932"/>
            <a:ext cx="1547664" cy="100811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Utente</a:t>
            </a:r>
          </a:p>
          <a:p>
            <a:pPr algn="ctr"/>
            <a:r>
              <a:rPr lang="it-IT" dirty="0" smtClean="0">
                <a:solidFill>
                  <a:schemeClr val="tx1"/>
                </a:solidFill>
              </a:rPr>
              <a:t>Autorizzato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3" name="Connettore 2 2"/>
          <p:cNvCxnSpPr>
            <a:stCxn id="8" idx="3"/>
            <a:endCxn id="4" idx="1"/>
          </p:cNvCxnSpPr>
          <p:nvPr/>
        </p:nvCxnSpPr>
        <p:spPr>
          <a:xfrm>
            <a:off x="1727176" y="3320988"/>
            <a:ext cx="558570" cy="0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/>
          <p:cNvCxnSpPr/>
          <p:nvPr/>
        </p:nvCxnSpPr>
        <p:spPr>
          <a:xfrm>
            <a:off x="7038274" y="1852286"/>
            <a:ext cx="710092" cy="0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>
            <a:off x="7038274" y="3285995"/>
            <a:ext cx="710092" cy="0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e 1"/>
          <p:cNvSpPr/>
          <p:nvPr/>
        </p:nvSpPr>
        <p:spPr>
          <a:xfrm>
            <a:off x="2663788" y="3091481"/>
            <a:ext cx="1656184" cy="1152128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Mind del Robot</a:t>
            </a:r>
            <a:endParaRPr lang="it-IT" dirty="0"/>
          </a:p>
        </p:txBody>
      </p:sp>
      <p:sp>
        <p:nvSpPr>
          <p:cNvPr id="10" name="Ovale 9"/>
          <p:cNvSpPr/>
          <p:nvPr/>
        </p:nvSpPr>
        <p:spPr>
          <a:xfrm>
            <a:off x="5004048" y="3091481"/>
            <a:ext cx="1656184" cy="1152128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Robot</a:t>
            </a:r>
          </a:p>
          <a:p>
            <a:pPr algn="ctr"/>
            <a:r>
              <a:rPr lang="it-IT" dirty="0" smtClean="0"/>
              <a:t>Executor </a:t>
            </a:r>
            <a:endParaRPr lang="it-IT" dirty="0"/>
          </a:p>
        </p:txBody>
      </p:sp>
      <p:sp>
        <p:nvSpPr>
          <p:cNvPr id="6" name="Rettangolo arrotondato 5"/>
          <p:cNvSpPr/>
          <p:nvPr/>
        </p:nvSpPr>
        <p:spPr>
          <a:xfrm>
            <a:off x="3491880" y="1556792"/>
            <a:ext cx="2340260" cy="914400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Modello</a:t>
            </a:r>
            <a:endParaRPr lang="it-IT" dirty="0"/>
          </a:p>
        </p:txBody>
      </p:sp>
      <p:cxnSp>
        <p:nvCxnSpPr>
          <p:cNvPr id="13" name="Connettore 2 12"/>
          <p:cNvCxnSpPr/>
          <p:nvPr/>
        </p:nvCxnSpPr>
        <p:spPr>
          <a:xfrm flipV="1">
            <a:off x="3491880" y="2471192"/>
            <a:ext cx="828092" cy="620289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>
            <a:endCxn id="10" idx="2"/>
          </p:cNvCxnSpPr>
          <p:nvPr/>
        </p:nvCxnSpPr>
        <p:spPr>
          <a:xfrm flipV="1">
            <a:off x="4319972" y="3667545"/>
            <a:ext cx="684076" cy="1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tangolo 18"/>
          <p:cNvSpPr/>
          <p:nvPr/>
        </p:nvSpPr>
        <p:spPr>
          <a:xfrm>
            <a:off x="3932929" y="4509120"/>
            <a:ext cx="1458162" cy="57606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FrontEnd Server</a:t>
            </a:r>
            <a:endParaRPr lang="it-IT" dirty="0"/>
          </a:p>
        </p:txBody>
      </p:sp>
      <p:cxnSp>
        <p:nvCxnSpPr>
          <p:cNvPr id="23" name="Connettore 2 22"/>
          <p:cNvCxnSpPr>
            <a:stCxn id="10" idx="6"/>
          </p:cNvCxnSpPr>
          <p:nvPr/>
        </p:nvCxnSpPr>
        <p:spPr>
          <a:xfrm flipV="1">
            <a:off x="6660232" y="1852286"/>
            <a:ext cx="360040" cy="181525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stCxn id="10" idx="6"/>
            <a:endCxn id="4" idx="3"/>
          </p:cNvCxnSpPr>
          <p:nvPr/>
        </p:nvCxnSpPr>
        <p:spPr>
          <a:xfrm flipV="1">
            <a:off x="6660232" y="3320988"/>
            <a:ext cx="378042" cy="34655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ergamena 1 16"/>
          <p:cNvSpPr/>
          <p:nvPr/>
        </p:nvSpPr>
        <p:spPr>
          <a:xfrm>
            <a:off x="179512" y="116632"/>
            <a:ext cx="2088232" cy="1584176"/>
          </a:xfrm>
          <a:prstGeom prst="verticalScroll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300" dirty="0" smtClean="0"/>
              <a:t>Blu = contesto robot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300" dirty="0" smtClean="0"/>
              <a:t>Arancio = robot fisico/</a:t>
            </a:r>
            <a:r>
              <a:rPr lang="it-IT" sz="1300" dirty="0" err="1" smtClean="0"/>
              <a:t>virtual</a:t>
            </a:r>
            <a:endParaRPr lang="it-IT" sz="1300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300" dirty="0" smtClean="0"/>
              <a:t>Verde = contesto pc/</a:t>
            </a:r>
            <a:r>
              <a:rPr lang="it-IT" sz="1300" dirty="0" err="1" smtClean="0"/>
              <a:t>smartphone</a:t>
            </a:r>
            <a:r>
              <a:rPr lang="it-IT" sz="1300" dirty="0" smtClean="0"/>
              <a:t> </a:t>
            </a:r>
            <a:endParaRPr lang="it-IT" sz="1300" dirty="0"/>
          </a:p>
        </p:txBody>
      </p:sp>
      <p:sp>
        <p:nvSpPr>
          <p:cNvPr id="18" name="Rettangolo 17"/>
          <p:cNvSpPr/>
          <p:nvPr/>
        </p:nvSpPr>
        <p:spPr>
          <a:xfrm>
            <a:off x="7743746" y="3903801"/>
            <a:ext cx="648072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LED</a:t>
            </a:r>
          </a:p>
        </p:txBody>
      </p:sp>
      <p:sp>
        <p:nvSpPr>
          <p:cNvPr id="20" name="Rettangolo 19"/>
          <p:cNvSpPr/>
          <p:nvPr/>
        </p:nvSpPr>
        <p:spPr>
          <a:xfrm>
            <a:off x="7730364" y="4629084"/>
            <a:ext cx="648072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LED</a:t>
            </a:r>
          </a:p>
          <a:p>
            <a:pPr algn="ctr"/>
            <a:r>
              <a:rPr lang="it-IT" sz="1200" dirty="0" smtClean="0"/>
              <a:t>HUE</a:t>
            </a:r>
          </a:p>
          <a:p>
            <a:pPr algn="ctr"/>
            <a:r>
              <a:rPr lang="it-IT" sz="1200" dirty="0" smtClean="0"/>
              <a:t>LAMP</a:t>
            </a:r>
          </a:p>
        </p:txBody>
      </p:sp>
      <p:cxnSp>
        <p:nvCxnSpPr>
          <p:cNvPr id="21" name="Connettore 2 20"/>
          <p:cNvCxnSpPr/>
          <p:nvPr/>
        </p:nvCxnSpPr>
        <p:spPr>
          <a:xfrm>
            <a:off x="7033654" y="4227837"/>
            <a:ext cx="710092" cy="0"/>
          </a:xfrm>
          <a:prstGeom prst="straightConnector1">
            <a:avLst/>
          </a:prstGeom>
          <a:ln w="31750">
            <a:solidFill>
              <a:schemeClr val="tx2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>
            <a:endCxn id="20" idx="1"/>
          </p:cNvCxnSpPr>
          <p:nvPr/>
        </p:nvCxnSpPr>
        <p:spPr>
          <a:xfrm>
            <a:off x="7033654" y="4227837"/>
            <a:ext cx="696710" cy="725283"/>
          </a:xfrm>
          <a:prstGeom prst="straightConnector1">
            <a:avLst/>
          </a:prstGeom>
          <a:ln w="31750">
            <a:solidFill>
              <a:schemeClr val="tx2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tangolo 23"/>
          <p:cNvSpPr/>
          <p:nvPr/>
        </p:nvSpPr>
        <p:spPr>
          <a:xfrm>
            <a:off x="3593702" y="116632"/>
            <a:ext cx="232225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Temperatura/Tempo</a:t>
            </a:r>
            <a:endParaRPr lang="it-IT" dirty="0"/>
          </a:p>
        </p:txBody>
      </p:sp>
      <p:cxnSp>
        <p:nvCxnSpPr>
          <p:cNvPr id="26" name="Connettore 2 25"/>
          <p:cNvCxnSpPr/>
          <p:nvPr/>
        </p:nvCxnSpPr>
        <p:spPr>
          <a:xfrm>
            <a:off x="4754831" y="980728"/>
            <a:ext cx="0" cy="432048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2285746" y="1426319"/>
            <a:ext cx="4752528" cy="381642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7730364" y="1417443"/>
            <a:ext cx="1296144" cy="86409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Robot</a:t>
            </a:r>
          </a:p>
          <a:p>
            <a:pPr algn="ctr"/>
            <a:r>
              <a:rPr lang="it-IT" dirty="0" smtClean="0"/>
              <a:t>Fisico</a:t>
            </a:r>
          </a:p>
        </p:txBody>
      </p:sp>
      <p:sp>
        <p:nvSpPr>
          <p:cNvPr id="7" name="Rettangolo 6"/>
          <p:cNvSpPr/>
          <p:nvPr/>
        </p:nvSpPr>
        <p:spPr>
          <a:xfrm>
            <a:off x="7730364" y="2659433"/>
            <a:ext cx="1296144" cy="86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Robot</a:t>
            </a:r>
          </a:p>
          <a:p>
            <a:pPr algn="ctr"/>
            <a:r>
              <a:rPr lang="it-IT" dirty="0" smtClean="0"/>
              <a:t>Virtuale</a:t>
            </a:r>
          </a:p>
        </p:txBody>
      </p:sp>
      <p:sp>
        <p:nvSpPr>
          <p:cNvPr id="8" name="Rettangolo 7"/>
          <p:cNvSpPr/>
          <p:nvPr/>
        </p:nvSpPr>
        <p:spPr>
          <a:xfrm>
            <a:off x="179512" y="2816932"/>
            <a:ext cx="1547664" cy="100811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Utente</a:t>
            </a:r>
          </a:p>
        </p:txBody>
      </p:sp>
      <p:cxnSp>
        <p:nvCxnSpPr>
          <p:cNvPr id="3" name="Connettore 2 2"/>
          <p:cNvCxnSpPr>
            <a:stCxn id="8" idx="3"/>
            <a:endCxn id="4" idx="1"/>
          </p:cNvCxnSpPr>
          <p:nvPr/>
        </p:nvCxnSpPr>
        <p:spPr>
          <a:xfrm>
            <a:off x="1727176" y="3320988"/>
            <a:ext cx="558570" cy="13543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/>
          <p:cNvCxnSpPr/>
          <p:nvPr/>
        </p:nvCxnSpPr>
        <p:spPr>
          <a:xfrm>
            <a:off x="7020272" y="1849491"/>
            <a:ext cx="710092" cy="0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>
            <a:off x="7038274" y="3091481"/>
            <a:ext cx="710092" cy="0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e 1"/>
          <p:cNvSpPr/>
          <p:nvPr/>
        </p:nvSpPr>
        <p:spPr>
          <a:xfrm>
            <a:off x="2663788" y="3091481"/>
            <a:ext cx="1656184" cy="1152128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Mind del Robot</a:t>
            </a:r>
            <a:endParaRPr lang="it-IT" dirty="0"/>
          </a:p>
        </p:txBody>
      </p:sp>
      <p:sp>
        <p:nvSpPr>
          <p:cNvPr id="10" name="Ovale 9"/>
          <p:cNvSpPr/>
          <p:nvPr/>
        </p:nvSpPr>
        <p:spPr>
          <a:xfrm>
            <a:off x="5004048" y="3091481"/>
            <a:ext cx="1656184" cy="1152128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Robot</a:t>
            </a:r>
          </a:p>
          <a:p>
            <a:pPr algn="ctr"/>
            <a:r>
              <a:rPr lang="it-IT" dirty="0" smtClean="0"/>
              <a:t>Executor </a:t>
            </a:r>
            <a:endParaRPr lang="it-IT" dirty="0"/>
          </a:p>
        </p:txBody>
      </p:sp>
      <p:sp>
        <p:nvSpPr>
          <p:cNvPr id="6" name="Rettangolo arrotondato 5"/>
          <p:cNvSpPr/>
          <p:nvPr/>
        </p:nvSpPr>
        <p:spPr>
          <a:xfrm>
            <a:off x="2497269" y="1556793"/>
            <a:ext cx="1989221" cy="914400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Modello</a:t>
            </a:r>
            <a:endParaRPr lang="it-IT" dirty="0"/>
          </a:p>
        </p:txBody>
      </p:sp>
      <p:cxnSp>
        <p:nvCxnSpPr>
          <p:cNvPr id="13" name="Connettore 2 12"/>
          <p:cNvCxnSpPr>
            <a:stCxn id="2" idx="0"/>
          </p:cNvCxnSpPr>
          <p:nvPr/>
        </p:nvCxnSpPr>
        <p:spPr>
          <a:xfrm flipV="1">
            <a:off x="3491880" y="2471193"/>
            <a:ext cx="0" cy="620288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>
            <a:endCxn id="10" idx="2"/>
          </p:cNvCxnSpPr>
          <p:nvPr/>
        </p:nvCxnSpPr>
        <p:spPr>
          <a:xfrm flipV="1">
            <a:off x="4319972" y="3667545"/>
            <a:ext cx="684076" cy="1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tangolo 17"/>
          <p:cNvSpPr/>
          <p:nvPr/>
        </p:nvSpPr>
        <p:spPr>
          <a:xfrm>
            <a:off x="3608893" y="5805264"/>
            <a:ext cx="205222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Provider </a:t>
            </a:r>
          </a:p>
          <a:p>
            <a:pPr algn="ctr"/>
            <a:r>
              <a:rPr lang="it-IT" dirty="0" smtClean="0"/>
              <a:t>Autenticatore</a:t>
            </a:r>
            <a:endParaRPr lang="it-IT" dirty="0"/>
          </a:p>
        </p:txBody>
      </p:sp>
      <p:sp>
        <p:nvSpPr>
          <p:cNvPr id="19" name="Rettangolo 18"/>
          <p:cNvSpPr/>
          <p:nvPr/>
        </p:nvSpPr>
        <p:spPr>
          <a:xfrm>
            <a:off x="3932929" y="4509120"/>
            <a:ext cx="1458162" cy="57606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FrontEnd Server</a:t>
            </a:r>
            <a:endParaRPr lang="it-IT" dirty="0"/>
          </a:p>
        </p:txBody>
      </p:sp>
      <p:cxnSp>
        <p:nvCxnSpPr>
          <p:cNvPr id="23" name="Connettore 2 22"/>
          <p:cNvCxnSpPr>
            <a:stCxn id="10" idx="6"/>
          </p:cNvCxnSpPr>
          <p:nvPr/>
        </p:nvCxnSpPr>
        <p:spPr>
          <a:xfrm flipV="1">
            <a:off x="6660232" y="1849491"/>
            <a:ext cx="378042" cy="181805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stCxn id="10" idx="6"/>
          </p:cNvCxnSpPr>
          <p:nvPr/>
        </p:nvCxnSpPr>
        <p:spPr>
          <a:xfrm flipV="1">
            <a:off x="6660232" y="3091481"/>
            <a:ext cx="360040" cy="5760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>
            <a:endCxn id="18" idx="0"/>
          </p:cNvCxnSpPr>
          <p:nvPr/>
        </p:nvCxnSpPr>
        <p:spPr>
          <a:xfrm>
            <a:off x="4609746" y="5085184"/>
            <a:ext cx="25261" cy="7200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>
            <a:endCxn id="18" idx="1"/>
          </p:cNvCxnSpPr>
          <p:nvPr/>
        </p:nvCxnSpPr>
        <p:spPr>
          <a:xfrm>
            <a:off x="953344" y="6237312"/>
            <a:ext cx="265554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/>
          <p:cNvCxnSpPr>
            <a:endCxn id="8" idx="2"/>
          </p:cNvCxnSpPr>
          <p:nvPr/>
        </p:nvCxnSpPr>
        <p:spPr>
          <a:xfrm flipV="1">
            <a:off x="953344" y="3825044"/>
            <a:ext cx="0" cy="2412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tangolo 21"/>
          <p:cNvSpPr/>
          <p:nvPr/>
        </p:nvSpPr>
        <p:spPr>
          <a:xfrm>
            <a:off x="2402848" y="271380"/>
            <a:ext cx="205222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Provider </a:t>
            </a:r>
          </a:p>
          <a:p>
            <a:pPr algn="ctr"/>
            <a:r>
              <a:rPr lang="it-IT" dirty="0" smtClean="0"/>
              <a:t>Meteo</a:t>
            </a:r>
            <a:endParaRPr lang="it-IT" dirty="0"/>
          </a:p>
        </p:txBody>
      </p:sp>
      <p:sp>
        <p:nvSpPr>
          <p:cNvPr id="24" name="Rettangolo 23"/>
          <p:cNvSpPr/>
          <p:nvPr/>
        </p:nvSpPr>
        <p:spPr>
          <a:xfrm>
            <a:off x="4862016" y="260648"/>
            <a:ext cx="205222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Provider </a:t>
            </a:r>
          </a:p>
          <a:p>
            <a:pPr algn="ctr"/>
            <a:r>
              <a:rPr lang="it-IT" smtClean="0"/>
              <a:t>Tempo</a:t>
            </a:r>
            <a:endParaRPr lang="it-IT" dirty="0"/>
          </a:p>
        </p:txBody>
      </p:sp>
      <p:sp>
        <p:nvSpPr>
          <p:cNvPr id="26" name="Ovale 25"/>
          <p:cNvSpPr/>
          <p:nvPr/>
        </p:nvSpPr>
        <p:spPr>
          <a:xfrm>
            <a:off x="5004048" y="1556793"/>
            <a:ext cx="1656184" cy="1152128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smtClean="0"/>
              <a:t>Notificatore</a:t>
            </a:r>
            <a:endParaRPr lang="it-IT" sz="1600" dirty="0"/>
          </a:p>
        </p:txBody>
      </p:sp>
      <p:cxnSp>
        <p:nvCxnSpPr>
          <p:cNvPr id="29" name="Connettore 2 28"/>
          <p:cNvCxnSpPr/>
          <p:nvPr/>
        </p:nvCxnSpPr>
        <p:spPr>
          <a:xfrm>
            <a:off x="2663788" y="4797152"/>
            <a:ext cx="12691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/>
          <p:cNvCxnSpPr>
            <a:endCxn id="4" idx="1"/>
          </p:cNvCxnSpPr>
          <p:nvPr/>
        </p:nvCxnSpPr>
        <p:spPr>
          <a:xfrm flipH="1" flipV="1">
            <a:off x="2285746" y="3334531"/>
            <a:ext cx="378042" cy="14626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/>
          <p:cNvCxnSpPr>
            <a:stCxn id="24" idx="2"/>
          </p:cNvCxnSpPr>
          <p:nvPr/>
        </p:nvCxnSpPr>
        <p:spPr>
          <a:xfrm flipH="1">
            <a:off x="5832140" y="1124744"/>
            <a:ext cx="55990" cy="44278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/>
          <p:cNvCxnSpPr>
            <a:stCxn id="22" idx="2"/>
            <a:endCxn id="26" idx="1"/>
          </p:cNvCxnSpPr>
          <p:nvPr/>
        </p:nvCxnSpPr>
        <p:spPr>
          <a:xfrm>
            <a:off x="3428962" y="1135476"/>
            <a:ext cx="1817629" cy="59004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e 41"/>
          <p:cNvSpPr/>
          <p:nvPr/>
        </p:nvSpPr>
        <p:spPr>
          <a:xfrm>
            <a:off x="2285746" y="1417443"/>
            <a:ext cx="4734526" cy="380708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>
            <a:off x="5481101" y="4330847"/>
            <a:ext cx="117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chemeClr val="accent2">
                    <a:lumMod val="75000"/>
                  </a:schemeClr>
                </a:solidFill>
              </a:rPr>
              <a:t>mqtt</a:t>
            </a:r>
            <a:endParaRPr lang="it-IT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0" name="Connettore 2 29"/>
          <p:cNvCxnSpPr>
            <a:stCxn id="26" idx="3"/>
            <a:endCxn id="2" idx="7"/>
          </p:cNvCxnSpPr>
          <p:nvPr/>
        </p:nvCxnSpPr>
        <p:spPr>
          <a:xfrm flipH="1">
            <a:off x="4077429" y="2540196"/>
            <a:ext cx="1169162" cy="720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ergamena 1 39"/>
          <p:cNvSpPr/>
          <p:nvPr/>
        </p:nvSpPr>
        <p:spPr>
          <a:xfrm>
            <a:off x="0" y="116631"/>
            <a:ext cx="2285746" cy="2016225"/>
          </a:xfrm>
          <a:prstGeom prst="verticalScroll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300" dirty="0" smtClean="0"/>
              <a:t>Blu = contesto robot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300" dirty="0" smtClean="0"/>
              <a:t>Arancio = robot fisico/</a:t>
            </a:r>
            <a:r>
              <a:rPr lang="it-IT" sz="1300" dirty="0" err="1" smtClean="0"/>
              <a:t>virtual</a:t>
            </a:r>
            <a:endParaRPr lang="it-IT" sz="1300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300" dirty="0" smtClean="0"/>
              <a:t>Verde = contesto pc/</a:t>
            </a:r>
            <a:r>
              <a:rPr lang="it-IT" sz="1300" dirty="0" err="1" smtClean="0"/>
              <a:t>smartphone</a:t>
            </a:r>
            <a:r>
              <a:rPr lang="it-IT" sz="1300" dirty="0" smtClean="0"/>
              <a:t>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300" dirty="0" smtClean="0"/>
              <a:t>Blu pieno  = servizi esterni</a:t>
            </a:r>
            <a:endParaRPr lang="it-IT" sz="1300" dirty="0"/>
          </a:p>
        </p:txBody>
      </p:sp>
      <p:sp>
        <p:nvSpPr>
          <p:cNvPr id="34" name="Rettangolo 33"/>
          <p:cNvSpPr/>
          <p:nvPr/>
        </p:nvSpPr>
        <p:spPr>
          <a:xfrm>
            <a:off x="7743746" y="3903801"/>
            <a:ext cx="648072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LED</a:t>
            </a:r>
          </a:p>
        </p:txBody>
      </p:sp>
      <p:sp>
        <p:nvSpPr>
          <p:cNvPr id="37" name="Rettangolo 36"/>
          <p:cNvSpPr/>
          <p:nvPr/>
        </p:nvSpPr>
        <p:spPr>
          <a:xfrm>
            <a:off x="7730364" y="4629084"/>
            <a:ext cx="648072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LED</a:t>
            </a:r>
          </a:p>
          <a:p>
            <a:pPr algn="ctr"/>
            <a:r>
              <a:rPr lang="it-IT" sz="1200" dirty="0" smtClean="0"/>
              <a:t>HUE</a:t>
            </a:r>
          </a:p>
          <a:p>
            <a:pPr algn="ctr"/>
            <a:r>
              <a:rPr lang="it-IT" sz="1200" dirty="0" smtClean="0"/>
              <a:t>LAMP</a:t>
            </a:r>
          </a:p>
        </p:txBody>
      </p:sp>
      <p:cxnSp>
        <p:nvCxnSpPr>
          <p:cNvPr id="39" name="Connettore 2 38"/>
          <p:cNvCxnSpPr/>
          <p:nvPr/>
        </p:nvCxnSpPr>
        <p:spPr>
          <a:xfrm>
            <a:off x="7033654" y="4227837"/>
            <a:ext cx="710092" cy="0"/>
          </a:xfrm>
          <a:prstGeom prst="straightConnector1">
            <a:avLst/>
          </a:prstGeom>
          <a:ln w="31750">
            <a:solidFill>
              <a:schemeClr val="tx2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/>
          <p:cNvCxnSpPr>
            <a:endCxn id="37" idx="1"/>
          </p:cNvCxnSpPr>
          <p:nvPr/>
        </p:nvCxnSpPr>
        <p:spPr>
          <a:xfrm>
            <a:off x="7033654" y="4227837"/>
            <a:ext cx="696710" cy="725283"/>
          </a:xfrm>
          <a:prstGeom prst="straightConnector1">
            <a:avLst/>
          </a:prstGeom>
          <a:ln w="31750">
            <a:solidFill>
              <a:schemeClr val="tx2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55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2285746" y="1426319"/>
            <a:ext cx="4752528" cy="381642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7730364" y="1394017"/>
            <a:ext cx="1296144" cy="86409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Robot</a:t>
            </a:r>
          </a:p>
          <a:p>
            <a:pPr algn="ctr"/>
            <a:r>
              <a:rPr lang="it-IT" dirty="0" smtClean="0"/>
              <a:t>Fisico</a:t>
            </a:r>
          </a:p>
        </p:txBody>
      </p:sp>
      <p:sp>
        <p:nvSpPr>
          <p:cNvPr id="7" name="Rettangolo 6"/>
          <p:cNvSpPr/>
          <p:nvPr/>
        </p:nvSpPr>
        <p:spPr>
          <a:xfrm>
            <a:off x="7748366" y="2760571"/>
            <a:ext cx="1296144" cy="86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Robot</a:t>
            </a:r>
          </a:p>
          <a:p>
            <a:pPr algn="ctr"/>
            <a:r>
              <a:rPr lang="it-IT" dirty="0" smtClean="0"/>
              <a:t>Virtuale</a:t>
            </a:r>
          </a:p>
        </p:txBody>
      </p:sp>
      <p:sp>
        <p:nvSpPr>
          <p:cNvPr id="8" name="Rettangolo 7"/>
          <p:cNvSpPr/>
          <p:nvPr/>
        </p:nvSpPr>
        <p:spPr>
          <a:xfrm>
            <a:off x="179512" y="2816932"/>
            <a:ext cx="1547664" cy="100811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Utente</a:t>
            </a:r>
          </a:p>
        </p:txBody>
      </p:sp>
      <p:cxnSp>
        <p:nvCxnSpPr>
          <p:cNvPr id="3" name="Connettore 2 2"/>
          <p:cNvCxnSpPr>
            <a:endCxn id="19" idx="1"/>
          </p:cNvCxnSpPr>
          <p:nvPr/>
        </p:nvCxnSpPr>
        <p:spPr>
          <a:xfrm>
            <a:off x="1291758" y="3840913"/>
            <a:ext cx="2006600" cy="2162224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/>
          <p:cNvCxnSpPr/>
          <p:nvPr/>
        </p:nvCxnSpPr>
        <p:spPr>
          <a:xfrm>
            <a:off x="7038274" y="1826065"/>
            <a:ext cx="710092" cy="0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>
            <a:off x="7038274" y="3192619"/>
            <a:ext cx="710092" cy="0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e 1"/>
          <p:cNvSpPr/>
          <p:nvPr/>
        </p:nvSpPr>
        <p:spPr>
          <a:xfrm>
            <a:off x="2760548" y="3066719"/>
            <a:ext cx="1269141" cy="608159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Mind</a:t>
            </a:r>
            <a:endParaRPr lang="it-IT" dirty="0"/>
          </a:p>
        </p:txBody>
      </p:sp>
      <p:sp>
        <p:nvSpPr>
          <p:cNvPr id="10" name="Ovale 9"/>
          <p:cNvSpPr/>
          <p:nvPr/>
        </p:nvSpPr>
        <p:spPr>
          <a:xfrm>
            <a:off x="5217991" y="3123575"/>
            <a:ext cx="1241654" cy="864096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smtClean="0"/>
              <a:t>Robot</a:t>
            </a:r>
          </a:p>
          <a:p>
            <a:pPr algn="ctr"/>
            <a:r>
              <a:rPr lang="it-IT" sz="1400" dirty="0" smtClean="0"/>
              <a:t>Executor </a:t>
            </a:r>
            <a:endParaRPr lang="it-IT" sz="1400" dirty="0"/>
          </a:p>
        </p:txBody>
      </p:sp>
      <p:sp>
        <p:nvSpPr>
          <p:cNvPr id="6" name="Rettangolo arrotondato 5"/>
          <p:cNvSpPr/>
          <p:nvPr/>
        </p:nvSpPr>
        <p:spPr>
          <a:xfrm>
            <a:off x="2497269" y="1556793"/>
            <a:ext cx="1989221" cy="914400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Modello</a:t>
            </a:r>
            <a:endParaRPr lang="it-IT" dirty="0"/>
          </a:p>
        </p:txBody>
      </p:sp>
      <p:cxnSp>
        <p:nvCxnSpPr>
          <p:cNvPr id="13" name="Connettore 2 12"/>
          <p:cNvCxnSpPr>
            <a:stCxn id="2" idx="0"/>
          </p:cNvCxnSpPr>
          <p:nvPr/>
        </p:nvCxnSpPr>
        <p:spPr>
          <a:xfrm flipH="1" flipV="1">
            <a:off x="3395118" y="2454424"/>
            <a:ext cx="1" cy="612295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 flipV="1">
            <a:off x="3387884" y="3674878"/>
            <a:ext cx="7235" cy="655969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tangolo 17"/>
          <p:cNvSpPr/>
          <p:nvPr/>
        </p:nvSpPr>
        <p:spPr>
          <a:xfrm>
            <a:off x="116759" y="5571089"/>
            <a:ext cx="205222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Provider </a:t>
            </a:r>
          </a:p>
          <a:p>
            <a:pPr algn="ctr"/>
            <a:r>
              <a:rPr lang="it-IT" dirty="0" smtClean="0"/>
              <a:t>Autenticatore</a:t>
            </a:r>
            <a:endParaRPr lang="it-IT" dirty="0"/>
          </a:p>
        </p:txBody>
      </p:sp>
      <p:sp>
        <p:nvSpPr>
          <p:cNvPr id="19" name="Rettangolo 18"/>
          <p:cNvSpPr/>
          <p:nvPr/>
        </p:nvSpPr>
        <p:spPr>
          <a:xfrm>
            <a:off x="3298358" y="5571089"/>
            <a:ext cx="2124206" cy="864096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FrontEnd Server</a:t>
            </a:r>
            <a:endParaRPr lang="it-IT" dirty="0"/>
          </a:p>
        </p:txBody>
      </p:sp>
      <p:cxnSp>
        <p:nvCxnSpPr>
          <p:cNvPr id="23" name="Connettore 2 22"/>
          <p:cNvCxnSpPr>
            <a:stCxn id="10" idx="6"/>
          </p:cNvCxnSpPr>
          <p:nvPr/>
        </p:nvCxnSpPr>
        <p:spPr>
          <a:xfrm flipV="1">
            <a:off x="6459645" y="1826065"/>
            <a:ext cx="578629" cy="172955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stCxn id="10" idx="6"/>
          </p:cNvCxnSpPr>
          <p:nvPr/>
        </p:nvCxnSpPr>
        <p:spPr>
          <a:xfrm flipV="1">
            <a:off x="6459645" y="3192619"/>
            <a:ext cx="578629" cy="3630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>
            <a:stCxn id="19" idx="1"/>
            <a:endCxn id="18" idx="3"/>
          </p:cNvCxnSpPr>
          <p:nvPr/>
        </p:nvCxnSpPr>
        <p:spPr>
          <a:xfrm flipH="1">
            <a:off x="2168987" y="6003137"/>
            <a:ext cx="112937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/>
          <p:cNvCxnSpPr>
            <a:endCxn id="8" idx="2"/>
          </p:cNvCxnSpPr>
          <p:nvPr/>
        </p:nvCxnSpPr>
        <p:spPr>
          <a:xfrm flipV="1">
            <a:off x="953344" y="3825044"/>
            <a:ext cx="0" cy="1746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tangolo 21"/>
          <p:cNvSpPr/>
          <p:nvPr/>
        </p:nvSpPr>
        <p:spPr>
          <a:xfrm>
            <a:off x="2402848" y="271380"/>
            <a:ext cx="205222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Provider </a:t>
            </a:r>
          </a:p>
          <a:p>
            <a:pPr algn="ctr"/>
            <a:r>
              <a:rPr lang="it-IT" dirty="0" smtClean="0"/>
              <a:t>Meteo</a:t>
            </a:r>
          </a:p>
          <a:p>
            <a:pPr algn="ctr"/>
            <a:r>
              <a:rPr lang="it-IT" dirty="0" smtClean="0"/>
              <a:t>(OWM)</a:t>
            </a:r>
            <a:endParaRPr lang="it-IT" dirty="0"/>
          </a:p>
        </p:txBody>
      </p:sp>
      <p:sp>
        <p:nvSpPr>
          <p:cNvPr id="24" name="Rettangolo 23"/>
          <p:cNvSpPr/>
          <p:nvPr/>
        </p:nvSpPr>
        <p:spPr>
          <a:xfrm>
            <a:off x="4862016" y="260648"/>
            <a:ext cx="205222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Provider</a:t>
            </a:r>
          </a:p>
          <a:p>
            <a:pPr algn="ctr"/>
            <a:r>
              <a:rPr lang="it-IT" dirty="0" smtClean="0"/>
              <a:t>Tempo</a:t>
            </a:r>
          </a:p>
          <a:p>
            <a:pPr algn="ctr"/>
            <a:r>
              <a:rPr lang="it-IT" dirty="0" smtClean="0"/>
              <a:t>(O.S.)</a:t>
            </a:r>
            <a:endParaRPr lang="it-IT" dirty="0"/>
          </a:p>
        </p:txBody>
      </p:sp>
      <p:sp>
        <p:nvSpPr>
          <p:cNvPr id="26" name="Ovale 25"/>
          <p:cNvSpPr/>
          <p:nvPr/>
        </p:nvSpPr>
        <p:spPr>
          <a:xfrm>
            <a:off x="5004048" y="1556793"/>
            <a:ext cx="1656184" cy="1152128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smtClean="0"/>
              <a:t>Notificatore</a:t>
            </a:r>
            <a:endParaRPr lang="it-IT" sz="1600" dirty="0"/>
          </a:p>
        </p:txBody>
      </p:sp>
      <p:cxnSp>
        <p:nvCxnSpPr>
          <p:cNvPr id="31" name="Connettore 2 30"/>
          <p:cNvCxnSpPr>
            <a:stCxn id="34" idx="6"/>
            <a:endCxn id="10" idx="3"/>
          </p:cNvCxnSpPr>
          <p:nvPr/>
        </p:nvCxnSpPr>
        <p:spPr>
          <a:xfrm flipV="1">
            <a:off x="4306317" y="3861127"/>
            <a:ext cx="1093510" cy="773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/>
          <p:cNvCxnSpPr>
            <a:stCxn id="24" idx="2"/>
          </p:cNvCxnSpPr>
          <p:nvPr/>
        </p:nvCxnSpPr>
        <p:spPr>
          <a:xfrm flipH="1">
            <a:off x="5832140" y="1124744"/>
            <a:ext cx="55990" cy="44278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/>
          <p:cNvCxnSpPr>
            <a:stCxn id="22" idx="2"/>
            <a:endCxn id="26" idx="1"/>
          </p:cNvCxnSpPr>
          <p:nvPr/>
        </p:nvCxnSpPr>
        <p:spPr>
          <a:xfrm>
            <a:off x="3428962" y="1135476"/>
            <a:ext cx="1817629" cy="59004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/>
          <p:cNvSpPr txBox="1"/>
          <p:nvPr/>
        </p:nvSpPr>
        <p:spPr>
          <a:xfrm>
            <a:off x="5481101" y="4330847"/>
            <a:ext cx="117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chemeClr val="accent2">
                    <a:lumMod val="75000"/>
                  </a:schemeClr>
                </a:solidFill>
              </a:rPr>
              <a:t>mqtt</a:t>
            </a:r>
            <a:endParaRPr lang="it-IT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0" name="Connettore 2 29"/>
          <p:cNvCxnSpPr>
            <a:stCxn id="26" idx="3"/>
            <a:endCxn id="2" idx="7"/>
          </p:cNvCxnSpPr>
          <p:nvPr/>
        </p:nvCxnSpPr>
        <p:spPr>
          <a:xfrm flipH="1">
            <a:off x="3843828" y="2540196"/>
            <a:ext cx="1402763" cy="615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ergamena 1 39"/>
          <p:cNvSpPr/>
          <p:nvPr/>
        </p:nvSpPr>
        <p:spPr>
          <a:xfrm>
            <a:off x="0" y="116631"/>
            <a:ext cx="2285746" cy="2016225"/>
          </a:xfrm>
          <a:prstGeom prst="verticalScroll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300" dirty="0" smtClean="0"/>
              <a:t>Blu = contesto robot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300" dirty="0" smtClean="0"/>
              <a:t>Arancio = robot fisico/</a:t>
            </a:r>
            <a:r>
              <a:rPr lang="it-IT" sz="1300" dirty="0" err="1" smtClean="0"/>
              <a:t>virtual</a:t>
            </a:r>
            <a:endParaRPr lang="it-IT" sz="1300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300" dirty="0" smtClean="0"/>
              <a:t>Verde = contesto pc/</a:t>
            </a:r>
            <a:r>
              <a:rPr lang="it-IT" sz="1300" dirty="0" err="1" smtClean="0"/>
              <a:t>smartphone</a:t>
            </a:r>
            <a:r>
              <a:rPr lang="it-IT" sz="1300" dirty="0" smtClean="0"/>
              <a:t>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300" dirty="0" smtClean="0"/>
              <a:t>Blu pieno  = servizi esterni</a:t>
            </a:r>
            <a:endParaRPr lang="it-IT" sz="1300" dirty="0"/>
          </a:p>
        </p:txBody>
      </p:sp>
      <p:sp>
        <p:nvSpPr>
          <p:cNvPr id="34" name="Ovale 33"/>
          <p:cNvSpPr/>
          <p:nvPr/>
        </p:nvSpPr>
        <p:spPr>
          <a:xfrm>
            <a:off x="2551606" y="4330847"/>
            <a:ext cx="1754711" cy="608159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300" dirty="0" smtClean="0"/>
              <a:t>CoreMoveLogic</a:t>
            </a:r>
            <a:endParaRPr lang="it-IT" sz="1300" dirty="0"/>
          </a:p>
        </p:txBody>
      </p:sp>
      <p:sp>
        <p:nvSpPr>
          <p:cNvPr id="54" name="Ovale 53"/>
          <p:cNvSpPr/>
          <p:nvPr/>
        </p:nvSpPr>
        <p:spPr>
          <a:xfrm>
            <a:off x="2323721" y="1394017"/>
            <a:ext cx="4734526" cy="501774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2" name="Connettore 2 31"/>
          <p:cNvCxnSpPr/>
          <p:nvPr/>
        </p:nvCxnSpPr>
        <p:spPr>
          <a:xfrm flipH="1" flipV="1">
            <a:off x="4352560" y="5242743"/>
            <a:ext cx="7901" cy="3283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tangolo 36"/>
          <p:cNvSpPr/>
          <p:nvPr/>
        </p:nvSpPr>
        <p:spPr>
          <a:xfrm>
            <a:off x="7777029" y="3903801"/>
            <a:ext cx="648072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LED</a:t>
            </a:r>
          </a:p>
        </p:txBody>
      </p:sp>
      <p:sp>
        <p:nvSpPr>
          <p:cNvPr id="39" name="Rettangolo 38"/>
          <p:cNvSpPr/>
          <p:nvPr/>
        </p:nvSpPr>
        <p:spPr>
          <a:xfrm>
            <a:off x="7763647" y="4629084"/>
            <a:ext cx="648072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LED</a:t>
            </a:r>
          </a:p>
          <a:p>
            <a:pPr algn="ctr"/>
            <a:r>
              <a:rPr lang="it-IT" sz="1200" dirty="0" smtClean="0"/>
              <a:t>HUE</a:t>
            </a:r>
          </a:p>
          <a:p>
            <a:pPr algn="ctr"/>
            <a:r>
              <a:rPr lang="it-IT" sz="1200" dirty="0" smtClean="0"/>
              <a:t>LAMP</a:t>
            </a:r>
          </a:p>
        </p:txBody>
      </p:sp>
      <p:cxnSp>
        <p:nvCxnSpPr>
          <p:cNvPr id="41" name="Connettore 2 40"/>
          <p:cNvCxnSpPr/>
          <p:nvPr/>
        </p:nvCxnSpPr>
        <p:spPr>
          <a:xfrm>
            <a:off x="7066937" y="4227837"/>
            <a:ext cx="710092" cy="0"/>
          </a:xfrm>
          <a:prstGeom prst="straightConnector1">
            <a:avLst/>
          </a:prstGeom>
          <a:ln w="31750">
            <a:solidFill>
              <a:schemeClr val="tx2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/>
          <p:cNvCxnSpPr>
            <a:endCxn id="39" idx="1"/>
          </p:cNvCxnSpPr>
          <p:nvPr/>
        </p:nvCxnSpPr>
        <p:spPr>
          <a:xfrm>
            <a:off x="7066937" y="4227837"/>
            <a:ext cx="696710" cy="725283"/>
          </a:xfrm>
          <a:prstGeom prst="straightConnector1">
            <a:avLst/>
          </a:prstGeom>
          <a:ln w="31750">
            <a:solidFill>
              <a:schemeClr val="tx2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utoShape 2" descr="Risultati immagini per 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032" name="Picture 8" descr="Risultati immagini per goog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26" y="6309320"/>
            <a:ext cx="912517" cy="424683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tx2">
                <a:lumMod val="20000"/>
                <a:lumOff val="8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034" name="Picture 10" descr="Risultati immagini per open weather ma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795" y="189592"/>
            <a:ext cx="1006207" cy="100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isultati immagini per mbo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114" y="703429"/>
            <a:ext cx="794644" cy="794644"/>
          </a:xfrm>
          <a:prstGeom prst="rect">
            <a:avLst/>
          </a:prstGeom>
          <a:noFill/>
          <a:ln w="28575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isultati immagini per led hue lam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696" y="5189287"/>
            <a:ext cx="615978" cy="615978"/>
          </a:xfrm>
          <a:prstGeom prst="rect">
            <a:avLst/>
          </a:prstGeom>
          <a:noFill/>
          <a:ln w="28575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Risultati immagini per led rosso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16416" y="3789040"/>
            <a:ext cx="576064" cy="50405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80965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Robot virtuale</a:t>
            </a:r>
            <a:br>
              <a:rPr lang="it-IT" dirty="0" smtClean="0"/>
            </a:br>
            <a:r>
              <a:rPr lang="it-IT" dirty="0" smtClean="0"/>
              <a:t>(in ambiente virtuale)</a:t>
            </a:r>
            <a:endParaRPr lang="it-IT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8712968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Connettore 2 7"/>
          <p:cNvCxnSpPr/>
          <p:nvPr/>
        </p:nvCxnSpPr>
        <p:spPr>
          <a:xfrm flipH="1">
            <a:off x="1547664" y="2636912"/>
            <a:ext cx="1008112" cy="2952328"/>
          </a:xfrm>
          <a:prstGeom prst="straightConnector1">
            <a:avLst/>
          </a:prstGeom>
          <a:ln w="57150">
            <a:solidFill>
              <a:srgbClr val="FFC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 flipH="1">
            <a:off x="1700064" y="5505044"/>
            <a:ext cx="6040288" cy="76200"/>
          </a:xfrm>
          <a:prstGeom prst="straightConnector1">
            <a:avLst/>
          </a:prstGeom>
          <a:ln w="57150">
            <a:solidFill>
              <a:srgbClr val="FFC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36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Robot reale</a:t>
            </a:r>
            <a:br>
              <a:rPr lang="it-IT" dirty="0" smtClean="0"/>
            </a:br>
            <a:r>
              <a:rPr lang="it-IT" dirty="0" smtClean="0"/>
              <a:t>(in ambiente fisico)</a:t>
            </a:r>
            <a:endParaRPr lang="it-IT" dirty="0"/>
          </a:p>
        </p:txBody>
      </p:sp>
      <p:pic>
        <p:nvPicPr>
          <p:cNvPr id="2050" name="Picture 2" descr="C:\Users\Giuseppe\Desktop\WhatsApp Image 2018-07-02 at 19.09.35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8712968" cy="504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e 4"/>
          <p:cNvSpPr/>
          <p:nvPr/>
        </p:nvSpPr>
        <p:spPr>
          <a:xfrm>
            <a:off x="1331640" y="4509120"/>
            <a:ext cx="7056784" cy="1944215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/>
          <p:cNvSpPr/>
          <p:nvPr/>
        </p:nvSpPr>
        <p:spPr>
          <a:xfrm>
            <a:off x="2411760" y="3389249"/>
            <a:ext cx="4248472" cy="100811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8" name="Ovale 7"/>
          <p:cNvSpPr/>
          <p:nvPr/>
        </p:nvSpPr>
        <p:spPr>
          <a:xfrm>
            <a:off x="2492152" y="2369840"/>
            <a:ext cx="4248472" cy="100811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/>
          <p:cNvSpPr txBox="1"/>
          <p:nvPr/>
        </p:nvSpPr>
        <p:spPr>
          <a:xfrm>
            <a:off x="1691680" y="2169785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0000"/>
                </a:solidFill>
              </a:rPr>
              <a:t>MIDDLEWARE</a:t>
            </a:r>
            <a:endParaRPr lang="it-IT" sz="2000" b="1" dirty="0">
              <a:solidFill>
                <a:srgbClr val="FF0000"/>
              </a:solidFill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1542906" y="3364417"/>
            <a:ext cx="949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00B050"/>
                </a:solidFill>
              </a:rPr>
              <a:t>EDGE</a:t>
            </a:r>
            <a:endParaRPr lang="it-IT" sz="2000" b="1" dirty="0">
              <a:solidFill>
                <a:srgbClr val="00B050"/>
              </a:solidFill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746059" y="4521604"/>
            <a:ext cx="1271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00B0F0"/>
                </a:solidFill>
              </a:rPr>
              <a:t>«THING»</a:t>
            </a:r>
            <a:endParaRPr lang="it-IT" sz="2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60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Il nostro sistema in azione</a:t>
            </a:r>
            <a:endParaRPr lang="it-IT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36912"/>
            <a:ext cx="2376264" cy="1231873"/>
          </a:xfrm>
          <a:prstGeom prst="rect">
            <a:avLst/>
          </a:prstGeom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C:\Users\Giuseppe\Desktop\WhatsApp Image 2018-07-02 at 19.09.35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5157192"/>
            <a:ext cx="2232248" cy="1292578"/>
          </a:xfrm>
          <a:prstGeom prst="rect">
            <a:avLst/>
          </a:prstGeom>
          <a:noFill/>
          <a:ln w="28575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tangolo 5"/>
          <p:cNvSpPr/>
          <p:nvPr/>
        </p:nvSpPr>
        <p:spPr>
          <a:xfrm>
            <a:off x="6810846" y="2718700"/>
            <a:ext cx="205222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Provider </a:t>
            </a:r>
          </a:p>
          <a:p>
            <a:pPr algn="ctr"/>
            <a:r>
              <a:rPr lang="it-IT" dirty="0" smtClean="0"/>
              <a:t>Meteo</a:t>
            </a:r>
          </a:p>
          <a:p>
            <a:pPr algn="ctr"/>
            <a:r>
              <a:rPr lang="it-IT" dirty="0" smtClean="0"/>
              <a:t>(OWM)</a:t>
            </a:r>
            <a:endParaRPr lang="it-IT" dirty="0"/>
          </a:p>
        </p:txBody>
      </p:sp>
      <p:pic>
        <p:nvPicPr>
          <p:cNvPr id="7" name="Picture 10" descr="Risultati immagini per open weather ma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793" y="2636912"/>
            <a:ext cx="1006207" cy="100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tangolo 7"/>
          <p:cNvSpPr/>
          <p:nvPr/>
        </p:nvSpPr>
        <p:spPr>
          <a:xfrm>
            <a:off x="6804248" y="1340768"/>
            <a:ext cx="205222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Provider </a:t>
            </a:r>
          </a:p>
          <a:p>
            <a:pPr algn="ctr"/>
            <a:r>
              <a:rPr lang="it-IT" dirty="0" smtClean="0"/>
              <a:t>Autenticatore</a:t>
            </a:r>
            <a:endParaRPr lang="it-IT" dirty="0"/>
          </a:p>
        </p:txBody>
      </p:sp>
      <p:pic>
        <p:nvPicPr>
          <p:cNvPr id="9" name="Picture 8" descr="Risultati immagini per goog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015" y="2078999"/>
            <a:ext cx="912517" cy="424683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tx2">
                <a:lumMod val="20000"/>
                <a:lumOff val="8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10" name="Rettangolo 9"/>
          <p:cNvSpPr/>
          <p:nvPr/>
        </p:nvSpPr>
        <p:spPr>
          <a:xfrm>
            <a:off x="395536" y="1700808"/>
            <a:ext cx="2376264" cy="57606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FrontEnd Server</a:t>
            </a:r>
            <a:endParaRPr lang="it-IT" dirty="0"/>
          </a:p>
        </p:txBody>
      </p:sp>
      <p:sp>
        <p:nvSpPr>
          <p:cNvPr id="12" name="Disco magnetico 11"/>
          <p:cNvSpPr/>
          <p:nvPr/>
        </p:nvSpPr>
        <p:spPr>
          <a:xfrm>
            <a:off x="4067944" y="3573016"/>
            <a:ext cx="1008112" cy="576064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ROUTER</a:t>
            </a:r>
            <a:endParaRPr lang="it-IT" dirty="0"/>
          </a:p>
        </p:txBody>
      </p:sp>
      <p:sp>
        <p:nvSpPr>
          <p:cNvPr id="13" name="Nuvola 12"/>
          <p:cNvSpPr/>
          <p:nvPr/>
        </p:nvSpPr>
        <p:spPr>
          <a:xfrm>
            <a:off x="3635896" y="1988840"/>
            <a:ext cx="1872208" cy="792088"/>
          </a:xfrm>
          <a:prstGeom prst="cloud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internet</a:t>
            </a:r>
            <a:endParaRPr lang="it-IT" sz="1200" dirty="0">
              <a:solidFill>
                <a:schemeClr val="tx1"/>
              </a:solidFill>
            </a:endParaRPr>
          </a:p>
        </p:txBody>
      </p:sp>
      <p:cxnSp>
        <p:nvCxnSpPr>
          <p:cNvPr id="15" name="Connettore 2 14"/>
          <p:cNvCxnSpPr/>
          <p:nvPr/>
        </p:nvCxnSpPr>
        <p:spPr>
          <a:xfrm flipH="1" flipV="1">
            <a:off x="5004048" y="4077072"/>
            <a:ext cx="1872208" cy="1080120"/>
          </a:xfrm>
          <a:prstGeom prst="straightConnector1">
            <a:avLst/>
          </a:prstGeom>
          <a:ln>
            <a:solidFill>
              <a:schemeClr val="accent4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>
            <a:endCxn id="8" idx="1"/>
          </p:cNvCxnSpPr>
          <p:nvPr/>
        </p:nvCxnSpPr>
        <p:spPr>
          <a:xfrm flipV="1">
            <a:off x="5436096" y="1772816"/>
            <a:ext cx="1368152" cy="3600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/>
          <p:cNvCxnSpPr>
            <a:endCxn id="6" idx="1"/>
          </p:cNvCxnSpPr>
          <p:nvPr/>
        </p:nvCxnSpPr>
        <p:spPr>
          <a:xfrm>
            <a:off x="5436096" y="2492896"/>
            <a:ext cx="1374750" cy="65785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tangolo 21"/>
          <p:cNvSpPr/>
          <p:nvPr/>
        </p:nvSpPr>
        <p:spPr>
          <a:xfrm>
            <a:off x="5724128" y="5157192"/>
            <a:ext cx="2232248" cy="129614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700" dirty="0" smtClean="0">
                <a:solidFill>
                  <a:schemeClr val="tx1"/>
                </a:solidFill>
              </a:rPr>
              <a:t>Utente</a:t>
            </a:r>
          </a:p>
          <a:p>
            <a:pPr algn="ctr"/>
            <a:r>
              <a:rPr lang="it-IT" sz="1700" dirty="0" smtClean="0">
                <a:solidFill>
                  <a:schemeClr val="tx1"/>
                </a:solidFill>
              </a:rPr>
              <a:t>(PC/Smartphone)</a:t>
            </a:r>
          </a:p>
        </p:txBody>
      </p:sp>
      <p:sp>
        <p:nvSpPr>
          <p:cNvPr id="24" name="Rettangolo 23"/>
          <p:cNvSpPr/>
          <p:nvPr/>
        </p:nvSpPr>
        <p:spPr>
          <a:xfrm>
            <a:off x="179512" y="1484784"/>
            <a:ext cx="2808312" cy="338437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9" name="Connettore 2 28"/>
          <p:cNvCxnSpPr/>
          <p:nvPr/>
        </p:nvCxnSpPr>
        <p:spPr>
          <a:xfrm flipH="1">
            <a:off x="2987824" y="4077072"/>
            <a:ext cx="1152128" cy="1080120"/>
          </a:xfrm>
          <a:prstGeom prst="straightConnector1">
            <a:avLst/>
          </a:prstGeom>
          <a:ln>
            <a:solidFill>
              <a:schemeClr val="accent4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/>
          <p:cNvCxnSpPr/>
          <p:nvPr/>
        </p:nvCxnSpPr>
        <p:spPr>
          <a:xfrm flipH="1" flipV="1">
            <a:off x="2987824" y="2636912"/>
            <a:ext cx="1080120" cy="1008112"/>
          </a:xfrm>
          <a:prstGeom prst="straightConnector1">
            <a:avLst/>
          </a:prstGeom>
          <a:ln>
            <a:solidFill>
              <a:schemeClr val="accent4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/>
          <p:cNvCxnSpPr/>
          <p:nvPr/>
        </p:nvCxnSpPr>
        <p:spPr>
          <a:xfrm>
            <a:off x="4572000" y="2780928"/>
            <a:ext cx="0" cy="792701"/>
          </a:xfrm>
          <a:prstGeom prst="straightConnector1">
            <a:avLst/>
          </a:prstGeom>
          <a:ln>
            <a:solidFill>
              <a:schemeClr val="accent4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14" descr="Risultati immagini per led hue lamp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589240"/>
            <a:ext cx="615978" cy="615978"/>
          </a:xfrm>
          <a:prstGeom prst="rect">
            <a:avLst/>
          </a:prstGeom>
          <a:noFill/>
          <a:ln w="28575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isultati immagini per led rosso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91680" y="6021288"/>
            <a:ext cx="648072" cy="64807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</p:pic>
      <p:sp>
        <p:nvSpPr>
          <p:cNvPr id="23" name="Rettangolo 22"/>
          <p:cNvSpPr/>
          <p:nvPr/>
        </p:nvSpPr>
        <p:spPr>
          <a:xfrm>
            <a:off x="379489" y="4077072"/>
            <a:ext cx="2376264" cy="57606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Mosquitto broker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it-IT" dirty="0" smtClean="0"/>
              <a:t>…possibili scenari</a:t>
            </a:r>
            <a:endParaRPr lang="it-IT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59" y="4973345"/>
            <a:ext cx="2376264" cy="1231873"/>
          </a:xfrm>
          <a:prstGeom prst="rect">
            <a:avLst/>
          </a:prstGeom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C:\Users\Giuseppe\Desktop\WhatsApp Image 2018-07-02 at 19.09.35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972" y="4909074"/>
            <a:ext cx="2232248" cy="1292578"/>
          </a:xfrm>
          <a:prstGeom prst="rect">
            <a:avLst/>
          </a:prstGeom>
          <a:noFill/>
          <a:ln w="28575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tangolo 5"/>
          <p:cNvSpPr/>
          <p:nvPr/>
        </p:nvSpPr>
        <p:spPr>
          <a:xfrm>
            <a:off x="6810846" y="2718700"/>
            <a:ext cx="205222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Provider </a:t>
            </a:r>
          </a:p>
          <a:p>
            <a:pPr algn="ctr"/>
            <a:r>
              <a:rPr lang="it-IT" dirty="0" smtClean="0"/>
              <a:t>Meteo</a:t>
            </a:r>
          </a:p>
          <a:p>
            <a:pPr algn="ctr"/>
            <a:r>
              <a:rPr lang="it-IT" dirty="0" smtClean="0"/>
              <a:t>(OWM)</a:t>
            </a:r>
            <a:endParaRPr lang="it-IT" dirty="0"/>
          </a:p>
        </p:txBody>
      </p:sp>
      <p:pic>
        <p:nvPicPr>
          <p:cNvPr id="7" name="Picture 10" descr="Risultati immagini per open weather ma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793" y="2636912"/>
            <a:ext cx="1006207" cy="100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tangolo 7"/>
          <p:cNvSpPr/>
          <p:nvPr/>
        </p:nvSpPr>
        <p:spPr>
          <a:xfrm>
            <a:off x="6804248" y="1340768"/>
            <a:ext cx="205222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Provider </a:t>
            </a:r>
          </a:p>
          <a:p>
            <a:pPr algn="ctr"/>
            <a:r>
              <a:rPr lang="it-IT" dirty="0" smtClean="0"/>
              <a:t>Autenticatore</a:t>
            </a:r>
            <a:endParaRPr lang="it-IT" dirty="0"/>
          </a:p>
        </p:txBody>
      </p:sp>
      <p:pic>
        <p:nvPicPr>
          <p:cNvPr id="9" name="Picture 8" descr="Risultati immagini per goog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015" y="2078999"/>
            <a:ext cx="912517" cy="424683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tx2">
                <a:lumMod val="20000"/>
                <a:lumOff val="8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10" name="Rettangolo 9"/>
          <p:cNvSpPr/>
          <p:nvPr/>
        </p:nvSpPr>
        <p:spPr>
          <a:xfrm>
            <a:off x="347158" y="2430668"/>
            <a:ext cx="2376264" cy="57606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FrontEnd Server</a:t>
            </a:r>
            <a:endParaRPr lang="it-IT" dirty="0"/>
          </a:p>
        </p:txBody>
      </p:sp>
      <p:sp>
        <p:nvSpPr>
          <p:cNvPr id="12" name="Disco magnetico 11"/>
          <p:cNvSpPr/>
          <p:nvPr/>
        </p:nvSpPr>
        <p:spPr>
          <a:xfrm>
            <a:off x="4067944" y="3573016"/>
            <a:ext cx="1008112" cy="576064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ROUTER</a:t>
            </a:r>
            <a:endParaRPr lang="it-IT" dirty="0"/>
          </a:p>
        </p:txBody>
      </p:sp>
      <p:sp>
        <p:nvSpPr>
          <p:cNvPr id="13" name="Nuvola 12"/>
          <p:cNvSpPr/>
          <p:nvPr/>
        </p:nvSpPr>
        <p:spPr>
          <a:xfrm>
            <a:off x="3635896" y="1988840"/>
            <a:ext cx="1872208" cy="792088"/>
          </a:xfrm>
          <a:prstGeom prst="cloud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internet</a:t>
            </a:r>
            <a:endParaRPr lang="it-IT" sz="1200" dirty="0">
              <a:solidFill>
                <a:schemeClr val="tx1"/>
              </a:solidFill>
            </a:endParaRPr>
          </a:p>
        </p:txBody>
      </p:sp>
      <p:cxnSp>
        <p:nvCxnSpPr>
          <p:cNvPr id="15" name="Connettore 2 14"/>
          <p:cNvCxnSpPr>
            <a:stCxn id="22" idx="0"/>
          </p:cNvCxnSpPr>
          <p:nvPr/>
        </p:nvCxnSpPr>
        <p:spPr>
          <a:xfrm flipH="1" flipV="1">
            <a:off x="5004048" y="4077072"/>
            <a:ext cx="2832959" cy="832002"/>
          </a:xfrm>
          <a:prstGeom prst="straightConnector1">
            <a:avLst/>
          </a:prstGeom>
          <a:ln>
            <a:solidFill>
              <a:schemeClr val="accent4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>
            <a:endCxn id="8" idx="1"/>
          </p:cNvCxnSpPr>
          <p:nvPr/>
        </p:nvCxnSpPr>
        <p:spPr>
          <a:xfrm flipV="1">
            <a:off x="5436096" y="1772816"/>
            <a:ext cx="1368152" cy="3600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/>
          <p:cNvCxnSpPr>
            <a:endCxn id="6" idx="1"/>
          </p:cNvCxnSpPr>
          <p:nvPr/>
        </p:nvCxnSpPr>
        <p:spPr>
          <a:xfrm>
            <a:off x="5436096" y="2492896"/>
            <a:ext cx="1374750" cy="65785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tangolo 21"/>
          <p:cNvSpPr/>
          <p:nvPr/>
        </p:nvSpPr>
        <p:spPr>
          <a:xfrm>
            <a:off x="6720883" y="4909074"/>
            <a:ext cx="2232248" cy="129614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700" dirty="0" smtClean="0">
                <a:solidFill>
                  <a:schemeClr val="tx1"/>
                </a:solidFill>
              </a:rPr>
              <a:t>Utente</a:t>
            </a:r>
          </a:p>
          <a:p>
            <a:pPr algn="ctr"/>
            <a:r>
              <a:rPr lang="it-IT" sz="1700" dirty="0" smtClean="0">
                <a:solidFill>
                  <a:schemeClr val="tx1"/>
                </a:solidFill>
              </a:rPr>
              <a:t>(PC/Smartphone)</a:t>
            </a:r>
          </a:p>
        </p:txBody>
      </p:sp>
      <p:sp>
        <p:nvSpPr>
          <p:cNvPr id="24" name="Rettangolo 23"/>
          <p:cNvSpPr/>
          <p:nvPr/>
        </p:nvSpPr>
        <p:spPr>
          <a:xfrm>
            <a:off x="789112" y="4800600"/>
            <a:ext cx="2808312" cy="151216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9" name="Connettore 2 28"/>
          <p:cNvCxnSpPr>
            <a:endCxn id="5" idx="0"/>
          </p:cNvCxnSpPr>
          <p:nvPr/>
        </p:nvCxnSpPr>
        <p:spPr>
          <a:xfrm>
            <a:off x="4535551" y="4149080"/>
            <a:ext cx="900545" cy="759994"/>
          </a:xfrm>
          <a:prstGeom prst="straightConnector1">
            <a:avLst/>
          </a:prstGeom>
          <a:ln>
            <a:solidFill>
              <a:schemeClr val="accent4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/>
          <p:cNvCxnSpPr>
            <a:stCxn id="12" idx="2"/>
            <a:endCxn id="24" idx="0"/>
          </p:cNvCxnSpPr>
          <p:nvPr/>
        </p:nvCxnSpPr>
        <p:spPr>
          <a:xfrm flipH="1">
            <a:off x="2193268" y="3861048"/>
            <a:ext cx="1874676" cy="939552"/>
          </a:xfrm>
          <a:prstGeom prst="straightConnector1">
            <a:avLst/>
          </a:prstGeom>
          <a:ln>
            <a:solidFill>
              <a:schemeClr val="accent4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/>
          <p:cNvCxnSpPr/>
          <p:nvPr/>
        </p:nvCxnSpPr>
        <p:spPr>
          <a:xfrm>
            <a:off x="4572000" y="2780928"/>
            <a:ext cx="0" cy="792701"/>
          </a:xfrm>
          <a:prstGeom prst="straightConnector1">
            <a:avLst/>
          </a:prstGeom>
          <a:ln>
            <a:solidFill>
              <a:schemeClr val="accent4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14" descr="Risultati immagini per led hue lamp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911" y="5445111"/>
            <a:ext cx="615978" cy="615978"/>
          </a:xfrm>
          <a:prstGeom prst="rect">
            <a:avLst/>
          </a:prstGeom>
          <a:noFill/>
          <a:ln w="28575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isultati immagini per led rosso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05195" y="6019670"/>
            <a:ext cx="648072" cy="64807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</p:pic>
      <p:sp>
        <p:nvSpPr>
          <p:cNvPr id="23" name="Rettangolo 22"/>
          <p:cNvSpPr/>
          <p:nvPr/>
        </p:nvSpPr>
        <p:spPr>
          <a:xfrm>
            <a:off x="3383423" y="1028406"/>
            <a:ext cx="23762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B</a:t>
            </a:r>
            <a:r>
              <a:rPr lang="it-IT" dirty="0" smtClean="0">
                <a:solidFill>
                  <a:schemeClr val="lt1"/>
                </a:solidFill>
              </a:rPr>
              <a:t>roker MQTT</a:t>
            </a:r>
            <a:endParaRPr lang="it-IT" dirty="0">
              <a:solidFill>
                <a:schemeClr val="lt1"/>
              </a:solidFill>
            </a:endParaRPr>
          </a:p>
        </p:txBody>
      </p:sp>
      <p:sp>
        <p:nvSpPr>
          <p:cNvPr id="25" name="Rettangolo 24"/>
          <p:cNvSpPr/>
          <p:nvPr/>
        </p:nvSpPr>
        <p:spPr>
          <a:xfrm>
            <a:off x="331637" y="3194932"/>
            <a:ext cx="2376264" cy="576064"/>
          </a:xfrm>
          <a:prstGeom prst="rect">
            <a:avLst/>
          </a:prstGeom>
          <a:noFill/>
          <a:ln w="28575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m</a:t>
            </a:r>
            <a:r>
              <a:rPr lang="it-IT" dirty="0" smtClean="0"/>
              <a:t>ind (del robot)</a:t>
            </a:r>
            <a:endParaRPr lang="it-IT" dirty="0"/>
          </a:p>
        </p:txBody>
      </p:sp>
      <p:cxnSp>
        <p:nvCxnSpPr>
          <p:cNvPr id="32" name="Connettore 2 31"/>
          <p:cNvCxnSpPr/>
          <p:nvPr/>
        </p:nvCxnSpPr>
        <p:spPr>
          <a:xfrm flipV="1">
            <a:off x="4716016" y="1628800"/>
            <a:ext cx="0" cy="3600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Risultati immagini per broker.hivemq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814" y="877436"/>
            <a:ext cx="854308" cy="578082"/>
          </a:xfrm>
          <a:prstGeom prst="rect">
            <a:avLst/>
          </a:prstGeom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ttangolo 30"/>
          <p:cNvSpPr/>
          <p:nvPr/>
        </p:nvSpPr>
        <p:spPr>
          <a:xfrm>
            <a:off x="159610" y="2227877"/>
            <a:ext cx="2808312" cy="17520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9" name="Connettore 2 38"/>
          <p:cNvCxnSpPr>
            <a:stCxn id="31" idx="3"/>
            <a:endCxn id="13" idx="2"/>
          </p:cNvCxnSpPr>
          <p:nvPr/>
        </p:nvCxnSpPr>
        <p:spPr>
          <a:xfrm flipV="1">
            <a:off x="2967922" y="2384884"/>
            <a:ext cx="673781" cy="71899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Risultati immagini per amazon aw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82" y="1204053"/>
            <a:ext cx="2185438" cy="122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06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82</TotalTime>
  <Words>235</Words>
  <Application>Microsoft Office PowerPoint</Application>
  <PresentationFormat>Presentazione su schermo (4:3)</PresentationFormat>
  <Paragraphs>124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0" baseType="lpstr">
      <vt:lpstr>Tema di Office</vt:lpstr>
      <vt:lpstr>INGEGNERIA DEI SISTEMI SOFTWARE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Robot virtuale (in ambiente virtuale)</vt:lpstr>
      <vt:lpstr>Robot reale (in ambiente fisico)</vt:lpstr>
      <vt:lpstr>Il nostro sistema in azione</vt:lpstr>
      <vt:lpstr>…possibili scenari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Giuseppe</dc:creator>
  <cp:lastModifiedBy>Giuseppe</cp:lastModifiedBy>
  <cp:revision>20</cp:revision>
  <dcterms:created xsi:type="dcterms:W3CDTF">2018-06-22T07:30:18Z</dcterms:created>
  <dcterms:modified xsi:type="dcterms:W3CDTF">2018-07-03T16:00:54Z</dcterms:modified>
</cp:coreProperties>
</file>