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5"/>
  </p:notesMasterIdLst>
  <p:sldIdLst>
    <p:sldId id="297" r:id="rId2"/>
    <p:sldId id="264" r:id="rId3"/>
    <p:sldId id="300" r:id="rId4"/>
    <p:sldId id="301" r:id="rId5"/>
    <p:sldId id="299" r:id="rId6"/>
    <p:sldId id="302" r:id="rId7"/>
    <p:sldId id="274" r:id="rId8"/>
    <p:sldId id="295" r:id="rId9"/>
    <p:sldId id="296" r:id="rId10"/>
    <p:sldId id="276" r:id="rId11"/>
    <p:sldId id="267" r:id="rId12"/>
    <p:sldId id="272" r:id="rId13"/>
    <p:sldId id="277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09E01"/>
    <a:srgbClr val="362700"/>
    <a:srgbClr val="1F1F1F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6" autoAdjust="0"/>
    <p:restoredTop sz="94611" autoAdjust="0"/>
  </p:normalViewPr>
  <p:slideViewPr>
    <p:cSldViewPr>
      <p:cViewPr>
        <p:scale>
          <a:sx n="71" d="100"/>
          <a:sy n="71" d="100"/>
        </p:scale>
        <p:origin x="-1590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60FB9-EB56-4242-9A7F-819CE4EF0BCE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AF67E-E3C9-4B5B-B631-7F98FEE96E5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6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AF67E-E3C9-4B5B-B631-7F98FEE96E55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760F2-4349-432C-B52E-2DDD42716A2A}" type="datetimeFigureOut">
              <a:rPr lang="es-ES" smtClean="0"/>
              <a:pPr/>
              <a:t>30/01/2014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e.linkedin.com/in/texai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33" y="4071942"/>
            <a:ext cx="297105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5228336" y="6243600"/>
            <a:ext cx="3457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solidFill>
                  <a:schemeClr val="tx2"/>
                </a:solidFill>
              </a:rPr>
              <a:t>Instructor: Ernesto Anaya Ruiz</a:t>
            </a:r>
            <a:endParaRPr lang="es-ES" sz="2000" b="1" dirty="0">
              <a:solidFill>
                <a:schemeClr val="tx2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14282" y="357166"/>
            <a:ext cx="87154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tx2"/>
                </a:solidFill>
              </a:rPr>
              <a:t>Desarrollo Web Profesional</a:t>
            </a:r>
            <a:br>
              <a:rPr lang="es-ES" sz="4000" b="1" dirty="0" smtClean="0">
                <a:solidFill>
                  <a:schemeClr val="tx2"/>
                </a:solidFill>
              </a:rPr>
            </a:br>
            <a:r>
              <a:rPr lang="es-ES" sz="4000" b="1" dirty="0" smtClean="0">
                <a:solidFill>
                  <a:schemeClr val="tx2"/>
                </a:solidFill>
              </a:rPr>
              <a:t>con PHP y Zend Framework</a:t>
            </a:r>
          </a:p>
        </p:txBody>
      </p:sp>
      <p:pic>
        <p:nvPicPr>
          <p:cNvPr id="4" name="Picture 2" descr="D:\texai\_zend\_slides\07-pl\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743" y="2428868"/>
            <a:ext cx="3677629" cy="1176346"/>
          </a:xfrm>
          <a:prstGeom prst="rect">
            <a:avLst/>
          </a:prstGeom>
          <a:noFill/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4143372" y="3429000"/>
            <a:ext cx="4786314" cy="1428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s-ES" sz="3600" b="1" dirty="0" smtClean="0">
                <a:solidFill>
                  <a:schemeClr val="tx2"/>
                </a:solidFill>
              </a:rPr>
              <a:t>Introducción y funcionamiento básico</a:t>
            </a:r>
            <a:endParaRPr lang="es-ES" sz="3600" dirty="0" smtClean="0">
              <a:solidFill>
                <a:schemeClr val="tx2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285720" y="1571612"/>
            <a:ext cx="8429684" cy="4809716"/>
          </a:xfrm>
        </p:spPr>
        <p:txBody>
          <a:bodyPr>
            <a:noAutofit/>
          </a:bodyPr>
          <a:lstStyle/>
          <a:p>
            <a:pPr algn="just"/>
            <a:r>
              <a:rPr lang="es-ES" sz="2400" dirty="0" smtClean="0"/>
              <a:t>Zend Framework es un framework de </a:t>
            </a:r>
            <a:r>
              <a:rPr lang="es-ES" sz="2400" b="1" dirty="0" smtClean="0">
                <a:solidFill>
                  <a:srgbClr val="008000"/>
                </a:solidFill>
              </a:rPr>
              <a:t>código abierto</a:t>
            </a:r>
            <a:r>
              <a:rPr lang="es-ES" sz="2400" b="1" dirty="0" smtClean="0"/>
              <a:t> </a:t>
            </a:r>
            <a:r>
              <a:rPr lang="es-ES" sz="2400" dirty="0" smtClean="0"/>
              <a:t>para desarrollar aplicaciones web y servicios web con PHP5.</a:t>
            </a:r>
          </a:p>
          <a:p>
            <a:pPr algn="just"/>
            <a:r>
              <a:rPr lang="es-ES" sz="2400" dirty="0" smtClean="0"/>
              <a:t>Zend Framework es una implementación que usa </a:t>
            </a:r>
            <a:r>
              <a:rPr lang="es-ES" sz="2400" b="1" dirty="0" smtClean="0">
                <a:solidFill>
                  <a:srgbClr val="008000"/>
                </a:solidFill>
              </a:rPr>
              <a:t>código 100% orientado a objetos</a:t>
            </a:r>
            <a:r>
              <a:rPr lang="es-ES" sz="2400" dirty="0" smtClean="0"/>
              <a:t>.</a:t>
            </a:r>
          </a:p>
          <a:p>
            <a:pPr algn="just"/>
            <a:r>
              <a:rPr lang="es-ES" sz="2400" dirty="0" smtClean="0"/>
              <a:t>La estructura de los componentes de ZF es algo único; cada componente está construido con una baja dependencia de otros componentes. Esta </a:t>
            </a:r>
            <a:r>
              <a:rPr lang="es-ES" sz="2400" b="1" dirty="0" smtClean="0">
                <a:solidFill>
                  <a:srgbClr val="008000"/>
                </a:solidFill>
              </a:rPr>
              <a:t>arquitectura débilmente acoplada</a:t>
            </a:r>
            <a:r>
              <a:rPr lang="es-ES" sz="2400" dirty="0" smtClean="0"/>
              <a:t> permite a los desarrolladores utilizar los componentes por separado. A menudo se refiere a este tipo de diseño como "use-at-</a:t>
            </a:r>
            <a:r>
              <a:rPr lang="es-ES" sz="2400" dirty="0" err="1" smtClean="0"/>
              <a:t>will</a:t>
            </a:r>
            <a:r>
              <a:rPr lang="es-ES" sz="2400" dirty="0" smtClean="0"/>
              <a:t>" (uso a voluntad).</a:t>
            </a:r>
          </a:p>
          <a:p>
            <a:pPr algn="just"/>
            <a:r>
              <a:rPr lang="es-ES" sz="2400" dirty="0" smtClean="0"/>
              <a:t>Zend Framework ofrece un gran rendimiento y una </a:t>
            </a:r>
            <a:r>
              <a:rPr lang="es-ES" sz="2400" b="1" dirty="0" smtClean="0">
                <a:solidFill>
                  <a:srgbClr val="008000"/>
                </a:solidFill>
              </a:rPr>
              <a:t>robusta implementación MVC</a:t>
            </a:r>
            <a:r>
              <a:rPr lang="es-ES" sz="2400" dirty="0" smtClean="0"/>
              <a:t>.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897091" y="357166"/>
            <a:ext cx="5818182" cy="96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722313" y="4429132"/>
            <a:ext cx="7772400" cy="1362075"/>
          </a:xfrm>
        </p:spPr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Arquitectura: Patrón MVC</a:t>
            </a:r>
            <a:endParaRPr lang="es-E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MVC</a:t>
            </a:r>
            <a:endParaRPr lang="es-ES" dirty="0"/>
          </a:p>
        </p:txBody>
      </p:sp>
      <p:pic>
        <p:nvPicPr>
          <p:cNvPr id="28674" name="Picture 2" descr="http://www.shopno-dinga.com/dustbin/mv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14422"/>
            <a:ext cx="6548450" cy="523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MVC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58204" cy="4525963"/>
          </a:xfrm>
        </p:spPr>
        <p:txBody>
          <a:bodyPr>
            <a:normAutofit/>
          </a:bodyPr>
          <a:lstStyle/>
          <a:p>
            <a:pPr algn="just"/>
            <a:r>
              <a:rPr lang="es-ES" sz="2000" b="1" dirty="0" smtClean="0"/>
              <a:t>Modelo</a:t>
            </a:r>
            <a:r>
              <a:rPr lang="es-ES" sz="2000" dirty="0" smtClean="0"/>
              <a:t> - ofrece las funcionalidades básicas de la aplicación incluyendo las rutinas de acceso a datos y la lógica de negocios.</a:t>
            </a:r>
          </a:p>
          <a:p>
            <a:pPr algn="just"/>
            <a:endParaRPr lang="es-ES" sz="2000" dirty="0" smtClean="0"/>
          </a:p>
          <a:p>
            <a:pPr algn="just"/>
            <a:r>
              <a:rPr lang="es-ES" sz="2000" b="1" dirty="0" smtClean="0"/>
              <a:t>Vista</a:t>
            </a:r>
            <a:r>
              <a:rPr lang="es-ES" sz="2000" dirty="0" smtClean="0"/>
              <a:t> - se encarga de generar lo que se presenta al usuario a partir de los datos que recibe del controlador, al mismo tiempo que recogen los datos que brindan los usuarios.</a:t>
            </a:r>
          </a:p>
          <a:p>
            <a:pPr algn="just"/>
            <a:endParaRPr lang="es-ES" sz="2000" dirty="0" smtClean="0"/>
          </a:p>
          <a:p>
            <a:pPr algn="just"/>
            <a:r>
              <a:rPr lang="es-ES" sz="2000" b="1" dirty="0" smtClean="0"/>
              <a:t>Controlador</a:t>
            </a:r>
            <a:r>
              <a:rPr lang="es-ES" sz="2000" dirty="0" smtClean="0"/>
              <a:t> - son los que unen el patrón. Según el pedido del usuario y otras variables ellos pueden decidir ejecutar otro controlador o manipular los datos del modelo para luego asignarle el resultado a una vista en particular. Es recomendable mantener el Controlador lo más limpio posible.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fbcdn-profile-a.akamaihd.net/hprofile-ak-ash2/t1/c38.38.472.472/s160x160/306783_10151443323530735_617028738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80728"/>
            <a:ext cx="2325252" cy="23252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5 Título"/>
          <p:cNvSpPr txBox="1">
            <a:spLocks/>
          </p:cNvSpPr>
          <p:nvPr/>
        </p:nvSpPr>
        <p:spPr>
          <a:xfrm>
            <a:off x="467544" y="404664"/>
            <a:ext cx="5073823" cy="7280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tx2"/>
                </a:solidFill>
              </a:rPr>
              <a:t>Presentación: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4" name="7 Marcador de contenido"/>
          <p:cNvSpPr txBox="1">
            <a:spLocks/>
          </p:cNvSpPr>
          <p:nvPr/>
        </p:nvSpPr>
        <p:spPr>
          <a:xfrm>
            <a:off x="467543" y="1630579"/>
            <a:ext cx="7916272" cy="3886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800" dirty="0" err="1" smtClean="0"/>
              <a:t>Product</a:t>
            </a:r>
            <a:r>
              <a:rPr lang="es-ES" sz="2800" dirty="0" smtClean="0"/>
              <a:t> Manager - Linio Perú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Product</a:t>
            </a: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Manager -</a:t>
            </a:r>
            <a:r>
              <a:rPr kumimoji="0" lang="es-E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Busportal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Docente en Perú</a:t>
            </a:r>
            <a:r>
              <a:rPr kumimoji="0" lang="es-E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Linux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2800" baseline="0" dirty="0" err="1" smtClean="0"/>
              <a:t>Scrum</a:t>
            </a:r>
            <a:r>
              <a:rPr lang="es-ES" sz="2800" dirty="0" smtClean="0"/>
              <a:t> Master </a:t>
            </a:r>
            <a:r>
              <a:rPr lang="es-ES" sz="2800" dirty="0" err="1" smtClean="0"/>
              <a:t>Certified</a:t>
            </a:r>
            <a:endParaRPr lang="es-ES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Ex-</a:t>
            </a:r>
            <a:r>
              <a:rPr kumimoji="0" lang="es-E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Arquitecto de Software Grupo El Comercio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2800" baseline="0" dirty="0" smtClean="0"/>
              <a:t>Ferviente creyente</a:t>
            </a:r>
            <a:r>
              <a:rPr lang="es-ES" sz="2800" dirty="0" smtClean="0"/>
              <a:t> en metodologías ágiles 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503812" y="5661248"/>
            <a:ext cx="3884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hlinkClick r:id="rId3" tooltip="View public profile"/>
              </a:rPr>
              <a:t>pe.linkedin.com/in/</a:t>
            </a:r>
            <a:r>
              <a:rPr lang="es-PE" sz="2400" dirty="0" err="1">
                <a:hlinkClick r:id="rId3" tooltip="View public profile"/>
              </a:rPr>
              <a:t>texai</a:t>
            </a:r>
            <a:r>
              <a:rPr lang="es-PE" sz="2800" dirty="0">
                <a:hlinkClick r:id="rId3" tooltip="View public profile"/>
              </a:rPr>
              <a:t>/</a:t>
            </a:r>
            <a:endParaRPr lang="es-PE" sz="2800" dirty="0"/>
          </a:p>
          <a:p>
            <a:endParaRPr lang="es-PE" sz="2800" dirty="0"/>
          </a:p>
        </p:txBody>
      </p:sp>
      <p:pic>
        <p:nvPicPr>
          <p:cNvPr id="1031" name="Picture 7" descr="http://www.praguetransport.com/7350118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212" y="56612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cdn0.iconfinder.com/data/icons/WPZOOM_Social_Networking_Icon_Set/64/twit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00" y="56612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1831772" y="5733256"/>
            <a:ext cx="1054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@</a:t>
            </a:r>
            <a:r>
              <a:rPr lang="es-PE" sz="2400" dirty="0" err="1" smtClean="0"/>
              <a:t>texai</a:t>
            </a:r>
            <a:endParaRPr lang="es-P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Título"/>
          <p:cNvSpPr txBox="1">
            <a:spLocks/>
          </p:cNvSpPr>
          <p:nvPr/>
        </p:nvSpPr>
        <p:spPr>
          <a:xfrm>
            <a:off x="467544" y="404664"/>
            <a:ext cx="6624736" cy="7280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tx2"/>
                </a:solidFill>
              </a:rPr>
              <a:t>Metodología del curso: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4" name="7 Marcador de contenido"/>
          <p:cNvSpPr txBox="1">
            <a:spLocks/>
          </p:cNvSpPr>
          <p:nvPr/>
        </p:nvSpPr>
        <p:spPr>
          <a:xfrm>
            <a:off x="467543" y="1630579"/>
            <a:ext cx="7916272" cy="3886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800" dirty="0" smtClean="0"/>
              <a:t>Discusiones en Clase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800" dirty="0" smtClean="0"/>
              <a:t>Ejemplos de conceptos en casos reales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800" dirty="0"/>
              <a:t>C</a:t>
            </a:r>
            <a:r>
              <a:rPr lang="es-ES" sz="2800" dirty="0" smtClean="0"/>
              <a:t>ontenidos en Diapositivas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Código</a:t>
            </a:r>
            <a:r>
              <a:rPr kumimoji="0" lang="es-E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compartido en repositorio de </a:t>
            </a:r>
            <a:r>
              <a:rPr kumimoji="0" lang="es-E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</a:t>
            </a:r>
            <a:endParaRPr kumimoji="0" lang="es-E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800" dirty="0" smtClean="0"/>
              <a:t>Cada tema se desarrolla en módulos distintos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800" dirty="0" smtClean="0"/>
              <a:t>Cada alumno tendrá un módulo propio</a:t>
            </a:r>
            <a:endParaRPr kumimoji="0" lang="es-E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800" baseline="0" dirty="0" smtClean="0"/>
              <a:t>Ejercicios</a:t>
            </a:r>
            <a:r>
              <a:rPr lang="es-ES" sz="2800" dirty="0" smtClean="0"/>
              <a:t> al final de la clase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3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Título"/>
          <p:cNvSpPr txBox="1">
            <a:spLocks/>
          </p:cNvSpPr>
          <p:nvPr/>
        </p:nvSpPr>
        <p:spPr>
          <a:xfrm>
            <a:off x="467544" y="404664"/>
            <a:ext cx="6624736" cy="7280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tx2"/>
                </a:solidFill>
              </a:rPr>
              <a:t>Herramientas que usaremos: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4" name="7 Marcador de contenido"/>
          <p:cNvSpPr txBox="1">
            <a:spLocks/>
          </p:cNvSpPr>
          <p:nvPr/>
        </p:nvSpPr>
        <p:spPr>
          <a:xfrm>
            <a:off x="467543" y="1630579"/>
            <a:ext cx="7916272" cy="4390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800" dirty="0" err="1" smtClean="0"/>
              <a:t>NetBeans</a:t>
            </a:r>
            <a:r>
              <a:rPr lang="es-ES" sz="2800" dirty="0" smtClean="0"/>
              <a:t> u otro IDE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800" dirty="0" err="1" smtClean="0"/>
              <a:t>Wampserver</a:t>
            </a:r>
            <a:r>
              <a:rPr lang="es-ES" sz="2800" dirty="0" smtClean="0"/>
              <a:t> u otro *AMP-</a:t>
            </a:r>
            <a:r>
              <a:rPr lang="es-ES" sz="2800" dirty="0" err="1" smtClean="0"/>
              <a:t>bundle</a:t>
            </a:r>
            <a:endParaRPr lang="es-ES" sz="28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800" dirty="0" err="1" smtClean="0"/>
              <a:t>Git</a:t>
            </a:r>
            <a:endParaRPr lang="es-ES" sz="28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</a:t>
            </a:r>
            <a:r>
              <a:rPr kumimoji="0" lang="es-E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s-E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Windows u otro cliente GIT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Browser con web </a:t>
            </a:r>
            <a:r>
              <a:rPr kumimoji="0" lang="es-E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developer</a:t>
            </a:r>
            <a:r>
              <a:rPr kumimoji="0" lang="es-E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plugin</a:t>
            </a:r>
            <a:r>
              <a:rPr lang="es-ES" sz="2800" dirty="0" smtClean="0"/>
              <a:t>/ext. (</a:t>
            </a:r>
            <a:r>
              <a:rPr lang="es-ES" sz="2800" dirty="0" err="1" smtClean="0"/>
              <a:t>Firebug</a:t>
            </a:r>
            <a:r>
              <a:rPr lang="es-ES" sz="2800" dirty="0" smtClean="0"/>
              <a:t>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Xdebug</a:t>
            </a:r>
            <a:endParaRPr kumimoji="0" lang="es-E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800" dirty="0" err="1" smtClean="0"/>
              <a:t>Composer</a:t>
            </a:r>
            <a:r>
              <a:rPr lang="es-ES" sz="2800" dirty="0" smtClean="0"/>
              <a:t>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Entre otras herramientas …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s-E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5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1043608" y="2060848"/>
            <a:ext cx="7772400" cy="504056"/>
          </a:xfrm>
        </p:spPr>
        <p:txBody>
          <a:bodyPr>
            <a:normAutofit/>
          </a:bodyPr>
          <a:lstStyle/>
          <a:p>
            <a:pPr algn="r"/>
            <a:r>
              <a:rPr lang="es-ES" sz="2400" dirty="0" smtClean="0">
                <a:solidFill>
                  <a:schemeClr val="tx2"/>
                </a:solidFill>
              </a:rPr>
              <a:t>Instalar:</a:t>
            </a:r>
            <a:endParaRPr lang="es-ES" sz="2400" dirty="0">
              <a:solidFill>
                <a:schemeClr val="tx2"/>
              </a:solidFill>
            </a:endParaRPr>
          </a:p>
        </p:txBody>
      </p:sp>
      <p:sp>
        <p:nvSpPr>
          <p:cNvPr id="3" name="7 Marcador de contenido"/>
          <p:cNvSpPr txBox="1">
            <a:spLocks/>
          </p:cNvSpPr>
          <p:nvPr/>
        </p:nvSpPr>
        <p:spPr>
          <a:xfrm>
            <a:off x="467543" y="2924944"/>
            <a:ext cx="7916272" cy="3096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r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800" dirty="0" smtClean="0"/>
              <a:t>WAMP</a:t>
            </a:r>
          </a:p>
          <a:p>
            <a:pPr marL="342900" lvl="0" indent="-342900" algn="r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800" dirty="0" smtClean="0"/>
              <a:t>GIT </a:t>
            </a:r>
            <a:r>
              <a:rPr lang="es-ES" sz="2800" dirty="0" err="1" smtClean="0"/>
              <a:t>Bash</a:t>
            </a:r>
            <a:endParaRPr lang="es-ES" sz="2800" dirty="0" smtClean="0"/>
          </a:p>
          <a:p>
            <a:pPr marL="342900" lvl="0" indent="-342900" algn="r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E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Composer</a:t>
            </a:r>
            <a:endParaRPr kumimoji="0" lang="es-E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r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800" dirty="0" err="1" smtClean="0"/>
              <a:t>ZendSkeletonApplication</a:t>
            </a:r>
            <a:endParaRPr lang="es-ES" sz="2800" dirty="0" smtClean="0"/>
          </a:p>
          <a:p>
            <a:pPr marL="342900" lvl="0" indent="-342900" algn="r">
              <a:spcBef>
                <a:spcPct val="20000"/>
              </a:spcBef>
              <a:buFont typeface="Arial" pitchFamily="34" charset="0"/>
              <a:buChar char="•"/>
            </a:pP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722313" y="4429132"/>
            <a:ext cx="7772400" cy="1362075"/>
          </a:xfrm>
        </p:spPr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¿Que es un framework?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Framework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543560" cy="4525963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/>
              <a:t>La palabra inglesa "</a:t>
            </a:r>
            <a:r>
              <a:rPr lang="es-ES" sz="2000" b="1" dirty="0" smtClean="0"/>
              <a:t>framework</a:t>
            </a:r>
            <a:r>
              <a:rPr lang="es-ES" sz="2000" dirty="0" smtClean="0"/>
              <a:t>" define, en términos generales, un conjunto estandarizado de conceptos, prácticas y criterios para enfocar un tipo de problemática particular, que sirve como referencia para enfrentar y resolver nuevos </a:t>
            </a:r>
            <a:r>
              <a:rPr lang="es-ES" sz="2000" b="1" dirty="0" smtClean="0"/>
              <a:t>problemas de índole similar</a:t>
            </a:r>
            <a:r>
              <a:rPr lang="es-ES" sz="2000" dirty="0" smtClean="0"/>
              <a:t>.</a:t>
            </a:r>
          </a:p>
        </p:txBody>
      </p:sp>
      <p:pic>
        <p:nvPicPr>
          <p:cNvPr id="31746" name="Picture 2" descr="http://upload.wikimedia.org/wikipedia/commons/8/8c/Wikipedia-logo-v2-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500174"/>
            <a:ext cx="1809722" cy="2077828"/>
          </a:xfrm>
          <a:prstGeom prst="rect">
            <a:avLst/>
          </a:prstGeom>
          <a:noFill/>
        </p:spPr>
      </p:pic>
      <p:pic>
        <p:nvPicPr>
          <p:cNvPr id="31748" name="Picture 4" descr="http://www.northerntool.com/images/product/images/16320_lg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428728" y="4143380"/>
            <a:ext cx="3810000" cy="2286016"/>
          </a:xfrm>
          <a:prstGeom prst="rect">
            <a:avLst/>
          </a:prstGeom>
          <a:noFill/>
        </p:spPr>
      </p:pic>
      <p:sp>
        <p:nvSpPr>
          <p:cNvPr id="2" name="1 Nube"/>
          <p:cNvSpPr/>
          <p:nvPr/>
        </p:nvSpPr>
        <p:spPr>
          <a:xfrm>
            <a:off x="8244408" y="5949280"/>
            <a:ext cx="693565" cy="547805"/>
          </a:xfrm>
          <a:prstGeom prst="cloud">
            <a:avLst/>
          </a:prstGeom>
          <a:solidFill>
            <a:schemeClr val="accent1">
              <a:alpha val="15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comunes</a:t>
            </a:r>
            <a:endParaRPr lang="es-ES" dirty="0"/>
          </a:p>
        </p:txBody>
      </p:sp>
      <p:sp>
        <p:nvSpPr>
          <p:cNvPr id="11" name="7 Marcador de contenido"/>
          <p:cNvSpPr>
            <a:spLocks noGrp="1"/>
          </p:cNvSpPr>
          <p:nvPr>
            <p:ph idx="1"/>
          </p:nvPr>
        </p:nvSpPr>
        <p:spPr>
          <a:xfrm>
            <a:off x="357158" y="1600200"/>
            <a:ext cx="3900486" cy="4525963"/>
          </a:xfrm>
        </p:spPr>
        <p:txBody>
          <a:bodyPr>
            <a:normAutofit lnSpcReduction="10000"/>
          </a:bodyPr>
          <a:lstStyle/>
          <a:p>
            <a:r>
              <a:rPr lang="es-ES" sz="2800" dirty="0" smtClean="0"/>
              <a:t>Persistencia de Datos</a:t>
            </a:r>
          </a:p>
          <a:p>
            <a:r>
              <a:rPr lang="es-ES" sz="2800" dirty="0" smtClean="0"/>
              <a:t>Validación de Formularios</a:t>
            </a:r>
          </a:p>
          <a:p>
            <a:r>
              <a:rPr lang="es-ES" sz="2800" dirty="0" smtClean="0"/>
              <a:t>Autenticación</a:t>
            </a:r>
          </a:p>
          <a:p>
            <a:r>
              <a:rPr lang="es-ES" sz="2800" dirty="0" smtClean="0"/>
              <a:t>E-</a:t>
            </a:r>
            <a:r>
              <a:rPr lang="es-ES" sz="2800" dirty="0" err="1" smtClean="0"/>
              <a:t>mailing</a:t>
            </a:r>
            <a:endParaRPr lang="es-ES" sz="2800" dirty="0" smtClean="0"/>
          </a:p>
          <a:p>
            <a:r>
              <a:rPr lang="es-ES" sz="2800" dirty="0" smtClean="0"/>
              <a:t>Seguridad</a:t>
            </a:r>
          </a:p>
          <a:p>
            <a:r>
              <a:rPr lang="es-ES" sz="2800" dirty="0" err="1" smtClean="0"/>
              <a:t>Routing</a:t>
            </a:r>
            <a:endParaRPr lang="es-ES" sz="2800" dirty="0" smtClean="0"/>
          </a:p>
          <a:p>
            <a:r>
              <a:rPr lang="es-ES" sz="2800" dirty="0" smtClean="0"/>
              <a:t>Cache</a:t>
            </a:r>
          </a:p>
          <a:p>
            <a:r>
              <a:rPr lang="es-ES" sz="2800" dirty="0" smtClean="0"/>
              <a:t>Log</a:t>
            </a:r>
          </a:p>
        </p:txBody>
      </p:sp>
      <p:sp>
        <p:nvSpPr>
          <p:cNvPr id="14" name="7 Marcador de contenido"/>
          <p:cNvSpPr txBox="1">
            <a:spLocks/>
          </p:cNvSpPr>
          <p:nvPr/>
        </p:nvSpPr>
        <p:spPr>
          <a:xfrm>
            <a:off x="4957794" y="1600200"/>
            <a:ext cx="3900486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800" dirty="0" err="1" smtClean="0"/>
              <a:t>WebServices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Manejo</a:t>
            </a:r>
            <a:r>
              <a:rPr kumimoji="0" lang="es-E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Sesión</a:t>
            </a:r>
            <a:endParaRPr kumimoji="0" lang="es-E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Configuración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Manejo de Excepciones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Búsquedas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Paginado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 Reinventemos la rueda</a:t>
            </a:r>
            <a:endParaRPr lang="es-ES" dirty="0"/>
          </a:p>
        </p:txBody>
      </p:sp>
      <p:pic>
        <p:nvPicPr>
          <p:cNvPr id="1026" name="Picture 2" descr="http://www.how2assist.com/wp-content/uploads/2010/07/reinventthe-whe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928802"/>
            <a:ext cx="6066343" cy="3700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_Template</Template>
  <TotalTime>678</TotalTime>
  <Words>316</Words>
  <Application>Microsoft Office PowerPoint</Application>
  <PresentationFormat>Presentación en pantalla (4:3)</PresentationFormat>
  <Paragraphs>68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_Template</vt:lpstr>
      <vt:lpstr>Presentación de PowerPoint</vt:lpstr>
      <vt:lpstr>Presentación de PowerPoint</vt:lpstr>
      <vt:lpstr>Presentación de PowerPoint</vt:lpstr>
      <vt:lpstr>Presentación de PowerPoint</vt:lpstr>
      <vt:lpstr>Instalar:</vt:lpstr>
      <vt:lpstr>¿Que es un framework?</vt:lpstr>
      <vt:lpstr>Framework</vt:lpstr>
      <vt:lpstr>Problemas comunes</vt:lpstr>
      <vt:lpstr>No Reinventemos la rueda</vt:lpstr>
      <vt:lpstr>Presentación de PowerPoint</vt:lpstr>
      <vt:lpstr>Arquitectura: Patrón MVC</vt:lpstr>
      <vt:lpstr>Patrón MVC</vt:lpstr>
      <vt:lpstr>MVC</vt:lpstr>
    </vt:vector>
  </TitlesOfParts>
  <Company>ANAYA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NN</dc:title>
  <dc:creator>texai</dc:creator>
  <cp:lastModifiedBy>Ernesto Anaya</cp:lastModifiedBy>
  <cp:revision>54</cp:revision>
  <dcterms:created xsi:type="dcterms:W3CDTF">2011-02-09T05:55:56Z</dcterms:created>
  <dcterms:modified xsi:type="dcterms:W3CDTF">2014-01-30T21:06:29Z</dcterms:modified>
</cp:coreProperties>
</file>