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1" r:id="rId2"/>
    <p:sldId id="258" r:id="rId3"/>
    <p:sldId id="269" r:id="rId4"/>
    <p:sldId id="270" r:id="rId5"/>
    <p:sldId id="271" r:id="rId6"/>
    <p:sldId id="272" r:id="rId7"/>
    <p:sldId id="273" r:id="rId8"/>
    <p:sldId id="274" r:id="rId9"/>
    <p:sldId id="280" r:id="rId10"/>
    <p:sldId id="281" r:id="rId11"/>
    <p:sldId id="282" r:id="rId12"/>
    <p:sldId id="29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2700"/>
    <a:srgbClr val="1F1F1F"/>
    <a:srgbClr val="474747"/>
    <a:srgbClr val="E09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88" autoAdjust="0"/>
    <p:restoredTop sz="92515" autoAdjust="0"/>
  </p:normalViewPr>
  <p:slideViewPr>
    <p:cSldViewPr>
      <p:cViewPr>
        <p:scale>
          <a:sx n="70" d="100"/>
          <a:sy n="70" d="100"/>
        </p:scale>
        <p:origin x="-173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60FB9-EB56-4242-9A7F-819CE4EF0BCE}" type="datetimeFigureOut">
              <a:rPr lang="es-ES" smtClean="0"/>
              <a:pPr/>
              <a:t>30/01/2014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AF67E-E3C9-4B5B-B631-7F98FEE96E5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8164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AF67E-E3C9-4B5B-B631-7F98FEE96E55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AF67E-E3C9-4B5B-B631-7F98FEE96E55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30/01/2014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30/01/2014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30/01/2014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30/01/2014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30/01/2014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30/01/2014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30/01/2014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30/01/2014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30/01/2014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30/01/2014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30/01/2014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760F2-4349-432C-B52E-2DDD42716A2A}" type="datetimeFigureOut">
              <a:rPr lang="es-ES" smtClean="0"/>
              <a:pPr/>
              <a:t>30/01/2014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143372" y="3214686"/>
            <a:ext cx="4786314" cy="1428760"/>
          </a:xfrm>
        </p:spPr>
        <p:txBody>
          <a:bodyPr>
            <a:noAutofit/>
          </a:bodyPr>
          <a:lstStyle/>
          <a:p>
            <a:r>
              <a:rPr lang="es-ES" sz="3600" b="1" dirty="0" err="1" smtClean="0">
                <a:solidFill>
                  <a:schemeClr val="tx2"/>
                </a:solidFill>
              </a:rPr>
              <a:t>Versionamiento</a:t>
            </a:r>
            <a:endParaRPr lang="es-ES" sz="3600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2933" y="4071942"/>
            <a:ext cx="297105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"/>
          <p:cNvSpPr/>
          <p:nvPr/>
        </p:nvSpPr>
        <p:spPr>
          <a:xfrm>
            <a:off x="5228336" y="6243600"/>
            <a:ext cx="3457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>
                <a:solidFill>
                  <a:schemeClr val="tx2"/>
                </a:solidFill>
              </a:rPr>
              <a:t>Instructor: Ernesto Anaya Ruiz</a:t>
            </a:r>
            <a:endParaRPr lang="es-ES" sz="2000" b="1" dirty="0">
              <a:solidFill>
                <a:schemeClr val="tx2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14282" y="357166"/>
            <a:ext cx="87154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000" b="1" dirty="0" smtClean="0">
                <a:solidFill>
                  <a:schemeClr val="tx2"/>
                </a:solidFill>
              </a:rPr>
              <a:t>Desarrollo Web Profesional</a:t>
            </a:r>
            <a:br>
              <a:rPr lang="es-ES" sz="4000" b="1" dirty="0" smtClean="0">
                <a:solidFill>
                  <a:schemeClr val="tx2"/>
                </a:solidFill>
              </a:rPr>
            </a:br>
            <a:r>
              <a:rPr lang="es-ES" sz="4000" b="1" dirty="0" smtClean="0">
                <a:solidFill>
                  <a:schemeClr val="tx2"/>
                </a:solidFill>
              </a:rPr>
              <a:t>con PHP y Zend Framework</a:t>
            </a:r>
          </a:p>
        </p:txBody>
      </p:sp>
      <p:pic>
        <p:nvPicPr>
          <p:cNvPr id="4" name="Picture 2" descr="D:\texai\_zend\_slides\07-pl\log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5743" y="2428868"/>
            <a:ext cx="3677629" cy="1176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1571604" y="357166"/>
            <a:ext cx="6572296" cy="714380"/>
          </a:xfrm>
        </p:spPr>
        <p:txBody>
          <a:bodyPr>
            <a:normAutofit/>
          </a:bodyPr>
          <a:lstStyle/>
          <a:p>
            <a:r>
              <a:rPr lang="es-ES" cap="none" dirty="0" smtClean="0">
                <a:solidFill>
                  <a:srgbClr val="362700"/>
                </a:solidFill>
              </a:rPr>
              <a:t>Principales comandos en GIT</a:t>
            </a:r>
            <a:endParaRPr lang="es-ES" cap="none" dirty="0">
              <a:solidFill>
                <a:srgbClr val="362700"/>
              </a:solidFill>
            </a:endParaRPr>
          </a:p>
        </p:txBody>
      </p:sp>
      <p:sp>
        <p:nvSpPr>
          <p:cNvPr id="4" name="5 Título"/>
          <p:cNvSpPr txBox="1">
            <a:spLocks/>
          </p:cNvSpPr>
          <p:nvPr/>
        </p:nvSpPr>
        <p:spPr>
          <a:xfrm>
            <a:off x="357158" y="2000240"/>
            <a:ext cx="6572296" cy="714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357158" y="1643050"/>
            <a:ext cx="8001056" cy="4143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s-ES" sz="2000" b="1" dirty="0" err="1" smtClean="0">
                <a:solidFill>
                  <a:srgbClr val="002060"/>
                </a:solidFill>
              </a:rPr>
              <a:t>git</a:t>
            </a:r>
            <a:r>
              <a:rPr lang="es-ES" sz="2000" b="1" dirty="0" smtClean="0">
                <a:solidFill>
                  <a:srgbClr val="002060"/>
                </a:solidFill>
              </a:rPr>
              <a:t> clone &lt;repo&gt;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Clona un repositorio.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Ejemplos: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2000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clone /home/</a:t>
            </a: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eanaya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/repos/demo</a:t>
            </a:r>
          </a:p>
          <a:p>
            <a:pPr lvl="0">
              <a:spcBef>
                <a:spcPct val="0"/>
              </a:spcBef>
            </a:pP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clone git://dev.myapp.com/git/myapp.git</a:t>
            </a:r>
          </a:p>
          <a:p>
            <a:pPr>
              <a:spcBef>
                <a:spcPct val="0"/>
              </a:spcBef>
            </a:pP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clone </a:t>
            </a: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git+shh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dev.myapp.com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myapp.git</a:t>
            </a:r>
            <a:endParaRPr lang="es-ES" sz="20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clone https://dev.myapp.com/git/myapp.git</a:t>
            </a:r>
          </a:p>
          <a:p>
            <a:pPr>
              <a:spcBef>
                <a:spcPct val="0"/>
              </a:spcBef>
            </a:pPr>
            <a:endParaRPr lang="es-ES" sz="20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2000" b="1" dirty="0" smtClean="0">
              <a:solidFill>
                <a:srgbClr val="002060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spcBef>
                <a:spcPct val="0"/>
              </a:spcBef>
              <a:defRPr/>
            </a:pPr>
            <a:r>
              <a:rPr lang="es-ES" sz="2000" b="1" dirty="0" smtClean="0">
                <a:solidFill>
                  <a:srgbClr val="002060"/>
                </a:solidFill>
              </a:rPr>
              <a:t>Cuando hacemos un </a:t>
            </a:r>
            <a:r>
              <a:rPr lang="es-ES" sz="2000" b="1" i="1" dirty="0" smtClean="0">
                <a:solidFill>
                  <a:srgbClr val="002060"/>
                </a:solidFill>
              </a:rPr>
              <a:t>clone</a:t>
            </a:r>
            <a:r>
              <a:rPr lang="es-ES" sz="2000" b="1" dirty="0" smtClean="0">
                <a:solidFill>
                  <a:srgbClr val="002060"/>
                </a:solidFill>
              </a:rPr>
              <a:t>, </a:t>
            </a:r>
            <a:r>
              <a:rPr lang="es-ES" sz="2000" b="1" dirty="0" err="1" smtClean="0">
                <a:solidFill>
                  <a:srgbClr val="002060"/>
                </a:solidFill>
              </a:rPr>
              <a:t>git</a:t>
            </a:r>
            <a:r>
              <a:rPr lang="es-ES" sz="2000" b="1" dirty="0" smtClean="0">
                <a:solidFill>
                  <a:srgbClr val="002060"/>
                </a:solidFill>
              </a:rPr>
              <a:t> crea un </a:t>
            </a:r>
            <a:r>
              <a:rPr lang="es-ES" sz="2000" b="1" dirty="0" err="1" smtClean="0">
                <a:solidFill>
                  <a:srgbClr val="002060"/>
                </a:solidFill>
              </a:rPr>
              <a:t>remote</a:t>
            </a:r>
            <a:r>
              <a:rPr lang="es-ES" sz="2000" b="1" dirty="0" smtClean="0">
                <a:solidFill>
                  <a:srgbClr val="002060"/>
                </a:solidFill>
              </a:rPr>
              <a:t> llamado </a:t>
            </a:r>
            <a:r>
              <a:rPr lang="es-ES" sz="2000" b="1" i="1" dirty="0" err="1" smtClean="0">
                <a:solidFill>
                  <a:srgbClr val="002060"/>
                </a:solidFill>
              </a:rPr>
              <a:t>origin</a:t>
            </a:r>
            <a:endParaRPr lang="es-ES" sz="2000" b="1" i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1571604" y="357166"/>
            <a:ext cx="6572296" cy="714380"/>
          </a:xfrm>
        </p:spPr>
        <p:txBody>
          <a:bodyPr>
            <a:normAutofit/>
          </a:bodyPr>
          <a:lstStyle/>
          <a:p>
            <a:r>
              <a:rPr lang="es-ES" cap="none" dirty="0" smtClean="0">
                <a:solidFill>
                  <a:srgbClr val="362700"/>
                </a:solidFill>
              </a:rPr>
              <a:t>Principales comandos en GIT</a:t>
            </a:r>
            <a:endParaRPr lang="es-ES" cap="none" dirty="0">
              <a:solidFill>
                <a:srgbClr val="362700"/>
              </a:solidFill>
            </a:endParaRPr>
          </a:p>
        </p:txBody>
      </p:sp>
      <p:sp>
        <p:nvSpPr>
          <p:cNvPr id="4" name="5 Título"/>
          <p:cNvSpPr txBox="1">
            <a:spLocks/>
          </p:cNvSpPr>
          <p:nvPr/>
        </p:nvSpPr>
        <p:spPr>
          <a:xfrm>
            <a:off x="357158" y="2000240"/>
            <a:ext cx="6572296" cy="714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357158" y="1643050"/>
            <a:ext cx="8001056" cy="31432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s-ES" sz="2000" b="1" dirty="0" err="1" smtClean="0">
                <a:solidFill>
                  <a:srgbClr val="002060"/>
                </a:solidFill>
              </a:rPr>
              <a:t>git</a:t>
            </a:r>
            <a:r>
              <a:rPr lang="es-ES" sz="2000" b="1" dirty="0" smtClean="0">
                <a:solidFill>
                  <a:srgbClr val="002060"/>
                </a:solidFill>
              </a:rPr>
              <a:t> status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Obtienes el estado de tu repo: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sz="2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Archivos para ser ‘</a:t>
            </a:r>
            <a:r>
              <a:rPr lang="es-ES" sz="2000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comiteados</a:t>
            </a:r>
            <a:r>
              <a:rPr lang="es-ES" sz="2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’ (</a:t>
            </a:r>
            <a:r>
              <a:rPr lang="es-ES" sz="2000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Changes</a:t>
            </a:r>
            <a:r>
              <a:rPr lang="es-ES" sz="2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2000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sz="2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2000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be</a:t>
            </a:r>
            <a:r>
              <a:rPr lang="es-ES" sz="2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2000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committed</a:t>
            </a:r>
            <a:r>
              <a:rPr lang="es-ES" sz="2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Archivos</a:t>
            </a:r>
            <a:r>
              <a:rPr kumimoji="0" lang="es-ES" sz="200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que no van a ser ‘</a:t>
            </a:r>
            <a:r>
              <a:rPr kumimoji="0" lang="es-ES" sz="200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comiteados</a:t>
            </a:r>
            <a:r>
              <a:rPr kumimoji="0" lang="es-ES" sz="200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’ (</a:t>
            </a:r>
            <a:r>
              <a:rPr kumimoji="0" lang="es-ES" sz="200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Changed</a:t>
            </a:r>
            <a:r>
              <a:rPr kumimoji="0" lang="es-ES" sz="200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00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but</a:t>
            </a:r>
            <a:r>
              <a:rPr kumimoji="0" lang="es-ES" sz="200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00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not</a:t>
            </a:r>
            <a:r>
              <a:rPr kumimoji="0" lang="es-ES" sz="200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00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updated</a:t>
            </a:r>
            <a:r>
              <a:rPr kumimoji="0" lang="es-ES" sz="200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sz="2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Archivos nuevos (</a:t>
            </a:r>
            <a:r>
              <a:rPr lang="es-ES" sz="2000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Untracked</a:t>
            </a:r>
            <a:r>
              <a:rPr lang="es-ES" sz="2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files)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" sz="200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Ejemplos: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2000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status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1357290" y="357166"/>
            <a:ext cx="6572296" cy="714380"/>
          </a:xfrm>
        </p:spPr>
        <p:txBody>
          <a:bodyPr>
            <a:normAutofit/>
          </a:bodyPr>
          <a:lstStyle/>
          <a:p>
            <a:pPr algn="ctr"/>
            <a:r>
              <a:rPr lang="es-ES" cap="none" dirty="0" smtClean="0">
                <a:solidFill>
                  <a:srgbClr val="362700"/>
                </a:solidFill>
              </a:rPr>
              <a:t>GIT AREAS</a:t>
            </a:r>
            <a:endParaRPr lang="es-ES" cap="none" dirty="0">
              <a:solidFill>
                <a:srgbClr val="362700"/>
              </a:solidFill>
            </a:endParaRPr>
          </a:p>
        </p:txBody>
      </p:sp>
      <p:sp>
        <p:nvSpPr>
          <p:cNvPr id="4" name="5 Título"/>
          <p:cNvSpPr txBox="1">
            <a:spLocks/>
          </p:cNvSpPr>
          <p:nvPr/>
        </p:nvSpPr>
        <p:spPr>
          <a:xfrm>
            <a:off x="357158" y="2000240"/>
            <a:ext cx="6572296" cy="714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571604" y="1857364"/>
            <a:ext cx="4572032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Changes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</a:t>
            </a:r>
            <a:r>
              <a:rPr lang="es-ES" dirty="0" err="1" smtClean="0"/>
              <a:t>commited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1571604" y="3000372"/>
            <a:ext cx="4572032" cy="928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Changed</a:t>
            </a:r>
            <a:r>
              <a:rPr lang="es-ES" dirty="0" smtClean="0"/>
              <a:t>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updated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1571604" y="4143380"/>
            <a:ext cx="4572032" cy="9286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Untracked</a:t>
            </a:r>
            <a:r>
              <a:rPr lang="es-ES" dirty="0" smtClean="0"/>
              <a:t> Files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6429388" y="4143380"/>
            <a:ext cx="1857388" cy="9286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UnmergedFiles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1428728" y="1714488"/>
            <a:ext cx="4857784" cy="3500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1571604" y="357166"/>
            <a:ext cx="6572296" cy="714380"/>
          </a:xfrm>
        </p:spPr>
        <p:txBody>
          <a:bodyPr>
            <a:normAutofit/>
          </a:bodyPr>
          <a:lstStyle/>
          <a:p>
            <a:r>
              <a:rPr lang="es-ES" cap="none" dirty="0" smtClean="0">
                <a:solidFill>
                  <a:srgbClr val="362700"/>
                </a:solidFill>
              </a:rPr>
              <a:t>Principales comandos en GIT</a:t>
            </a:r>
            <a:endParaRPr lang="es-ES" cap="none" dirty="0">
              <a:solidFill>
                <a:srgbClr val="362700"/>
              </a:solidFill>
            </a:endParaRPr>
          </a:p>
        </p:txBody>
      </p:sp>
      <p:sp>
        <p:nvSpPr>
          <p:cNvPr id="4" name="5 Título"/>
          <p:cNvSpPr txBox="1">
            <a:spLocks/>
          </p:cNvSpPr>
          <p:nvPr/>
        </p:nvSpPr>
        <p:spPr>
          <a:xfrm>
            <a:off x="357158" y="2000240"/>
            <a:ext cx="6572296" cy="714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357158" y="1643050"/>
            <a:ext cx="8001056" cy="31432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s-ES" sz="2000" b="1" dirty="0" err="1" smtClean="0">
                <a:solidFill>
                  <a:srgbClr val="002060"/>
                </a:solidFill>
              </a:rPr>
              <a:t>git</a:t>
            </a:r>
            <a:r>
              <a:rPr lang="es-ES" sz="2000" b="1" dirty="0" smtClean="0">
                <a:solidFill>
                  <a:srgbClr val="002060"/>
                </a:solidFill>
              </a:rPr>
              <a:t> </a:t>
            </a:r>
            <a:r>
              <a:rPr lang="es-ES" sz="2000" b="1" dirty="0" err="1" smtClean="0">
                <a:solidFill>
                  <a:srgbClr val="002060"/>
                </a:solidFill>
              </a:rPr>
              <a:t>add</a:t>
            </a:r>
            <a:r>
              <a:rPr lang="es-ES" sz="2000" b="1" dirty="0" smtClean="0">
                <a:solidFill>
                  <a:srgbClr val="002060"/>
                </a:solidFill>
              </a:rPr>
              <a:t> &lt;</a:t>
            </a:r>
            <a:r>
              <a:rPr lang="es-ES" sz="2000" b="1" dirty="0" err="1" smtClean="0">
                <a:solidFill>
                  <a:srgbClr val="002060"/>
                </a:solidFill>
              </a:rPr>
              <a:t>file</a:t>
            </a:r>
            <a:r>
              <a:rPr lang="es-ES" sz="2000" b="1" dirty="0" smtClean="0">
                <a:solidFill>
                  <a:srgbClr val="002060"/>
                </a:solidFill>
              </a:rPr>
              <a:t>&gt;</a:t>
            </a:r>
          </a:p>
          <a:p>
            <a:pPr>
              <a:spcBef>
                <a:spcPct val="0"/>
              </a:spcBef>
            </a:pPr>
            <a:endParaRPr kumimoji="0" lang="es-ES" sz="200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Agrega uno o varios archivos al </a:t>
            </a:r>
            <a:r>
              <a:rPr kumimoji="0" lang="es-ES" sz="2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staging-area</a:t>
            </a:r>
            <a:r>
              <a:rPr lang="es-ES" sz="2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, es decir, los marca para ser </a:t>
            </a:r>
            <a:r>
              <a:rPr lang="es-ES" sz="2000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commiteados</a:t>
            </a:r>
            <a:r>
              <a:rPr kumimoji="0" lang="es-E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Ejemplos: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2000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config.php</a:t>
            </a:r>
          </a:p>
          <a:p>
            <a:pPr lvl="0">
              <a:spcBef>
                <a:spcPct val="0"/>
              </a:spcBef>
            </a:pP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*.php</a:t>
            </a:r>
          </a:p>
          <a:p>
            <a:pPr>
              <a:spcBef>
                <a:spcPct val="0"/>
              </a:spcBef>
            </a:pP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pPr>
              <a:spcBef>
                <a:spcPct val="0"/>
              </a:spcBef>
            </a:pP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all</a:t>
            </a:r>
            <a:endParaRPr lang="es-ES" sz="20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endParaRPr lang="es-ES" sz="20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2000" b="1" dirty="0" smtClean="0">
              <a:solidFill>
                <a:srgbClr val="002060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1571604" y="357166"/>
            <a:ext cx="6572296" cy="714380"/>
          </a:xfrm>
        </p:spPr>
        <p:txBody>
          <a:bodyPr>
            <a:normAutofit/>
          </a:bodyPr>
          <a:lstStyle/>
          <a:p>
            <a:r>
              <a:rPr lang="es-ES" cap="none" dirty="0" smtClean="0">
                <a:solidFill>
                  <a:srgbClr val="362700"/>
                </a:solidFill>
              </a:rPr>
              <a:t>Principales comandos en GIT</a:t>
            </a:r>
            <a:endParaRPr lang="es-ES" cap="none" dirty="0">
              <a:solidFill>
                <a:srgbClr val="362700"/>
              </a:solidFill>
            </a:endParaRPr>
          </a:p>
        </p:txBody>
      </p:sp>
      <p:sp>
        <p:nvSpPr>
          <p:cNvPr id="4" name="5 Título"/>
          <p:cNvSpPr txBox="1">
            <a:spLocks/>
          </p:cNvSpPr>
          <p:nvPr/>
        </p:nvSpPr>
        <p:spPr>
          <a:xfrm>
            <a:off x="357158" y="2000240"/>
            <a:ext cx="6572296" cy="714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357158" y="1643050"/>
            <a:ext cx="8001056" cy="31432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s-ES" sz="2000" b="1" dirty="0" err="1" smtClean="0">
                <a:solidFill>
                  <a:srgbClr val="002060"/>
                </a:solidFill>
              </a:rPr>
              <a:t>git</a:t>
            </a:r>
            <a:r>
              <a:rPr lang="es-ES" sz="2000" b="1" dirty="0" smtClean="0">
                <a:solidFill>
                  <a:srgbClr val="002060"/>
                </a:solidFill>
              </a:rPr>
              <a:t> </a:t>
            </a:r>
            <a:r>
              <a:rPr lang="es-ES" sz="2000" b="1" dirty="0" err="1" smtClean="0">
                <a:solidFill>
                  <a:srgbClr val="002060"/>
                </a:solidFill>
              </a:rPr>
              <a:t>commit</a:t>
            </a:r>
            <a:r>
              <a:rPr lang="es-ES" sz="2000" b="1" dirty="0" smtClean="0">
                <a:solidFill>
                  <a:srgbClr val="002060"/>
                </a:solidFill>
              </a:rPr>
              <a:t> –m “Mi </a:t>
            </a:r>
            <a:r>
              <a:rPr lang="es-ES" sz="2000" b="1" dirty="0" err="1" smtClean="0">
                <a:solidFill>
                  <a:srgbClr val="002060"/>
                </a:solidFill>
              </a:rPr>
              <a:t>commit</a:t>
            </a:r>
            <a:r>
              <a:rPr lang="es-ES" sz="2000" b="1" dirty="0" smtClean="0">
                <a:solidFill>
                  <a:srgbClr val="002060"/>
                </a:solidFill>
              </a:rPr>
              <a:t> </a:t>
            </a:r>
            <a:r>
              <a:rPr lang="es-ES" sz="2000" b="1" dirty="0" err="1" smtClean="0">
                <a:solidFill>
                  <a:srgbClr val="002060"/>
                </a:solidFill>
              </a:rPr>
              <a:t>message</a:t>
            </a:r>
            <a:r>
              <a:rPr lang="es-ES" sz="2000" b="1" dirty="0" smtClean="0">
                <a:solidFill>
                  <a:srgbClr val="002060"/>
                </a:solidFill>
              </a:rPr>
              <a:t>”</a:t>
            </a:r>
            <a:endParaRPr kumimoji="0" lang="es-ES" sz="200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Realiza un </a:t>
            </a:r>
            <a:r>
              <a:rPr kumimoji="0" lang="es-ES" sz="2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commit</a:t>
            </a:r>
            <a:r>
              <a:rPr kumimoji="0" lang="es-ES" sz="200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en el repositorio</a:t>
            </a:r>
            <a:r>
              <a:rPr kumimoji="0" lang="es-E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(localmente)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2000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Ejemplos: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2000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–m “Mi </a:t>
            </a: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es-ES" sz="2000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1571604" y="357166"/>
            <a:ext cx="6572296" cy="714380"/>
          </a:xfrm>
        </p:spPr>
        <p:txBody>
          <a:bodyPr>
            <a:normAutofit/>
          </a:bodyPr>
          <a:lstStyle/>
          <a:p>
            <a:r>
              <a:rPr lang="es-ES" cap="none" dirty="0" smtClean="0">
                <a:solidFill>
                  <a:srgbClr val="362700"/>
                </a:solidFill>
              </a:rPr>
              <a:t>Principales comandos en GIT</a:t>
            </a:r>
            <a:endParaRPr lang="es-ES" cap="none" dirty="0">
              <a:solidFill>
                <a:srgbClr val="362700"/>
              </a:solidFill>
            </a:endParaRPr>
          </a:p>
        </p:txBody>
      </p:sp>
      <p:sp>
        <p:nvSpPr>
          <p:cNvPr id="4" name="5 Título"/>
          <p:cNvSpPr txBox="1">
            <a:spLocks/>
          </p:cNvSpPr>
          <p:nvPr/>
        </p:nvSpPr>
        <p:spPr>
          <a:xfrm>
            <a:off x="357158" y="2000240"/>
            <a:ext cx="6572296" cy="714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357158" y="1643050"/>
            <a:ext cx="8001056" cy="31432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s-ES" sz="2000" b="1" dirty="0" err="1" smtClean="0">
                <a:solidFill>
                  <a:srgbClr val="002060"/>
                </a:solidFill>
              </a:rPr>
              <a:t>git</a:t>
            </a:r>
            <a:r>
              <a:rPr lang="es-ES" sz="2000" b="1" dirty="0" smtClean="0">
                <a:solidFill>
                  <a:srgbClr val="002060"/>
                </a:solidFill>
              </a:rPr>
              <a:t> </a:t>
            </a:r>
            <a:r>
              <a:rPr lang="es-ES" sz="2000" b="1" dirty="0" err="1" smtClean="0">
                <a:solidFill>
                  <a:srgbClr val="002060"/>
                </a:solidFill>
              </a:rPr>
              <a:t>pull</a:t>
            </a:r>
            <a:r>
              <a:rPr lang="es-ES" sz="2000" b="1" dirty="0" smtClean="0">
                <a:solidFill>
                  <a:srgbClr val="002060"/>
                </a:solidFill>
              </a:rPr>
              <a:t> &lt;</a:t>
            </a:r>
            <a:r>
              <a:rPr lang="es-ES" sz="2000" b="1" dirty="0" err="1" smtClean="0">
                <a:solidFill>
                  <a:srgbClr val="002060"/>
                </a:solidFill>
              </a:rPr>
              <a:t>remote</a:t>
            </a:r>
            <a:r>
              <a:rPr lang="es-ES" sz="2000" b="1" dirty="0" smtClean="0">
                <a:solidFill>
                  <a:srgbClr val="002060"/>
                </a:solidFill>
              </a:rPr>
              <a:t>&gt; &lt;branch&gt;</a:t>
            </a:r>
            <a:endParaRPr kumimoji="0" lang="es-ES" sz="200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Pull</a:t>
            </a:r>
            <a:r>
              <a:rPr lang="es-ES" sz="2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 (“jalar”) realiza 2 operaciones simultaneas: </a:t>
            </a:r>
            <a:r>
              <a:rPr lang="es-ES" sz="2000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git</a:t>
            </a:r>
            <a:r>
              <a:rPr lang="es-ES" sz="2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2000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fetch</a:t>
            </a:r>
            <a:r>
              <a:rPr lang="es-ES" sz="2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+ </a:t>
            </a:r>
            <a:r>
              <a:rPr lang="es-ES" sz="2000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git</a:t>
            </a:r>
            <a:r>
              <a:rPr lang="es-ES" sz="2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2000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merge</a:t>
            </a:r>
            <a:r>
              <a:rPr lang="es-ES" sz="2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Fetch</a:t>
            </a:r>
            <a:r>
              <a:rPr kumimoji="0" lang="es-E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obtiene los cambios remotos</a:t>
            </a:r>
            <a:endParaRPr lang="es-ES" sz="2000" baseline="0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Merge</a:t>
            </a:r>
            <a:r>
              <a:rPr kumimoji="0" lang="es-ES" sz="200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une estos cambios con nuestros cambios</a:t>
            </a:r>
            <a:endParaRPr kumimoji="0" lang="es-ES" sz="200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2000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Ejemplos: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2000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pull</a:t>
            </a:r>
            <a:r>
              <a:rPr lang="es-E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s-ES" dirty="0" smtClean="0">
                <a:solidFill>
                  <a:srgbClr val="002060"/>
                </a:solidFill>
              </a:rPr>
              <a:t>por defecto toma el </a:t>
            </a:r>
            <a:r>
              <a:rPr lang="es-ES" dirty="0" err="1" smtClean="0">
                <a:solidFill>
                  <a:srgbClr val="002060"/>
                </a:solidFill>
              </a:rPr>
              <a:t>remote</a:t>
            </a:r>
            <a:r>
              <a:rPr lang="es-ES" dirty="0" smtClean="0">
                <a:solidFill>
                  <a:srgbClr val="002060"/>
                </a:solidFill>
              </a:rPr>
              <a:t> </a:t>
            </a:r>
            <a:r>
              <a:rPr lang="es-ES" dirty="0" err="1" smtClean="0">
                <a:solidFill>
                  <a:srgbClr val="002060"/>
                </a:solidFill>
              </a:rPr>
              <a:t>origin</a:t>
            </a:r>
            <a:r>
              <a:rPr lang="es-ES" dirty="0" smtClean="0">
                <a:solidFill>
                  <a:srgbClr val="002060"/>
                </a:solidFill>
              </a:rPr>
              <a:t> y obtiene todos los </a:t>
            </a:r>
            <a:r>
              <a:rPr lang="es-ES" dirty="0" err="1" smtClean="0">
                <a:solidFill>
                  <a:srgbClr val="002060"/>
                </a:solidFill>
              </a:rPr>
              <a:t>branches</a:t>
            </a:r>
            <a:r>
              <a:rPr lang="es-ES" dirty="0" smtClean="0">
                <a:solidFill>
                  <a:srgbClr val="002060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pull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origin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devel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s-ES" sz="20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1571604" y="357166"/>
            <a:ext cx="6572296" cy="714380"/>
          </a:xfrm>
        </p:spPr>
        <p:txBody>
          <a:bodyPr>
            <a:normAutofit/>
          </a:bodyPr>
          <a:lstStyle/>
          <a:p>
            <a:r>
              <a:rPr lang="es-ES" cap="none" dirty="0" smtClean="0">
                <a:solidFill>
                  <a:srgbClr val="362700"/>
                </a:solidFill>
              </a:rPr>
              <a:t>Principales comandos en GIT</a:t>
            </a:r>
            <a:endParaRPr lang="es-ES" cap="none" dirty="0">
              <a:solidFill>
                <a:srgbClr val="362700"/>
              </a:solidFill>
            </a:endParaRPr>
          </a:p>
        </p:txBody>
      </p:sp>
      <p:sp>
        <p:nvSpPr>
          <p:cNvPr id="4" name="5 Título"/>
          <p:cNvSpPr txBox="1">
            <a:spLocks/>
          </p:cNvSpPr>
          <p:nvPr/>
        </p:nvSpPr>
        <p:spPr>
          <a:xfrm>
            <a:off x="357158" y="2000240"/>
            <a:ext cx="6572296" cy="714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357158" y="1643050"/>
            <a:ext cx="8001056" cy="31432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s-ES" sz="2000" b="1" dirty="0" err="1" smtClean="0">
                <a:solidFill>
                  <a:srgbClr val="002060"/>
                </a:solidFill>
              </a:rPr>
              <a:t>git</a:t>
            </a:r>
            <a:r>
              <a:rPr lang="es-ES" sz="2000" b="1" dirty="0" smtClean="0">
                <a:solidFill>
                  <a:srgbClr val="002060"/>
                </a:solidFill>
              </a:rPr>
              <a:t>  </a:t>
            </a:r>
            <a:r>
              <a:rPr lang="es-ES" sz="2000" b="1" dirty="0" err="1" smtClean="0">
                <a:solidFill>
                  <a:srgbClr val="002060"/>
                </a:solidFill>
              </a:rPr>
              <a:t>push</a:t>
            </a:r>
            <a:r>
              <a:rPr lang="es-ES" sz="2000" b="1" dirty="0" smtClean="0">
                <a:solidFill>
                  <a:srgbClr val="002060"/>
                </a:solidFill>
              </a:rPr>
              <a:t>&lt;</a:t>
            </a:r>
            <a:r>
              <a:rPr lang="es-ES" sz="2000" b="1" dirty="0" err="1" smtClean="0">
                <a:solidFill>
                  <a:srgbClr val="002060"/>
                </a:solidFill>
              </a:rPr>
              <a:t>remote</a:t>
            </a:r>
            <a:r>
              <a:rPr lang="es-ES" sz="2000" b="1" dirty="0" smtClean="0">
                <a:solidFill>
                  <a:srgbClr val="002060"/>
                </a:solidFill>
              </a:rPr>
              <a:t>&gt; &lt;branch&gt;</a:t>
            </a:r>
            <a:endParaRPr kumimoji="0" lang="es-ES" sz="200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Push</a:t>
            </a:r>
            <a:r>
              <a:rPr lang="es-ES" sz="2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(“empujar”) </a:t>
            </a:r>
            <a:r>
              <a:rPr lang="es-ES" sz="2000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envia</a:t>
            </a:r>
            <a:r>
              <a:rPr lang="es-ES" sz="2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nuestros </a:t>
            </a:r>
            <a:r>
              <a:rPr lang="es-ES" sz="2000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commit</a:t>
            </a:r>
            <a:r>
              <a:rPr lang="es-ES" sz="2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al repo remoto.</a:t>
            </a:r>
            <a:endParaRPr kumimoji="0" lang="es-ES" sz="200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2000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Ejemplos: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2000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dirty="0" smtClean="0">
                <a:solidFill>
                  <a:srgbClr val="002060"/>
                </a:solidFill>
              </a:rPr>
              <a:t>por defecto toma el </a:t>
            </a:r>
            <a:r>
              <a:rPr lang="es-ES" dirty="0" err="1" smtClean="0">
                <a:solidFill>
                  <a:srgbClr val="002060"/>
                </a:solidFill>
              </a:rPr>
              <a:t>remote</a:t>
            </a:r>
            <a:r>
              <a:rPr lang="es-ES" dirty="0" smtClean="0">
                <a:solidFill>
                  <a:srgbClr val="002060"/>
                </a:solidFill>
              </a:rPr>
              <a:t> </a:t>
            </a:r>
            <a:r>
              <a:rPr lang="es-ES" dirty="0" err="1" smtClean="0">
                <a:solidFill>
                  <a:srgbClr val="002060"/>
                </a:solidFill>
              </a:rPr>
              <a:t>origin</a:t>
            </a:r>
            <a:r>
              <a:rPr lang="es-ES" dirty="0" smtClean="0">
                <a:solidFill>
                  <a:srgbClr val="002060"/>
                </a:solidFill>
              </a:rPr>
              <a:t> y obtiene todos los </a:t>
            </a:r>
            <a:r>
              <a:rPr lang="es-ES" dirty="0" err="1" smtClean="0">
                <a:solidFill>
                  <a:srgbClr val="002060"/>
                </a:solidFill>
              </a:rPr>
              <a:t>branches</a:t>
            </a:r>
            <a:r>
              <a:rPr lang="es-ES" dirty="0" smtClean="0">
                <a:solidFill>
                  <a:srgbClr val="002060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origin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devel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s-ES" sz="20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1571604" y="357166"/>
            <a:ext cx="6572296" cy="714380"/>
          </a:xfrm>
        </p:spPr>
        <p:txBody>
          <a:bodyPr>
            <a:normAutofit/>
          </a:bodyPr>
          <a:lstStyle/>
          <a:p>
            <a:r>
              <a:rPr lang="es-ES" cap="none" dirty="0" smtClean="0">
                <a:solidFill>
                  <a:srgbClr val="362700"/>
                </a:solidFill>
              </a:rPr>
              <a:t>Principales comandos en GIT</a:t>
            </a:r>
            <a:endParaRPr lang="es-ES" cap="none" dirty="0">
              <a:solidFill>
                <a:srgbClr val="362700"/>
              </a:solidFill>
            </a:endParaRPr>
          </a:p>
        </p:txBody>
      </p:sp>
      <p:sp>
        <p:nvSpPr>
          <p:cNvPr id="4" name="5 Título"/>
          <p:cNvSpPr txBox="1">
            <a:spLocks/>
          </p:cNvSpPr>
          <p:nvPr/>
        </p:nvSpPr>
        <p:spPr>
          <a:xfrm>
            <a:off x="357158" y="2000240"/>
            <a:ext cx="6572296" cy="714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357158" y="1643050"/>
            <a:ext cx="8501122" cy="31432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s-ES" sz="2000" b="1" dirty="0" err="1" smtClean="0">
                <a:solidFill>
                  <a:srgbClr val="002060"/>
                </a:solidFill>
              </a:rPr>
              <a:t>git</a:t>
            </a:r>
            <a:r>
              <a:rPr lang="es-ES" sz="2000" b="1" dirty="0" smtClean="0">
                <a:solidFill>
                  <a:srgbClr val="002060"/>
                </a:solidFill>
              </a:rPr>
              <a:t>  </a:t>
            </a:r>
            <a:r>
              <a:rPr lang="es-ES" sz="2000" b="1" dirty="0" err="1" smtClean="0">
                <a:solidFill>
                  <a:srgbClr val="002060"/>
                </a:solidFill>
              </a:rPr>
              <a:t>checkout</a:t>
            </a:r>
            <a:r>
              <a:rPr lang="es-ES" sz="2000" b="1" dirty="0" smtClean="0">
                <a:solidFill>
                  <a:srgbClr val="002060"/>
                </a:solidFill>
              </a:rPr>
              <a:t> &lt;branch&gt;</a:t>
            </a:r>
            <a:endParaRPr kumimoji="0" lang="es-ES" sz="200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Cambiamos de una rama a otra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2000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Ejemplos: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2000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checkout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devel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smtClean="0">
                <a:solidFill>
                  <a:srgbClr val="002060"/>
                </a:solidFill>
              </a:rPr>
              <a:t>(Cambiamos a la rama previamente </a:t>
            </a:r>
            <a:r>
              <a:rPr lang="es-ES" dirty="0" err="1" smtClean="0">
                <a:solidFill>
                  <a:srgbClr val="002060"/>
                </a:solidFill>
              </a:rPr>
              <a:t>ecistente</a:t>
            </a:r>
            <a:r>
              <a:rPr lang="es-ES" dirty="0" smtClean="0">
                <a:solidFill>
                  <a:srgbClr val="002060"/>
                </a:solidFill>
              </a:rPr>
              <a:t>: </a:t>
            </a:r>
            <a:r>
              <a:rPr lang="es-ES" dirty="0" err="1" smtClean="0">
                <a:solidFill>
                  <a:srgbClr val="002060"/>
                </a:solidFill>
              </a:rPr>
              <a:t>devel</a:t>
            </a:r>
            <a:r>
              <a:rPr lang="es-ES" dirty="0" smtClean="0">
                <a:solidFill>
                  <a:srgbClr val="002060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checkout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-b </a:t>
            </a: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devel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smtClean="0">
                <a:solidFill>
                  <a:srgbClr val="002060"/>
                </a:solidFill>
              </a:rPr>
              <a:t>(Creamos la rama </a:t>
            </a:r>
            <a:r>
              <a:rPr lang="es-ES" dirty="0" err="1" smtClean="0">
                <a:solidFill>
                  <a:srgbClr val="002060"/>
                </a:solidFill>
              </a:rPr>
              <a:t>devel</a:t>
            </a:r>
            <a:r>
              <a:rPr lang="es-ES" dirty="0" smtClean="0">
                <a:solidFill>
                  <a:srgbClr val="002060"/>
                </a:solidFill>
              </a:rPr>
              <a:t> y nos cambiamos a esa)</a:t>
            </a:r>
          </a:p>
          <a:p>
            <a:pPr lvl="0">
              <a:spcBef>
                <a:spcPct val="0"/>
              </a:spcBef>
            </a:pPr>
            <a:endParaRPr lang="es-ES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1571604" y="357166"/>
            <a:ext cx="6572296" cy="714380"/>
          </a:xfrm>
        </p:spPr>
        <p:txBody>
          <a:bodyPr>
            <a:normAutofit/>
          </a:bodyPr>
          <a:lstStyle/>
          <a:p>
            <a:r>
              <a:rPr lang="es-ES" cap="none" dirty="0" smtClean="0">
                <a:solidFill>
                  <a:srgbClr val="362700"/>
                </a:solidFill>
              </a:rPr>
              <a:t>Principales comandos en GIT</a:t>
            </a:r>
            <a:endParaRPr lang="es-ES" cap="none" dirty="0">
              <a:solidFill>
                <a:srgbClr val="362700"/>
              </a:solidFill>
            </a:endParaRPr>
          </a:p>
        </p:txBody>
      </p:sp>
      <p:sp>
        <p:nvSpPr>
          <p:cNvPr id="4" name="5 Título"/>
          <p:cNvSpPr txBox="1">
            <a:spLocks/>
          </p:cNvSpPr>
          <p:nvPr/>
        </p:nvSpPr>
        <p:spPr>
          <a:xfrm>
            <a:off x="357158" y="2000240"/>
            <a:ext cx="6572296" cy="714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357158" y="1643050"/>
            <a:ext cx="8501122" cy="31432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s-ES" sz="2000" b="1" dirty="0" err="1" smtClean="0">
                <a:solidFill>
                  <a:srgbClr val="002060"/>
                </a:solidFill>
              </a:rPr>
              <a:t>git</a:t>
            </a:r>
            <a:r>
              <a:rPr lang="es-ES" sz="2000" b="1" dirty="0" smtClean="0">
                <a:solidFill>
                  <a:srgbClr val="002060"/>
                </a:solidFill>
              </a:rPr>
              <a:t>  branch</a:t>
            </a:r>
            <a:endParaRPr kumimoji="0" lang="es-ES" sz="200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2000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Lista las ramas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2000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Ejemplos: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2000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s-ES" sz="2000" b="1" dirty="0" err="1" smtClean="0">
                <a:solidFill>
                  <a:srgbClr val="002060"/>
                </a:solidFill>
              </a:rPr>
              <a:t>git</a:t>
            </a:r>
            <a:r>
              <a:rPr lang="es-ES" sz="2000" b="1" dirty="0" smtClean="0">
                <a:solidFill>
                  <a:srgbClr val="002060"/>
                </a:solidFill>
              </a:rPr>
              <a:t>  branch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smtClean="0">
                <a:solidFill>
                  <a:srgbClr val="002060"/>
                </a:solidFill>
              </a:rPr>
              <a:t>(Lista las ramas solo locales)</a:t>
            </a:r>
          </a:p>
          <a:p>
            <a:pPr>
              <a:spcBef>
                <a:spcPct val="0"/>
              </a:spcBef>
            </a:pPr>
            <a:r>
              <a:rPr lang="es-ES" sz="2000" b="1" dirty="0" err="1" smtClean="0">
                <a:solidFill>
                  <a:srgbClr val="002060"/>
                </a:solidFill>
              </a:rPr>
              <a:t>git</a:t>
            </a:r>
            <a:r>
              <a:rPr lang="es-ES" sz="2000" b="1" dirty="0" smtClean="0">
                <a:solidFill>
                  <a:srgbClr val="002060"/>
                </a:solidFill>
              </a:rPr>
              <a:t>  branch -a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smtClean="0">
                <a:solidFill>
                  <a:srgbClr val="002060"/>
                </a:solidFill>
              </a:rPr>
              <a:t>(Lista las ramos solo locales y las que fueron obtenidas de </a:t>
            </a:r>
            <a:r>
              <a:rPr lang="es-ES" dirty="0" err="1" smtClean="0">
                <a:solidFill>
                  <a:srgbClr val="002060"/>
                </a:solidFill>
              </a:rPr>
              <a:t>remotes</a:t>
            </a:r>
            <a:r>
              <a:rPr lang="es-ES" dirty="0" smtClean="0">
                <a:solidFill>
                  <a:srgbClr val="002060"/>
                </a:solidFill>
              </a:rPr>
              <a:t>)</a:t>
            </a:r>
          </a:p>
          <a:p>
            <a:pPr lvl="0">
              <a:spcBef>
                <a:spcPct val="0"/>
              </a:spcBef>
            </a:pPr>
            <a:endParaRPr lang="es-ES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1571604" y="357166"/>
            <a:ext cx="6572296" cy="714380"/>
          </a:xfrm>
        </p:spPr>
        <p:txBody>
          <a:bodyPr>
            <a:normAutofit/>
          </a:bodyPr>
          <a:lstStyle/>
          <a:p>
            <a:r>
              <a:rPr lang="es-ES" cap="none" dirty="0" smtClean="0">
                <a:solidFill>
                  <a:srgbClr val="362700"/>
                </a:solidFill>
              </a:rPr>
              <a:t>Principales comandos en GIT</a:t>
            </a:r>
            <a:endParaRPr lang="es-ES" cap="none" dirty="0">
              <a:solidFill>
                <a:srgbClr val="362700"/>
              </a:solidFill>
            </a:endParaRPr>
          </a:p>
        </p:txBody>
      </p:sp>
      <p:sp>
        <p:nvSpPr>
          <p:cNvPr id="4" name="5 Título"/>
          <p:cNvSpPr txBox="1">
            <a:spLocks/>
          </p:cNvSpPr>
          <p:nvPr/>
        </p:nvSpPr>
        <p:spPr>
          <a:xfrm>
            <a:off x="357158" y="2000240"/>
            <a:ext cx="6572296" cy="714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357158" y="1643050"/>
            <a:ext cx="8501122" cy="31432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s-ES" sz="2000" b="1" dirty="0" err="1" smtClean="0">
                <a:solidFill>
                  <a:srgbClr val="002060"/>
                </a:solidFill>
              </a:rPr>
              <a:t>git</a:t>
            </a:r>
            <a:r>
              <a:rPr lang="es-ES" sz="2000" b="1" dirty="0" smtClean="0">
                <a:solidFill>
                  <a:srgbClr val="002060"/>
                </a:solidFill>
              </a:rPr>
              <a:t>  </a:t>
            </a:r>
            <a:r>
              <a:rPr lang="es-ES" sz="2000" b="1" dirty="0" err="1" smtClean="0">
                <a:solidFill>
                  <a:srgbClr val="002060"/>
                </a:solidFill>
              </a:rPr>
              <a:t>merge</a:t>
            </a:r>
            <a:r>
              <a:rPr lang="es-ES" sz="2000" b="1" dirty="0" smtClean="0">
                <a:solidFill>
                  <a:srgbClr val="002060"/>
                </a:solidFill>
              </a:rPr>
              <a:t> &lt;branch&gt;</a:t>
            </a:r>
            <a:endParaRPr kumimoji="0" lang="es-ES" sz="200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Unimos los </a:t>
            </a:r>
            <a:r>
              <a:rPr lang="es-ES" sz="2000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commits</a:t>
            </a:r>
            <a:r>
              <a:rPr lang="es-ES" sz="2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hechos en la rama &lt;branch&gt; con los hechos en la rama actual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2000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Ejemplos: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2000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merge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devel</a:t>
            </a:r>
            <a:r>
              <a:rPr lang="es-E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smtClean="0">
                <a:solidFill>
                  <a:srgbClr val="002060"/>
                </a:solidFill>
              </a:rPr>
              <a:t>(Asumiendo que estoy en la rama </a:t>
            </a:r>
            <a:r>
              <a:rPr lang="es-ES" dirty="0" err="1" smtClean="0">
                <a:solidFill>
                  <a:srgbClr val="002060"/>
                </a:solidFill>
              </a:rPr>
              <a:t>release</a:t>
            </a:r>
            <a:r>
              <a:rPr lang="es-ES" dirty="0" smtClean="0">
                <a:solidFill>
                  <a:srgbClr val="002060"/>
                </a:solidFill>
              </a:rPr>
              <a:t>, con este </a:t>
            </a:r>
            <a:r>
              <a:rPr lang="es-ES" dirty="0" err="1" smtClean="0">
                <a:solidFill>
                  <a:srgbClr val="002060"/>
                </a:solidFill>
              </a:rPr>
              <a:t>commando</a:t>
            </a:r>
            <a:r>
              <a:rPr lang="es-ES" dirty="0" smtClean="0">
                <a:solidFill>
                  <a:srgbClr val="002060"/>
                </a:solidFill>
              </a:rPr>
              <a:t> estaré </a:t>
            </a:r>
            <a:r>
              <a:rPr lang="es-ES" dirty="0" err="1" smtClean="0">
                <a:solidFill>
                  <a:srgbClr val="002060"/>
                </a:solidFill>
              </a:rPr>
              <a:t>unuendo</a:t>
            </a:r>
            <a:r>
              <a:rPr lang="es-ES" dirty="0" smtClean="0">
                <a:solidFill>
                  <a:srgbClr val="002060"/>
                </a:solidFill>
              </a:rPr>
              <a:t> los </a:t>
            </a:r>
            <a:r>
              <a:rPr lang="es-ES" dirty="0" err="1" smtClean="0">
                <a:solidFill>
                  <a:srgbClr val="002060"/>
                </a:solidFill>
              </a:rPr>
              <a:t>commits</a:t>
            </a:r>
            <a:r>
              <a:rPr lang="es-ES" dirty="0" smtClean="0">
                <a:solidFill>
                  <a:srgbClr val="002060"/>
                </a:solidFill>
              </a:rPr>
              <a:t> nuevos hechos en la rama </a:t>
            </a:r>
            <a:r>
              <a:rPr lang="es-ES" dirty="0" err="1" smtClean="0">
                <a:solidFill>
                  <a:srgbClr val="002060"/>
                </a:solidFill>
              </a:rPr>
              <a:t>devel</a:t>
            </a:r>
            <a:r>
              <a:rPr lang="es-ES" dirty="0" smtClean="0">
                <a:solidFill>
                  <a:srgbClr val="002060"/>
                </a:solidFill>
              </a:rPr>
              <a:t> con los hechos en la rama </a:t>
            </a:r>
            <a:r>
              <a:rPr lang="es-ES" dirty="0" err="1" smtClean="0">
                <a:solidFill>
                  <a:srgbClr val="002060"/>
                </a:solidFill>
              </a:rPr>
              <a:t>release</a:t>
            </a:r>
            <a:r>
              <a:rPr lang="es-ES" dirty="0" smtClean="0">
                <a:solidFill>
                  <a:srgbClr val="00206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722313" y="4429132"/>
            <a:ext cx="7772400" cy="1362075"/>
          </a:xfrm>
        </p:spPr>
        <p:txBody>
          <a:bodyPr/>
          <a:lstStyle/>
          <a:p>
            <a:r>
              <a:rPr lang="es-PE" cap="none" dirty="0" smtClean="0">
                <a:solidFill>
                  <a:srgbClr val="362700"/>
                </a:solidFill>
                <a:cs typeface="Arial" pitchFamily="34" charset="0"/>
              </a:rPr>
              <a:t>Control de Versiones</a:t>
            </a:r>
            <a:endParaRPr lang="es-ES" cap="none" dirty="0">
              <a:solidFill>
                <a:srgbClr val="362700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142844" y="142853"/>
            <a:ext cx="2214578" cy="714380"/>
          </a:xfrm>
        </p:spPr>
        <p:txBody>
          <a:bodyPr/>
          <a:lstStyle/>
          <a:p>
            <a:r>
              <a:rPr lang="es-ES" cap="none" dirty="0" err="1" smtClean="0">
                <a:solidFill>
                  <a:srgbClr val="362700"/>
                </a:solidFill>
              </a:rPr>
              <a:t>Daily</a:t>
            </a:r>
            <a:r>
              <a:rPr lang="es-ES" cap="none" dirty="0" smtClean="0">
                <a:solidFill>
                  <a:srgbClr val="362700"/>
                </a:solidFill>
              </a:rPr>
              <a:t> GIT</a:t>
            </a:r>
            <a:endParaRPr lang="es-ES" cap="none" dirty="0">
              <a:solidFill>
                <a:srgbClr val="3627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143108" y="357166"/>
            <a:ext cx="5089536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 de versiones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Nos permite:</a:t>
            </a:r>
          </a:p>
          <a:p>
            <a:pPr lvl="1"/>
            <a:r>
              <a:rPr lang="es-ES" dirty="0" smtClean="0"/>
              <a:t>Gestionar la información de múltiples versiones</a:t>
            </a:r>
          </a:p>
          <a:p>
            <a:pPr lvl="2"/>
            <a:r>
              <a:rPr lang="es-PE" dirty="0" smtClean="0"/>
              <a:t>Código / </a:t>
            </a:r>
            <a:r>
              <a:rPr lang="es-PE" dirty="0" err="1" smtClean="0"/>
              <a:t>tests</a:t>
            </a:r>
            <a:endParaRPr lang="es-PE" dirty="0" smtClean="0"/>
          </a:p>
          <a:p>
            <a:pPr lvl="2"/>
            <a:r>
              <a:rPr lang="es-PE" dirty="0" smtClean="0"/>
              <a:t>Archivos de configuración</a:t>
            </a:r>
          </a:p>
          <a:p>
            <a:pPr lvl="2"/>
            <a:r>
              <a:rPr lang="es-PE" dirty="0" smtClean="0"/>
              <a:t>Esquemas de BD</a:t>
            </a:r>
          </a:p>
          <a:p>
            <a:pPr lvl="2"/>
            <a:r>
              <a:rPr lang="es-PE" dirty="0" smtClean="0"/>
              <a:t>Documentación</a:t>
            </a:r>
          </a:p>
          <a:p>
            <a:pPr lvl="2"/>
            <a:r>
              <a:rPr lang="es-PE" dirty="0" smtClean="0"/>
              <a:t>Etc.</a:t>
            </a:r>
          </a:p>
          <a:p>
            <a:pPr lvl="1"/>
            <a:r>
              <a:rPr lang="es-PE" dirty="0" smtClean="0"/>
              <a:t>De una forma estructurada y estandarizada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4000" dirty="0" smtClean="0"/>
              <a:t>¿Por qué necesitamos control de versiones?</a:t>
            </a:r>
            <a:endParaRPr lang="es-ES" sz="4000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Permite colaboración entre desarrolladores.</a:t>
            </a:r>
          </a:p>
          <a:p>
            <a:r>
              <a:rPr lang="es-PE" dirty="0" smtClean="0"/>
              <a:t>Versión principal (master/trunk)</a:t>
            </a:r>
          </a:p>
          <a:p>
            <a:r>
              <a:rPr lang="es-PE" dirty="0" smtClean="0"/>
              <a:t>Versiones paralelas (branching)</a:t>
            </a:r>
          </a:p>
          <a:p>
            <a:r>
              <a:rPr lang="es-PE" dirty="0" smtClean="0"/>
              <a:t>Facilita la gestión de </a:t>
            </a:r>
            <a:r>
              <a:rPr lang="en-US" dirty="0" smtClean="0"/>
              <a:t>releases</a:t>
            </a:r>
            <a:r>
              <a:rPr lang="es-PE" dirty="0" smtClean="0"/>
              <a:t> (tags)</a:t>
            </a:r>
          </a:p>
          <a:p>
            <a:r>
              <a:rPr lang="es-PE" dirty="0" smtClean="0"/>
              <a:t>Nos permite retroceder versiones</a:t>
            </a:r>
          </a:p>
          <a:p>
            <a:r>
              <a:rPr lang="es-PE" dirty="0" smtClean="0"/>
              <a:t>Integración con otras herramientas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4000" dirty="0" smtClean="0"/>
              <a:t>Control de versiones</a:t>
            </a:r>
            <a:endParaRPr lang="es-ES" sz="4000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Muchos desarrolladores creando cientos/miles de líneas de código.</a:t>
            </a:r>
          </a:p>
          <a:p>
            <a:r>
              <a:rPr lang="es-PE" dirty="0" smtClean="0"/>
              <a:t>El código es ‘</a:t>
            </a:r>
            <a:r>
              <a:rPr lang="es-PE" dirty="0" err="1" smtClean="0"/>
              <a:t>comiteado</a:t>
            </a:r>
            <a:r>
              <a:rPr lang="es-PE" dirty="0" smtClean="0"/>
              <a:t>’ (</a:t>
            </a:r>
            <a:r>
              <a:rPr lang="es-PE" dirty="0" err="1" smtClean="0"/>
              <a:t>commit</a:t>
            </a:r>
            <a:r>
              <a:rPr lang="es-PE" dirty="0" smtClean="0"/>
              <a:t>) a un repositorio central.</a:t>
            </a:r>
          </a:p>
          <a:p>
            <a:r>
              <a:rPr lang="es-PE" dirty="0" smtClean="0"/>
              <a:t>Los conflictos disparan alertas</a:t>
            </a:r>
          </a:p>
          <a:p>
            <a:r>
              <a:rPr lang="es-PE" dirty="0" smtClean="0"/>
              <a:t>Diferentes versiones pueden coexistir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4000" dirty="0" smtClean="0"/>
              <a:t>Control de versiones</a:t>
            </a:r>
            <a:endParaRPr lang="es-ES" sz="4000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57200" y="1474805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ES" sz="2800" b="1" dirty="0" err="1" smtClean="0"/>
              <a:t>Branches</a:t>
            </a:r>
            <a:r>
              <a:rPr lang="es-ES" sz="2800" dirty="0" smtClean="0"/>
              <a:t>:</a:t>
            </a:r>
          </a:p>
          <a:p>
            <a:pPr lvl="1" algn="just"/>
            <a:r>
              <a:rPr lang="es-ES" sz="2400" dirty="0" smtClean="0"/>
              <a:t>Cada vez que lances una versión mayor, se le crea un nuevo branch.</a:t>
            </a:r>
          </a:p>
          <a:p>
            <a:pPr lvl="1" algn="just"/>
            <a:r>
              <a:rPr lang="es-ES" sz="2400" dirty="0" smtClean="0"/>
              <a:t>Esto te permite hacer bug fixes y hacer un nuevo </a:t>
            </a:r>
            <a:r>
              <a:rPr lang="en-US" sz="2400" dirty="0" smtClean="0"/>
              <a:t>release</a:t>
            </a:r>
            <a:r>
              <a:rPr lang="es-ES" sz="2400" dirty="0" smtClean="0"/>
              <a:t> sin tener que sacar una versión con posibles </a:t>
            </a:r>
            <a:r>
              <a:rPr lang="en-US" sz="2400" dirty="0" smtClean="0"/>
              <a:t>features</a:t>
            </a:r>
            <a:r>
              <a:rPr lang="es-ES" sz="2400" dirty="0" smtClean="0"/>
              <a:t> sin terminar</a:t>
            </a:r>
          </a:p>
          <a:p>
            <a:pPr lvl="1" algn="just"/>
            <a:r>
              <a:rPr lang="es-ES" sz="2400" dirty="0" smtClean="0"/>
              <a:t>También existen </a:t>
            </a:r>
            <a:r>
              <a:rPr lang="en-US" sz="2400" dirty="0" smtClean="0"/>
              <a:t>branches</a:t>
            </a:r>
            <a:r>
              <a:rPr lang="es-ES" sz="2400" dirty="0" smtClean="0"/>
              <a:t> que se hacen por algún cambio importante que se hace, con la finalidad de que no interfiera con el resto del desarrollo. Se llaman </a:t>
            </a:r>
            <a:r>
              <a:rPr lang="en-US" sz="2400" dirty="0" smtClean="0"/>
              <a:t>branches</a:t>
            </a:r>
            <a:r>
              <a:rPr lang="es-ES" sz="2400" dirty="0" smtClean="0"/>
              <a:t> de aislamiento.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4000" dirty="0" smtClean="0"/>
              <a:t>Control de versiones</a:t>
            </a:r>
            <a:endParaRPr lang="es-ES" sz="4000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285720" y="1474805"/>
            <a:ext cx="8401080" cy="45259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Tag</a:t>
            </a:r>
            <a:r>
              <a:rPr lang="en-US" sz="2800" dirty="0" smtClean="0"/>
              <a:t>: </a:t>
            </a:r>
          </a:p>
          <a:p>
            <a:pPr lvl="1"/>
            <a:r>
              <a:rPr lang="es-ES" sz="2400" dirty="0" smtClean="0"/>
              <a:t>Cada vez que tu sacas una nueva versión (final </a:t>
            </a:r>
            <a:r>
              <a:rPr lang="es-ES" sz="2400" dirty="0" err="1" smtClean="0"/>
              <a:t>release</a:t>
            </a:r>
            <a:r>
              <a:rPr lang="es-ES" sz="2400" dirty="0" smtClean="0"/>
              <a:t>, </a:t>
            </a:r>
            <a:r>
              <a:rPr lang="es-ES" sz="2400" dirty="0" err="1" smtClean="0"/>
              <a:t>release</a:t>
            </a:r>
            <a:r>
              <a:rPr lang="es-ES" sz="2400" dirty="0" smtClean="0"/>
              <a:t> </a:t>
            </a:r>
            <a:r>
              <a:rPr lang="es-ES" sz="2400" dirty="0" err="1" smtClean="0"/>
              <a:t>candidates</a:t>
            </a:r>
            <a:r>
              <a:rPr lang="es-ES" sz="2400" dirty="0" smtClean="0"/>
              <a:t> (RC), y betas) debes hacerle un </a:t>
            </a:r>
            <a:r>
              <a:rPr lang="es-ES" sz="2400" dirty="0" err="1" smtClean="0"/>
              <a:t>tag</a:t>
            </a:r>
            <a:r>
              <a:rPr lang="es-ES" sz="2400" dirty="0" smtClean="0"/>
              <a:t>.</a:t>
            </a:r>
          </a:p>
          <a:p>
            <a:pPr lvl="1"/>
            <a:r>
              <a:rPr lang="es-ES" sz="2400" dirty="0" smtClean="0"/>
              <a:t>Esto  nos da estado del código en un punto en el tiempo.</a:t>
            </a:r>
          </a:p>
          <a:p>
            <a:pPr lvl="1"/>
            <a:r>
              <a:rPr lang="es-ES" sz="2400" dirty="0" smtClean="0"/>
              <a:t>Y nos permite volver a una versión anterior y poder reproducir cualquier bug si fuera necesario.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4000" dirty="0" smtClean="0"/>
              <a:t>Control de versiones</a:t>
            </a:r>
            <a:endParaRPr lang="es-ES" sz="4000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171151" y="3339544"/>
            <a:ext cx="8187063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456903" y="3271281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-9628" y="32861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1.0</a:t>
            </a:r>
            <a:endParaRPr lang="es-ES" dirty="0"/>
          </a:p>
        </p:txBody>
      </p:sp>
      <p:cxnSp>
        <p:nvCxnSpPr>
          <p:cNvPr id="13" name="12 Conector recto"/>
          <p:cNvCxnSpPr>
            <a:stCxn id="8" idx="7"/>
          </p:cNvCxnSpPr>
          <p:nvPr/>
        </p:nvCxnSpPr>
        <p:spPr>
          <a:xfrm rot="5400000" flipH="1" flipV="1">
            <a:off x="577268" y="2555314"/>
            <a:ext cx="738479" cy="73530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1314159" y="2553726"/>
            <a:ext cx="2614899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8390298" y="312523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trunk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4000496" y="2366624"/>
            <a:ext cx="12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branch</a:t>
            </a:r>
            <a:r>
              <a:rPr lang="es-PE" dirty="0" smtClean="0"/>
              <a:t>: 1.0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399963" y="2420370"/>
            <a:ext cx="271386" cy="27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627000" y="2410850"/>
            <a:ext cx="271386" cy="27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20 CuadroTexto"/>
          <p:cNvSpPr txBox="1"/>
          <p:nvPr/>
        </p:nvSpPr>
        <p:spPr>
          <a:xfrm>
            <a:off x="1586118" y="228248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X</a:t>
            </a:r>
            <a:endParaRPr lang="es-ES" sz="28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cxnSp>
        <p:nvCxnSpPr>
          <p:cNvPr id="23" name="22 Conector recto de flecha"/>
          <p:cNvCxnSpPr/>
          <p:nvPr/>
        </p:nvCxnSpPr>
        <p:spPr>
          <a:xfrm rot="5400000">
            <a:off x="1508783" y="2946635"/>
            <a:ext cx="785818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943160" y="3206188"/>
            <a:ext cx="271386" cy="27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214546" y="3196668"/>
            <a:ext cx="271386" cy="27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25 CuadroTexto"/>
          <p:cNvSpPr txBox="1"/>
          <p:nvPr/>
        </p:nvSpPr>
        <p:spPr>
          <a:xfrm>
            <a:off x="2143108" y="308168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X</a:t>
            </a:r>
            <a:endParaRPr lang="es-ES" sz="28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cxnSp>
        <p:nvCxnSpPr>
          <p:cNvPr id="27" name="26 Conector recto de flecha"/>
          <p:cNvCxnSpPr/>
          <p:nvPr/>
        </p:nvCxnSpPr>
        <p:spPr>
          <a:xfrm rot="5400000">
            <a:off x="3510280" y="3803097"/>
            <a:ext cx="785818" cy="158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586102" y="2410850"/>
            <a:ext cx="271386" cy="27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870474" y="2410850"/>
            <a:ext cx="271386" cy="27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32 CuadroTexto"/>
          <p:cNvSpPr txBox="1"/>
          <p:nvPr/>
        </p:nvSpPr>
        <p:spPr>
          <a:xfrm>
            <a:off x="2815078" y="227384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X</a:t>
            </a:r>
            <a:endParaRPr lang="es-ES" sz="28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cxnSp>
        <p:nvCxnSpPr>
          <p:cNvPr id="34" name="33 Conector recto de flecha"/>
          <p:cNvCxnSpPr/>
          <p:nvPr/>
        </p:nvCxnSpPr>
        <p:spPr>
          <a:xfrm rot="5400000">
            <a:off x="136226" y="2802965"/>
            <a:ext cx="785818" cy="158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71406" y="1970080"/>
            <a:ext cx="88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tag</a:t>
            </a:r>
            <a:r>
              <a:rPr lang="es-PE" dirty="0" smtClean="0"/>
              <a:t>: 1.0</a:t>
            </a:r>
            <a:endParaRPr lang="es-ES" dirty="0"/>
          </a:p>
        </p:txBody>
      </p:sp>
      <p:cxnSp>
        <p:nvCxnSpPr>
          <p:cNvPr id="36" name="35 Conector recto de flecha"/>
          <p:cNvCxnSpPr/>
          <p:nvPr/>
        </p:nvCxnSpPr>
        <p:spPr>
          <a:xfrm rot="5400000">
            <a:off x="2961484" y="2088585"/>
            <a:ext cx="785818" cy="158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/>
          <p:cNvSpPr txBox="1"/>
          <p:nvPr/>
        </p:nvSpPr>
        <p:spPr>
          <a:xfrm>
            <a:off x="3282882" y="1428736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tag</a:t>
            </a:r>
            <a:r>
              <a:rPr lang="es-PE" dirty="0" smtClean="0"/>
              <a:t>: 1.0.1</a:t>
            </a:r>
            <a:endParaRPr lang="es-ES" dirty="0"/>
          </a:p>
        </p:txBody>
      </p:sp>
      <p:cxnSp>
        <p:nvCxnSpPr>
          <p:cNvPr id="38" name="37 Conector recto de flecha"/>
          <p:cNvCxnSpPr/>
          <p:nvPr/>
        </p:nvCxnSpPr>
        <p:spPr>
          <a:xfrm rot="5400000">
            <a:off x="3316282" y="2225666"/>
            <a:ext cx="512208" cy="103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3510578" y="1713356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tag</a:t>
            </a:r>
            <a:r>
              <a:rPr lang="es-PE" dirty="0" smtClean="0"/>
              <a:t>: 1.0.2</a:t>
            </a:r>
            <a:endParaRPr lang="es-ES" dirty="0"/>
          </a:p>
        </p:txBody>
      </p:sp>
      <p:sp>
        <p:nvSpPr>
          <p:cNvPr id="43" name="42 Elipse"/>
          <p:cNvSpPr/>
          <p:nvPr/>
        </p:nvSpPr>
        <p:spPr>
          <a:xfrm>
            <a:off x="3830957" y="326810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cxnSp>
        <p:nvCxnSpPr>
          <p:cNvPr id="46" name="45 Conector recto"/>
          <p:cNvCxnSpPr>
            <a:endCxn id="43" idx="5"/>
          </p:cNvCxnSpPr>
          <p:nvPr/>
        </p:nvCxnSpPr>
        <p:spPr>
          <a:xfrm rot="16200000" flipV="1">
            <a:off x="3952909" y="3390058"/>
            <a:ext cx="735304" cy="73530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>
            <a:off x="4688213" y="4125362"/>
            <a:ext cx="955357" cy="88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CuadroTexto"/>
          <p:cNvSpPr txBox="1"/>
          <p:nvPr/>
        </p:nvSpPr>
        <p:spPr>
          <a:xfrm>
            <a:off x="5643570" y="3911048"/>
            <a:ext cx="12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branch</a:t>
            </a:r>
            <a:r>
              <a:rPr lang="es-PE" dirty="0" smtClean="0"/>
              <a:t>: 1.1</a:t>
            </a:r>
            <a:endParaRPr lang="es-ES" dirty="0"/>
          </a:p>
        </p:txBody>
      </p:sp>
      <p:sp>
        <p:nvSpPr>
          <p:cNvPr id="54" name="53 CuadroTexto"/>
          <p:cNvSpPr txBox="1"/>
          <p:nvPr/>
        </p:nvSpPr>
        <p:spPr>
          <a:xfrm>
            <a:off x="7788595" y="4643446"/>
            <a:ext cx="103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checkout</a:t>
            </a:r>
            <a:endParaRPr lang="es-ES" dirty="0"/>
          </a:p>
        </p:txBody>
      </p:sp>
      <p:sp>
        <p:nvSpPr>
          <p:cNvPr id="55" name="54 Elipse"/>
          <p:cNvSpPr/>
          <p:nvPr/>
        </p:nvSpPr>
        <p:spPr>
          <a:xfrm>
            <a:off x="3286116" y="248228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6" name="55 Elipse"/>
          <p:cNvSpPr/>
          <p:nvPr/>
        </p:nvSpPr>
        <p:spPr>
          <a:xfrm>
            <a:off x="3500430" y="248228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cxnSp>
        <p:nvCxnSpPr>
          <p:cNvPr id="57" name="56 Conector recto de flecha"/>
          <p:cNvCxnSpPr/>
          <p:nvPr/>
        </p:nvCxnSpPr>
        <p:spPr>
          <a:xfrm rot="5400000">
            <a:off x="4516038" y="4588915"/>
            <a:ext cx="785818" cy="158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Elipse"/>
          <p:cNvSpPr/>
          <p:nvPr/>
        </p:nvSpPr>
        <p:spPr>
          <a:xfrm>
            <a:off x="4836715" y="405392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9" name="58 CuadroTexto"/>
          <p:cNvSpPr txBox="1"/>
          <p:nvPr/>
        </p:nvSpPr>
        <p:spPr>
          <a:xfrm>
            <a:off x="4900883" y="4816430"/>
            <a:ext cx="88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tag</a:t>
            </a:r>
            <a:r>
              <a:rPr lang="es-PE" dirty="0" smtClean="0"/>
              <a:t>: 1.1</a:t>
            </a:r>
            <a:endParaRPr lang="es-ES" dirty="0"/>
          </a:p>
        </p:txBody>
      </p:sp>
      <p:sp>
        <p:nvSpPr>
          <p:cNvPr id="64" name="63 Elipse"/>
          <p:cNvSpPr/>
          <p:nvPr/>
        </p:nvSpPr>
        <p:spPr>
          <a:xfrm>
            <a:off x="5286380" y="3271281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cxnSp>
        <p:nvCxnSpPr>
          <p:cNvPr id="65" name="64 Conector recto"/>
          <p:cNvCxnSpPr>
            <a:stCxn id="64" idx="7"/>
          </p:cNvCxnSpPr>
          <p:nvPr/>
        </p:nvCxnSpPr>
        <p:spPr>
          <a:xfrm rot="5400000" flipH="1" flipV="1">
            <a:off x="5406745" y="2555314"/>
            <a:ext cx="738479" cy="73530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/>
          <p:nvPr/>
        </p:nvCxnSpPr>
        <p:spPr>
          <a:xfrm>
            <a:off x="6143636" y="2553726"/>
            <a:ext cx="1143008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 rot="5400000">
            <a:off x="2108183" y="2945841"/>
            <a:ext cx="785818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/>
          <p:nvPr/>
        </p:nvCxnSpPr>
        <p:spPr>
          <a:xfrm rot="5400000">
            <a:off x="6964379" y="2897715"/>
            <a:ext cx="643736" cy="79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75 Elipse"/>
          <p:cNvSpPr/>
          <p:nvPr/>
        </p:nvSpPr>
        <p:spPr>
          <a:xfrm>
            <a:off x="7215206" y="3271281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78" name="77 CuadroTexto"/>
          <p:cNvSpPr txBox="1"/>
          <p:nvPr/>
        </p:nvSpPr>
        <p:spPr>
          <a:xfrm>
            <a:off x="6286512" y="2125098"/>
            <a:ext cx="219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branch: doctrine-</a:t>
            </a:r>
            <a:r>
              <a:rPr lang="es-PE" dirty="0" err="1" smtClean="0"/>
              <a:t>orm</a:t>
            </a:r>
            <a:endParaRPr lang="es-ES" dirty="0"/>
          </a:p>
        </p:txBody>
      </p:sp>
      <p:cxnSp>
        <p:nvCxnSpPr>
          <p:cNvPr id="79" name="78 Conector recto de flecha"/>
          <p:cNvCxnSpPr/>
          <p:nvPr/>
        </p:nvCxnSpPr>
        <p:spPr>
          <a:xfrm rot="5400000">
            <a:off x="5857173" y="2937195"/>
            <a:ext cx="698338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 de flecha"/>
          <p:cNvCxnSpPr/>
          <p:nvPr/>
        </p:nvCxnSpPr>
        <p:spPr>
          <a:xfrm rot="5400000">
            <a:off x="6081013" y="2937195"/>
            <a:ext cx="698338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 de flecha"/>
          <p:cNvCxnSpPr/>
          <p:nvPr/>
        </p:nvCxnSpPr>
        <p:spPr>
          <a:xfrm rot="5400000">
            <a:off x="6295327" y="2937195"/>
            <a:ext cx="698338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94 CuadroTexto"/>
          <p:cNvSpPr txBox="1"/>
          <p:nvPr/>
        </p:nvSpPr>
        <p:spPr>
          <a:xfrm>
            <a:off x="4595654" y="327398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1.2</a:t>
            </a:r>
            <a:endParaRPr lang="es-ES" dirty="0"/>
          </a:p>
        </p:txBody>
      </p:sp>
      <p:sp>
        <p:nvSpPr>
          <p:cNvPr id="97" name="96 CuadroTexto"/>
          <p:cNvSpPr txBox="1"/>
          <p:nvPr/>
        </p:nvSpPr>
        <p:spPr>
          <a:xfrm>
            <a:off x="1166630" y="32861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1.1</a:t>
            </a:r>
            <a:endParaRPr lang="es-ES" dirty="0"/>
          </a:p>
        </p:txBody>
      </p:sp>
      <p:grpSp>
        <p:nvGrpSpPr>
          <p:cNvPr id="85" name="84 Grupo"/>
          <p:cNvGrpSpPr/>
          <p:nvPr/>
        </p:nvGrpSpPr>
        <p:grpSpPr>
          <a:xfrm>
            <a:off x="285720" y="4572008"/>
            <a:ext cx="2143108" cy="1571636"/>
            <a:chOff x="571504" y="4214818"/>
            <a:chExt cx="2143108" cy="1571636"/>
          </a:xfrm>
        </p:grpSpPr>
        <p:cxnSp>
          <p:nvCxnSpPr>
            <p:cNvPr id="86" name="85 Conector recto de flecha"/>
            <p:cNvCxnSpPr/>
            <p:nvPr/>
          </p:nvCxnSpPr>
          <p:spPr>
            <a:xfrm>
              <a:off x="857224" y="4572008"/>
              <a:ext cx="642942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87 CuadroTexto"/>
            <p:cNvSpPr txBox="1"/>
            <p:nvPr/>
          </p:nvSpPr>
          <p:spPr>
            <a:xfrm>
              <a:off x="1571604" y="4383412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 err="1" smtClean="0"/>
                <a:t>trunk</a:t>
              </a:r>
              <a:endParaRPr lang="es-ES" dirty="0"/>
            </a:p>
          </p:txBody>
        </p:sp>
        <p:cxnSp>
          <p:nvCxnSpPr>
            <p:cNvPr id="89" name="88 Conector recto de flecha"/>
            <p:cNvCxnSpPr/>
            <p:nvPr/>
          </p:nvCxnSpPr>
          <p:spPr>
            <a:xfrm>
              <a:off x="857224" y="5000636"/>
              <a:ext cx="642942" cy="158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90 CuadroTexto"/>
            <p:cNvSpPr txBox="1"/>
            <p:nvPr/>
          </p:nvSpPr>
          <p:spPr>
            <a:xfrm>
              <a:off x="1562028" y="4801562"/>
              <a:ext cx="833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 err="1" smtClean="0"/>
                <a:t>branch</a:t>
              </a:r>
              <a:endParaRPr lang="es-ES" dirty="0"/>
            </a:p>
          </p:txBody>
        </p:sp>
        <p:cxnSp>
          <p:nvCxnSpPr>
            <p:cNvPr id="92" name="91 Conector recto de flecha"/>
            <p:cNvCxnSpPr/>
            <p:nvPr/>
          </p:nvCxnSpPr>
          <p:spPr>
            <a:xfrm>
              <a:off x="857224" y="5429264"/>
              <a:ext cx="642942" cy="1588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97 CuadroTexto"/>
            <p:cNvSpPr txBox="1"/>
            <p:nvPr/>
          </p:nvSpPr>
          <p:spPr>
            <a:xfrm>
              <a:off x="1586844" y="5237810"/>
              <a:ext cx="478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 err="1" smtClean="0"/>
                <a:t>tag</a:t>
              </a:r>
              <a:endParaRPr lang="es-ES" dirty="0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571504" y="4214818"/>
              <a:ext cx="2143108" cy="1571636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4" name="83 Rectángulo"/>
          <p:cNvSpPr/>
          <p:nvPr/>
        </p:nvSpPr>
        <p:spPr>
          <a:xfrm>
            <a:off x="6215074" y="4551370"/>
            <a:ext cx="2701912" cy="18780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86 CuadroTexto"/>
          <p:cNvSpPr txBox="1"/>
          <p:nvPr/>
        </p:nvSpPr>
        <p:spPr>
          <a:xfrm>
            <a:off x="7788595" y="5072074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update</a:t>
            </a:r>
            <a:endParaRPr lang="es-ES" dirty="0"/>
          </a:p>
        </p:txBody>
      </p:sp>
      <p:sp>
        <p:nvSpPr>
          <p:cNvPr id="93" name="92 CuadroTexto"/>
          <p:cNvSpPr txBox="1"/>
          <p:nvPr/>
        </p:nvSpPr>
        <p:spPr>
          <a:xfrm>
            <a:off x="7788595" y="5500702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commit</a:t>
            </a:r>
            <a:endParaRPr lang="es-ES" dirty="0"/>
          </a:p>
        </p:txBody>
      </p:sp>
      <p:sp>
        <p:nvSpPr>
          <p:cNvPr id="96" name="95 Abrir llave"/>
          <p:cNvSpPr/>
          <p:nvPr/>
        </p:nvSpPr>
        <p:spPr>
          <a:xfrm>
            <a:off x="7618434" y="5084774"/>
            <a:ext cx="285752" cy="85725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98 CuadroTexto"/>
          <p:cNvSpPr txBox="1"/>
          <p:nvPr/>
        </p:nvSpPr>
        <p:spPr>
          <a:xfrm>
            <a:off x="6266534" y="5335801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 smtClean="0"/>
              <a:t>constantemente</a:t>
            </a:r>
            <a:endParaRPr lang="es-ES" sz="1400" dirty="0"/>
          </a:p>
        </p:txBody>
      </p:sp>
      <p:sp>
        <p:nvSpPr>
          <p:cNvPr id="100" name="99 CuadroTexto"/>
          <p:cNvSpPr txBox="1"/>
          <p:nvPr/>
        </p:nvSpPr>
        <p:spPr>
          <a:xfrm>
            <a:off x="7788595" y="5929330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merge</a:t>
            </a:r>
            <a:endParaRPr lang="es-ES" dirty="0"/>
          </a:p>
        </p:txBody>
      </p:sp>
      <p:cxnSp>
        <p:nvCxnSpPr>
          <p:cNvPr id="103" name="102 Conector recto de flecha"/>
          <p:cNvCxnSpPr/>
          <p:nvPr/>
        </p:nvCxnSpPr>
        <p:spPr>
          <a:xfrm>
            <a:off x="7072330" y="6143644"/>
            <a:ext cx="571504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103 CuadroTexto"/>
          <p:cNvSpPr txBox="1"/>
          <p:nvPr/>
        </p:nvSpPr>
        <p:spPr>
          <a:xfrm>
            <a:off x="6202374" y="4692859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 smtClean="0"/>
              <a:t>Al iniciar el proyecto</a:t>
            </a:r>
            <a:endParaRPr lang="es-ES" sz="1400" dirty="0"/>
          </a:p>
        </p:txBody>
      </p:sp>
      <p:sp>
        <p:nvSpPr>
          <p:cNvPr id="105" name="104 CuadroTexto"/>
          <p:cNvSpPr txBox="1"/>
          <p:nvPr/>
        </p:nvSpPr>
        <p:spPr>
          <a:xfrm>
            <a:off x="2928926" y="4143380"/>
            <a:ext cx="149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tag</a:t>
            </a:r>
            <a:r>
              <a:rPr lang="es-PE" dirty="0" smtClean="0"/>
              <a:t>: 1.1-beta1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722313" y="4429132"/>
            <a:ext cx="7772400" cy="1362075"/>
          </a:xfrm>
        </p:spPr>
        <p:txBody>
          <a:bodyPr/>
          <a:lstStyle/>
          <a:p>
            <a:r>
              <a:rPr lang="es-ES" cap="none" dirty="0" smtClean="0">
                <a:solidFill>
                  <a:srgbClr val="362700"/>
                </a:solidFill>
              </a:rPr>
              <a:t>GIT</a:t>
            </a:r>
            <a:endParaRPr lang="es-ES" cap="none" dirty="0">
              <a:solidFill>
                <a:srgbClr val="3627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_Template</Template>
  <TotalTime>594</TotalTime>
  <Words>733</Words>
  <Application>Microsoft Office PowerPoint</Application>
  <PresentationFormat>Presentación en pantalla (4:3)</PresentationFormat>
  <Paragraphs>158</Paragraphs>
  <Slides>20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_Template</vt:lpstr>
      <vt:lpstr>Presentación de PowerPoint</vt:lpstr>
      <vt:lpstr>Control de Versiones</vt:lpstr>
      <vt:lpstr>Control de versiones</vt:lpstr>
      <vt:lpstr>¿Por qué necesitamos control de versiones?</vt:lpstr>
      <vt:lpstr>Control de versiones</vt:lpstr>
      <vt:lpstr>Control de versiones</vt:lpstr>
      <vt:lpstr>Control de versiones</vt:lpstr>
      <vt:lpstr>Control de versiones</vt:lpstr>
      <vt:lpstr>GIT</vt:lpstr>
      <vt:lpstr>Principales comandos en GIT</vt:lpstr>
      <vt:lpstr>Principales comandos en GIT</vt:lpstr>
      <vt:lpstr>GIT AREAS</vt:lpstr>
      <vt:lpstr>Principales comandos en GIT</vt:lpstr>
      <vt:lpstr>Principales comandos en GIT</vt:lpstr>
      <vt:lpstr>Principales comandos en GIT</vt:lpstr>
      <vt:lpstr>Principales comandos en GIT</vt:lpstr>
      <vt:lpstr>Principales comandos en GIT</vt:lpstr>
      <vt:lpstr>Principales comandos en GIT</vt:lpstr>
      <vt:lpstr>Principales comandos en GIT</vt:lpstr>
      <vt:lpstr>Daily GIT</vt:lpstr>
    </vt:vector>
  </TitlesOfParts>
  <Company>Avantica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02</dc:title>
  <dc:creator>Avantica Technologies</dc:creator>
  <cp:lastModifiedBy>Ernesto Anaya</cp:lastModifiedBy>
  <cp:revision>80</cp:revision>
  <dcterms:created xsi:type="dcterms:W3CDTF">2011-02-14T21:13:15Z</dcterms:created>
  <dcterms:modified xsi:type="dcterms:W3CDTF">2014-01-30T23:25:15Z</dcterms:modified>
</cp:coreProperties>
</file>