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y="5143500" cx="9144000"/>
  <p:notesSz cx="6858000" cy="9144000"/>
  <p:embeddedFontLst>
    <p:embeddedFont>
      <p:font typeface="Amatic SC"/>
      <p:regular r:id="rId49"/>
      <p:bold r:id="rId50"/>
    </p:embeddedFont>
    <p:embeddedFont>
      <p:font typeface="Source Code Pro"/>
      <p:regular r:id="rId51"/>
      <p:bold r:id="rId52"/>
      <p:italic r:id="rId53"/>
      <p:boldItalic r:id="rId54"/>
    </p:embeddedFont>
    <p:embeddedFont>
      <p:font typeface="Tahoma"/>
      <p:regular r:id="rId55"/>
      <p:bold r:id="rId56"/>
    </p:embeddedFont>
    <p:embeddedFont>
      <p:font typeface="Libre Baskerville"/>
      <p:regular r:id="rId57"/>
      <p:bold r:id="rId58"/>
      <p:italic r:id="rId59"/>
    </p:embeddedFont>
    <p:embeddedFont>
      <p:font typeface="Convergence"/>
      <p:regular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61" roundtripDataSignature="AMtx7mj39gdjYE4JGwtJacFzVdjCSwNc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C34B220-07DD-4534-8C59-5DDE57C72BC5}">
  <a:tblStyle styleId="{6C34B220-07DD-4534-8C59-5DDE57C72BC5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bottom>
        </a:tcBdr>
      </a:tcStyle>
    </a:band1H>
    <a:band2H>
      <a:tcTxStyle/>
    </a:band2H>
    <a:band1V>
      <a:tcTxStyle/>
      <a:tcStyle>
        <a:tcBdr>
          <a:lef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1V>
    <a:band2V>
      <a:tcTxStyle/>
      <a:tcStyle>
        <a:tcBdr>
          <a:lef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4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font" Target="fonts/AmaticSC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1" Type="http://customschemas.google.com/relationships/presentationmetadata" Target="meta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Convergence-regular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SourceCodePro-regular.fntdata"/><Relationship Id="rId50" Type="http://schemas.openxmlformats.org/officeDocument/2006/relationships/font" Target="fonts/AmaticSC-bold.fntdata"/><Relationship Id="rId53" Type="http://schemas.openxmlformats.org/officeDocument/2006/relationships/font" Target="fonts/SourceCodePro-italic.fntdata"/><Relationship Id="rId52" Type="http://schemas.openxmlformats.org/officeDocument/2006/relationships/font" Target="fonts/SourceCodePro-bold.fntdata"/><Relationship Id="rId11" Type="http://schemas.openxmlformats.org/officeDocument/2006/relationships/slide" Target="slides/slide5.xml"/><Relationship Id="rId55" Type="http://schemas.openxmlformats.org/officeDocument/2006/relationships/font" Target="fonts/Tahoma-regular.fntdata"/><Relationship Id="rId10" Type="http://schemas.openxmlformats.org/officeDocument/2006/relationships/slide" Target="slides/slide4.xml"/><Relationship Id="rId54" Type="http://schemas.openxmlformats.org/officeDocument/2006/relationships/font" Target="fonts/SourceCodePro-boldItalic.fntdata"/><Relationship Id="rId13" Type="http://schemas.openxmlformats.org/officeDocument/2006/relationships/slide" Target="slides/slide7.xml"/><Relationship Id="rId57" Type="http://schemas.openxmlformats.org/officeDocument/2006/relationships/font" Target="fonts/LibreBaskerville-regular.fntdata"/><Relationship Id="rId12" Type="http://schemas.openxmlformats.org/officeDocument/2006/relationships/slide" Target="slides/slide6.xml"/><Relationship Id="rId56" Type="http://schemas.openxmlformats.org/officeDocument/2006/relationships/font" Target="fonts/Tahoma-bold.fntdata"/><Relationship Id="rId15" Type="http://schemas.openxmlformats.org/officeDocument/2006/relationships/slide" Target="slides/slide9.xml"/><Relationship Id="rId59" Type="http://schemas.openxmlformats.org/officeDocument/2006/relationships/font" Target="fonts/LibreBaskerville-italic.fntdata"/><Relationship Id="rId14" Type="http://schemas.openxmlformats.org/officeDocument/2006/relationships/slide" Target="slides/slide8.xml"/><Relationship Id="rId58" Type="http://schemas.openxmlformats.org/officeDocument/2006/relationships/font" Target="fonts/LibreBaskerville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0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1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2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3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4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5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6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7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8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9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0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1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2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3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4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5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6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7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8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9" name="Google Shape;299;p2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</a:pPr>
            <a:r>
              <a:rPr lang="it-IT"/>
              <a:t>1.	</a:t>
            </a:r>
            <a:r>
              <a:rPr b="1" lang="it-IT"/>
              <a:t>Precedenza dell'operatore AND: esempio </a:t>
            </a:r>
            <a:endParaRPr/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</a:pPr>
            <a:r>
              <a:rPr lang="it-IT"/>
              <a:t>	In questo esempio, ci sono due condizioni:</a:t>
            </a:r>
            <a:br>
              <a:rPr lang="it-IT"/>
            </a:br>
            <a:r>
              <a:rPr lang="it-IT"/>
              <a:t>La prima condizione è che l'ID lavoro AD_PRES e lo stipendio sia superiore a $ 15,000.</a:t>
            </a:r>
            <a:br>
              <a:rPr lang="it-IT"/>
            </a:br>
            <a:r>
              <a:rPr lang="it-IT"/>
              <a:t>La seconda condizione è che l'ID processo sia SA_REP.</a:t>
            </a:r>
            <a:br>
              <a:rPr lang="it-IT"/>
            </a:br>
            <a:r>
              <a:rPr lang="it-IT"/>
              <a:t>	Pertanto, l'istruzione SELECT è la seguente:</a:t>
            </a:r>
            <a:br>
              <a:rPr lang="it-IT"/>
            </a:br>
            <a:r>
              <a:rPr lang="it-IT"/>
              <a:t>	"Selezionare la riga se un dipendente è un presidente e guadagna più di $ 15,000 o se il dipendente è un rappresentante di vendita."</a:t>
            </a:r>
            <a:br>
              <a:rPr lang="it-IT"/>
            </a:br>
            <a:r>
              <a:rPr lang="it-IT"/>
              <a:t>2.</a:t>
            </a:r>
            <a:r>
              <a:rPr b="1" lang="it-IT"/>
              <a:t>	Utilizzo delle parentesi: esempio </a:t>
            </a:r>
            <a:endParaRPr/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</a:pPr>
            <a:r>
              <a:rPr lang="it-IT"/>
              <a:t>	In questo esempio, ci sono due condizioni:</a:t>
            </a:r>
            <a:br>
              <a:rPr lang="it-IT"/>
            </a:br>
            <a:r>
              <a:rPr lang="it-IT"/>
              <a:t>La prima condizione è che l'ID processo sia AD_PRES o SA_REP.</a:t>
            </a:r>
            <a:br>
              <a:rPr lang="it-IT"/>
            </a:br>
            <a:r>
              <a:rPr lang="it-IT"/>
              <a:t>La seconda condizione è che lo stipendio sia superiore a 15.000 dollari.</a:t>
            </a:r>
            <a:br>
              <a:rPr lang="it-IT"/>
            </a:br>
            <a:r>
              <a:rPr lang="it-IT"/>
              <a:t>	Pertanto, l'istruzione SELECT è la seguente:</a:t>
            </a:r>
            <a:br>
              <a:rPr lang="it-IT"/>
            </a:br>
            <a:r>
              <a:rPr lang="it-IT"/>
              <a:t>	"Selezionare la riga se un dipendente è un presidente o un rappresentante di vendita e se il dipendente guadagna più di $ 15,000."</a:t>
            </a:r>
            <a:br>
              <a:rPr lang="it-IT"/>
            </a:b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3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0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1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2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3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4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5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6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7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8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9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40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1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8" name="Google Shape;418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7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8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:notes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Subtitl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3"/>
          <p:cNvSpPr/>
          <p:nvPr/>
        </p:nvSpPr>
        <p:spPr>
          <a:xfrm flipH="1">
            <a:off x="6025" y="301575"/>
            <a:ext cx="9150050" cy="4496747"/>
          </a:xfrm>
          <a:custGeom>
            <a:rect b="b" l="l" r="r" t="t"/>
            <a:pathLst>
              <a:path extrusionOk="0" h="149344" w="366002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51" name="Google Shape;51;p53"/>
          <p:cNvSpPr/>
          <p:nvPr/>
        </p:nvSpPr>
        <p:spPr>
          <a:xfrm>
            <a:off x="-5900" y="753950"/>
            <a:ext cx="9144150" cy="3769800"/>
          </a:xfrm>
          <a:custGeom>
            <a:rect b="b" l="l" r="r" t="t"/>
            <a:pathLst>
              <a:path extrusionOk="0" h="150792" w="365766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274"/>
            </a:srgbClr>
          </a:solidFill>
          <a:ln>
            <a:noFill/>
          </a:ln>
        </p:spPr>
      </p:sp>
      <p:sp>
        <p:nvSpPr>
          <p:cNvPr id="52" name="Google Shape;52;p53"/>
          <p:cNvSpPr/>
          <p:nvPr/>
        </p:nvSpPr>
        <p:spPr>
          <a:xfrm>
            <a:off x="0" y="1351100"/>
            <a:ext cx="9156075" cy="2889062"/>
          </a:xfrm>
          <a:custGeom>
            <a:rect b="b" l="l" r="r" t="t"/>
            <a:pathLst>
              <a:path extrusionOk="0" h="106157" w="366243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00AE9D">
              <a:alpha val="83137"/>
            </a:srgbClr>
          </a:solidFill>
          <a:ln>
            <a:noFill/>
          </a:ln>
        </p:spPr>
      </p:sp>
      <p:sp>
        <p:nvSpPr>
          <p:cNvPr id="53" name="Google Shape;53;p53"/>
          <p:cNvSpPr txBox="1"/>
          <p:nvPr>
            <p:ph type="ctrTitle"/>
          </p:nvPr>
        </p:nvSpPr>
        <p:spPr>
          <a:xfrm>
            <a:off x="1815525" y="2040550"/>
            <a:ext cx="55131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4" name="Google Shape;54;p53"/>
          <p:cNvSpPr txBox="1"/>
          <p:nvPr>
            <p:ph idx="1" type="subTitle"/>
          </p:nvPr>
        </p:nvSpPr>
        <p:spPr>
          <a:xfrm>
            <a:off x="1815375" y="3068650"/>
            <a:ext cx="55131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None/>
              <a:defRPr b="1" sz="18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4C52"/>
              </a:buClr>
              <a:buSzPts val="1800"/>
              <a:buNone/>
              <a:defRPr b="1" sz="18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4C52"/>
              </a:buClr>
              <a:buSzPts val="1800"/>
              <a:buNone/>
              <a:defRPr b="1" sz="18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55" name="Google Shape;55;p53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6"/>
          <p:cNvSpPr txBox="1"/>
          <p:nvPr>
            <p:ph idx="1" type="body"/>
          </p:nvPr>
        </p:nvSpPr>
        <p:spPr>
          <a:xfrm>
            <a:off x="37323" y="390199"/>
            <a:ext cx="9032032" cy="44303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/>
        </p:txBody>
      </p:sp>
      <p:sp>
        <p:nvSpPr>
          <p:cNvPr id="15" name="Google Shape;15;p46"/>
          <p:cNvSpPr/>
          <p:nvPr/>
        </p:nvSpPr>
        <p:spPr>
          <a:xfrm>
            <a:off x="-1" y="0"/>
            <a:ext cx="9144000" cy="342900"/>
          </a:xfrm>
          <a:prstGeom prst="rect">
            <a:avLst/>
          </a:prstGeom>
          <a:gradFill>
            <a:gsLst>
              <a:gs pos="0">
                <a:srgbClr val="192733"/>
              </a:gs>
              <a:gs pos="46000">
                <a:srgbClr val="35546D"/>
              </a:gs>
              <a:gs pos="100000">
                <a:srgbClr val="477294"/>
              </a:gs>
            </a:gsLst>
            <a:lin ang="5400000" scaled="0"/>
          </a:gra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46"/>
          <p:cNvSpPr txBox="1"/>
          <p:nvPr>
            <p:ph type="title"/>
          </p:nvPr>
        </p:nvSpPr>
        <p:spPr>
          <a:xfrm>
            <a:off x="110801" y="47300"/>
            <a:ext cx="8958554" cy="2369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7" name="Google Shape;17;p46"/>
          <p:cNvSpPr/>
          <p:nvPr/>
        </p:nvSpPr>
        <p:spPr>
          <a:xfrm>
            <a:off x="1663332" y="825673"/>
            <a:ext cx="5817335" cy="2717627"/>
          </a:xfrm>
          <a:prstGeom prst="rect">
            <a:avLst/>
          </a:prstGeom>
          <a:blipFill rotWithShape="1">
            <a:blip r:embed="rId2">
              <a:alphaModFix amt="10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46"/>
          <p:cNvSpPr/>
          <p:nvPr/>
        </p:nvSpPr>
        <p:spPr>
          <a:xfrm>
            <a:off x="-2" y="4867814"/>
            <a:ext cx="9144000" cy="275686"/>
          </a:xfrm>
          <a:prstGeom prst="rect">
            <a:avLst/>
          </a:prstGeom>
          <a:gradFill>
            <a:gsLst>
              <a:gs pos="0">
                <a:srgbClr val="192733"/>
              </a:gs>
              <a:gs pos="100000">
                <a:srgbClr val="1C2B38"/>
              </a:gs>
            </a:gsLst>
            <a:lin ang="5400000" scaled="0"/>
          </a:gra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</a:pPr>
            <a:r>
              <a:rPr b="0" i="0" lang="it-IT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Copyright ETLForma – Tutti i diritti Riservati</a:t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37703" y="4638384"/>
            <a:ext cx="467372" cy="472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2" name="Google Shape;22;p47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3" name="Google Shape;23;p47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4" name="Google Shape;24;p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" name="Google Shape;27;p4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8" name="Google Shape;28;p4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9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Google Shape;31;p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" name="Google Shape;34;p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" name="Google Shape;35;p50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36" name="Google Shape;36;p50"/>
          <p:cNvSpPr txBox="1"/>
          <p:nvPr>
            <p:ph idx="1" type="subTitle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7" name="Google Shape;37;p5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5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1"/>
          <p:cNvSpPr txBox="1"/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5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1pPr>
            <a:lvl2pPr indent="-2286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indent="-2286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indent="-2286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indent="-2286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indent="-2286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indent="-2286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indent="-2286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indent="-2286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" name="Google Shape;42;p5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2"/>
          <p:cNvSpPr/>
          <p:nvPr/>
        </p:nvSpPr>
        <p:spPr>
          <a:xfrm flipH="1">
            <a:off x="6025" y="301575"/>
            <a:ext cx="9150050" cy="4496747"/>
          </a:xfrm>
          <a:custGeom>
            <a:rect b="b" l="l" r="r" t="t"/>
            <a:pathLst>
              <a:path extrusionOk="0" h="149344" w="366002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137"/>
            </a:srgbClr>
          </a:solidFill>
          <a:ln>
            <a:noFill/>
          </a:ln>
        </p:spPr>
      </p:sp>
      <p:sp>
        <p:nvSpPr>
          <p:cNvPr id="45" name="Google Shape;45;p52"/>
          <p:cNvSpPr/>
          <p:nvPr/>
        </p:nvSpPr>
        <p:spPr>
          <a:xfrm>
            <a:off x="-5900" y="759981"/>
            <a:ext cx="9144150" cy="3769800"/>
          </a:xfrm>
          <a:custGeom>
            <a:rect b="b" l="l" r="r" t="t"/>
            <a:pathLst>
              <a:path extrusionOk="0" h="150792" w="365766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274"/>
            </a:srgbClr>
          </a:solidFill>
          <a:ln>
            <a:noFill/>
          </a:ln>
        </p:spPr>
      </p:sp>
      <p:sp>
        <p:nvSpPr>
          <p:cNvPr id="46" name="Google Shape;46;p52"/>
          <p:cNvSpPr/>
          <p:nvPr/>
        </p:nvSpPr>
        <p:spPr>
          <a:xfrm>
            <a:off x="0" y="1351100"/>
            <a:ext cx="9156075" cy="2889062"/>
          </a:xfrm>
          <a:custGeom>
            <a:rect b="b" l="l" r="r" t="t"/>
            <a:pathLst>
              <a:path extrusionOk="0" h="106157" w="366243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0784"/>
            </a:srgbClr>
          </a:solidFill>
          <a:ln>
            <a:noFill/>
          </a:ln>
        </p:spPr>
      </p:sp>
      <p:sp>
        <p:nvSpPr>
          <p:cNvPr id="47" name="Google Shape;47;p52"/>
          <p:cNvSpPr txBox="1"/>
          <p:nvPr>
            <p:ph type="ctrTitle"/>
          </p:nvPr>
        </p:nvSpPr>
        <p:spPr>
          <a:xfrm>
            <a:off x="1719025" y="1991825"/>
            <a:ext cx="5706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8" name="Google Shape;48;p52"/>
          <p:cNvSpPr txBox="1"/>
          <p:nvPr>
            <p:ph idx="12" type="sldNum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i="0" sz="4200" u="none" cap="none" strike="noStrik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4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None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None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None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None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None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None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None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None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None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urce Code Pro"/>
              <a:buNone/>
              <a:defRPr b="0" i="0" sz="10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2.png"/><Relationship Id="rId4" Type="http://schemas.openxmlformats.org/officeDocument/2006/relationships/image" Target="../media/image4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9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Relationship Id="rId4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Relationship Id="rId4" Type="http://schemas.openxmlformats.org/officeDocument/2006/relationships/image" Target="../media/image24.png"/><Relationship Id="rId5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.png"/><Relationship Id="rId4" Type="http://schemas.openxmlformats.org/officeDocument/2006/relationships/image" Target="../media/image3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5.png"/><Relationship Id="rId4" Type="http://schemas.openxmlformats.org/officeDocument/2006/relationships/image" Target="../media/image3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3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1.png"/><Relationship Id="rId4" Type="http://schemas.openxmlformats.org/officeDocument/2006/relationships/image" Target="../media/image3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6962" y="2524869"/>
            <a:ext cx="4410075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43275" y="771550"/>
            <a:ext cx="2457450" cy="18097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"/>
          <p:cNvSpPr txBox="1"/>
          <p:nvPr/>
        </p:nvSpPr>
        <p:spPr>
          <a:xfrm>
            <a:off x="251520" y="3867894"/>
            <a:ext cx="856895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b="1" i="0" lang="it-IT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Libro 1: Il Comando SELECT</a:t>
            </a:r>
            <a:endParaRPr/>
          </a:p>
        </p:txBody>
      </p:sp>
    </p:spTree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"/>
          <p:cNvSpPr txBox="1"/>
          <p:nvPr/>
        </p:nvSpPr>
        <p:spPr>
          <a:xfrm>
            <a:off x="92723" y="-53758"/>
            <a:ext cx="8958554" cy="434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1" i="0" lang="it-IT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Una Query e la sua struttura</a:t>
            </a:r>
            <a:endParaRPr/>
          </a:p>
        </p:txBody>
      </p:sp>
      <p:sp>
        <p:nvSpPr>
          <p:cNvPr id="134" name="Google Shape;134;p10"/>
          <p:cNvSpPr txBox="1"/>
          <p:nvPr/>
        </p:nvSpPr>
        <p:spPr>
          <a:xfrm>
            <a:off x="62243" y="403993"/>
            <a:ext cx="5328592" cy="2122729"/>
          </a:xfrm>
          <a:prstGeom prst="rect">
            <a:avLst/>
          </a:prstGeom>
          <a:noFill/>
          <a:ln>
            <a:noFill/>
          </a:ln>
        </p:spPr>
        <p:txBody>
          <a:bodyPr anchorCtr="0" anchor="t" bIns="35100" lIns="67500" spcFirstLastPara="1" rIns="67500" wrap="square" tIns="35100">
            <a:spAutoFit/>
          </a:bodyPr>
          <a:lstStyle/>
          <a:p>
            <a:pPr indent="-342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 parti che compongono l’istruzione devono essere codificate nella giusta sequenza</a:t>
            </a:r>
            <a:endParaRPr/>
          </a:p>
          <a:p>
            <a:pPr indent="-215900" lvl="0" marL="482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82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Ogni istruzione </a:t>
            </a:r>
            <a:r>
              <a:rPr b="1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b="0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deve avere la clausola </a:t>
            </a:r>
            <a:r>
              <a:rPr b="1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FROM </a:t>
            </a:r>
            <a:r>
              <a:rPr b="0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ed il delimitatore di una istruzione è il punto e virgola (;)</a:t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8104" y="556392"/>
            <a:ext cx="3456384" cy="2591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75656" y="3359811"/>
            <a:ext cx="6079778" cy="130017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0"/>
          <p:cNvSpPr/>
          <p:nvPr/>
        </p:nvSpPr>
        <p:spPr>
          <a:xfrm>
            <a:off x="4499992" y="3651870"/>
            <a:ext cx="216024" cy="2880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"/>
          <p:cNvSpPr txBox="1"/>
          <p:nvPr/>
        </p:nvSpPr>
        <p:spPr>
          <a:xfrm>
            <a:off x="92723" y="-53758"/>
            <a:ext cx="8958554" cy="434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1" i="0" lang="it-IT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Recuperare tutte le righe e tutte le colonne di una Tabella</a:t>
            </a:r>
            <a:endParaRPr/>
          </a:p>
        </p:txBody>
      </p:sp>
      <p:sp>
        <p:nvSpPr>
          <p:cNvPr id="143" name="Google Shape;143;p11"/>
          <p:cNvSpPr txBox="1"/>
          <p:nvPr/>
        </p:nvSpPr>
        <p:spPr>
          <a:xfrm>
            <a:off x="3635896" y="1491630"/>
            <a:ext cx="4306441" cy="52322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None/>
            </a:pPr>
            <a:r>
              <a:rPr b="0" i="0" lang="it-IT" sz="20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b="1" i="0" lang="it-IT" sz="28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i="0" lang="it-IT" sz="20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it-IT" sz="20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FROM uffici;</a:t>
            </a:r>
            <a:endParaRPr/>
          </a:p>
        </p:txBody>
      </p:sp>
      <p:pic>
        <p:nvPicPr>
          <p:cNvPr id="144" name="Google Shape;14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49935" y="2283718"/>
            <a:ext cx="4162425" cy="2667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5" name="Google Shape;14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4029" y="555526"/>
            <a:ext cx="3423901" cy="2592288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1"/>
          <p:cNvSpPr txBox="1"/>
          <p:nvPr/>
        </p:nvSpPr>
        <p:spPr>
          <a:xfrm>
            <a:off x="539552" y="1059582"/>
            <a:ext cx="295232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ibre Baskerville"/>
              <a:buNone/>
            </a:pPr>
            <a:r>
              <a:rPr b="1" i="0" lang="it-IT" sz="18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Voglio vedere tutti i dati </a:t>
            </a:r>
            <a:br>
              <a:rPr b="1" i="0" lang="it-IT" sz="18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b="1" i="0" lang="it-IT" sz="18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della tabella UFFICI</a:t>
            </a:r>
            <a:endParaRPr/>
          </a:p>
        </p:txBody>
      </p:sp>
    </p:spTree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"/>
          <p:cNvSpPr txBox="1"/>
          <p:nvPr/>
        </p:nvSpPr>
        <p:spPr>
          <a:xfrm>
            <a:off x="92723" y="-53758"/>
            <a:ext cx="8958554" cy="434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1" i="0" lang="it-IT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Recuperare informazioni in modalità ordinata con ORDER BY (2 di 4)</a:t>
            </a:r>
            <a:endParaRPr/>
          </a:p>
        </p:txBody>
      </p:sp>
      <p:pic>
        <p:nvPicPr>
          <p:cNvPr id="152" name="Google Shape;15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04" y="555526"/>
            <a:ext cx="3456384" cy="337316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2"/>
          <p:cNvSpPr txBox="1"/>
          <p:nvPr/>
        </p:nvSpPr>
        <p:spPr>
          <a:xfrm>
            <a:off x="899592" y="1203598"/>
            <a:ext cx="216024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Baskerville"/>
              <a:buNone/>
            </a:pPr>
            <a:r>
              <a:rPr b="1" i="0" lang="it-IT" sz="1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Voglio vedere  i dettagli dei dipendenti  ordinati  per</a:t>
            </a:r>
            <a:br>
              <a:rPr b="1" i="0" lang="it-IT" sz="1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b="1" i="0" lang="it-IT" sz="1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CODICE UFFICIO</a:t>
            </a:r>
            <a:endParaRPr b="1" i="0" sz="1400" u="none" cap="none" strike="noStrik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54" name="Google Shape;154;p12"/>
          <p:cNvSpPr txBox="1"/>
          <p:nvPr/>
        </p:nvSpPr>
        <p:spPr>
          <a:xfrm>
            <a:off x="3872098" y="661903"/>
            <a:ext cx="5092389" cy="830997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urier New"/>
              <a:buNone/>
            </a:pPr>
            <a:r>
              <a:rPr b="0" i="0" lang="it-IT" sz="16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SELECT  COGNOME, NOME,COD_UFF, DT_ASSUNZ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urier New"/>
              <a:buNone/>
            </a:pPr>
            <a:r>
              <a:rPr b="0" i="0" lang="it-IT" sz="16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FROM  DIPENDENTI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urier New"/>
              <a:buNone/>
            </a:pPr>
            <a:r>
              <a:rPr b="1" i="0" lang="it-IT" sz="16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ORDER BY COD_UFF</a:t>
            </a:r>
            <a:endParaRPr/>
          </a:p>
        </p:txBody>
      </p:sp>
      <p:sp>
        <p:nvSpPr>
          <p:cNvPr id="155" name="Google Shape;155;p12"/>
          <p:cNvSpPr txBox="1"/>
          <p:nvPr/>
        </p:nvSpPr>
        <p:spPr>
          <a:xfrm>
            <a:off x="70093" y="4045551"/>
            <a:ext cx="8981183" cy="1004474"/>
          </a:xfrm>
          <a:prstGeom prst="rect">
            <a:avLst/>
          </a:prstGeom>
          <a:noFill/>
          <a:ln>
            <a:noFill/>
          </a:ln>
        </p:spPr>
        <p:txBody>
          <a:bodyPr anchorCtr="0" anchor="t" bIns="35100" lIns="67500" spcFirstLastPara="1" rIns="67500" wrap="square" tIns="35100">
            <a:spAutoFit/>
          </a:bodyPr>
          <a:lstStyle/>
          <a:p>
            <a:pPr indent="-342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</a:pPr>
            <a:r>
              <a:rPr b="0" i="0" lang="it-IT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La clausola </a:t>
            </a:r>
            <a:r>
              <a:rPr b="1" i="0" lang="it-IT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ORDER BY </a:t>
            </a:r>
            <a:r>
              <a:rPr b="0" i="0" lang="it-IT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consente di ordinare il risultato di una </a:t>
            </a:r>
            <a:r>
              <a:rPr b="1" i="0" lang="it-IT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Query</a:t>
            </a:r>
            <a:r>
              <a:rPr b="0" i="0" lang="it-IT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e non sarà necessario indicare nella </a:t>
            </a:r>
            <a:r>
              <a:rPr b="1" i="0" lang="it-IT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b="0" i="0" lang="it-IT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il campo indicato nella </a:t>
            </a:r>
            <a:r>
              <a:rPr b="1" i="0" lang="it-IT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ORDER BY stessa</a:t>
            </a:r>
            <a:endParaRPr b="1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82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Char char="o"/>
            </a:pPr>
            <a:r>
              <a:rPr b="0" i="0" lang="it-IT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 </a:t>
            </a:r>
            <a:r>
              <a:rPr b="1" i="0" lang="it-IT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ORDER BY </a:t>
            </a:r>
            <a:r>
              <a:rPr b="0" i="0" lang="it-IT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deve essere sempre posta alla fine della istruzione SELECT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6136" y="1912471"/>
            <a:ext cx="2638425" cy="214312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"/>
          <p:cNvSpPr txBox="1"/>
          <p:nvPr/>
        </p:nvSpPr>
        <p:spPr>
          <a:xfrm>
            <a:off x="92723" y="-53758"/>
            <a:ext cx="8958554" cy="434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1" i="0" lang="it-IT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Recuperare informazioni in modalità ordinata con ORDER BY (3 di 4)</a:t>
            </a:r>
            <a:endParaRPr/>
          </a:p>
        </p:txBody>
      </p:sp>
      <p:sp>
        <p:nvSpPr>
          <p:cNvPr id="162" name="Google Shape;162;p13"/>
          <p:cNvSpPr txBox="1"/>
          <p:nvPr/>
        </p:nvSpPr>
        <p:spPr>
          <a:xfrm>
            <a:off x="4860032" y="627534"/>
            <a:ext cx="3600400" cy="1015663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None/>
            </a:pPr>
            <a:r>
              <a:rPr b="0" i="0" lang="it-IT" sz="20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SELECT *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None/>
            </a:pPr>
            <a:r>
              <a:rPr b="0" i="0" lang="it-IT" sz="20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FROM UFFICI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None/>
            </a:pPr>
            <a:r>
              <a:rPr b="1" i="0" lang="it-IT" sz="20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ORDER BY CITTA DESC</a:t>
            </a:r>
            <a:r>
              <a:rPr b="0" i="0" lang="it-IT" sz="20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  <p:pic>
        <p:nvPicPr>
          <p:cNvPr id="163" name="Google Shape;16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55526"/>
            <a:ext cx="4390109" cy="3024336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3"/>
          <p:cNvSpPr txBox="1"/>
          <p:nvPr/>
        </p:nvSpPr>
        <p:spPr>
          <a:xfrm>
            <a:off x="755576" y="1059582"/>
            <a:ext cx="338437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ibre Baskerville"/>
              <a:buNone/>
            </a:pPr>
            <a:r>
              <a:rPr b="1" i="0" lang="it-IT" sz="1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Voglio vedere tutti i dati </a:t>
            </a:r>
            <a:br>
              <a:rPr b="1" i="0" lang="it-IT" sz="1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b="1" i="0" lang="it-IT" sz="1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della tabella Uffici ordinati </a:t>
            </a:r>
            <a:br>
              <a:rPr b="1" i="0" lang="it-IT" sz="1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b="1" i="0" lang="it-IT" sz="16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per CITTA’  in modalità </a:t>
            </a:r>
            <a:r>
              <a:rPr b="1" i="0" lang="it-IT" sz="1600" u="sng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decrescente</a:t>
            </a:r>
            <a:endParaRPr/>
          </a:p>
        </p:txBody>
      </p:sp>
      <p:sp>
        <p:nvSpPr>
          <p:cNvPr id="165" name="Google Shape;165;p13"/>
          <p:cNvSpPr txBox="1"/>
          <p:nvPr/>
        </p:nvSpPr>
        <p:spPr>
          <a:xfrm>
            <a:off x="179512" y="3923215"/>
            <a:ext cx="8856984" cy="1096807"/>
          </a:xfrm>
          <a:prstGeom prst="rect">
            <a:avLst/>
          </a:prstGeom>
          <a:noFill/>
          <a:ln>
            <a:noFill/>
          </a:ln>
        </p:spPr>
        <p:txBody>
          <a:bodyPr anchorCtr="0" anchor="t" bIns="35100" lIns="67500" spcFirstLastPara="1" rIns="67500" wrap="square" tIns="35100">
            <a:spAutoFit/>
          </a:bodyPr>
          <a:lstStyle/>
          <a:p>
            <a:pPr indent="-342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it-IT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La </a:t>
            </a:r>
            <a:r>
              <a:rPr b="1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ORDER BY</a:t>
            </a:r>
            <a:r>
              <a:rPr b="1" i="0" lang="it-IT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it-IT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seguita dalla clausola </a:t>
            </a:r>
            <a:r>
              <a:rPr b="1" i="0" lang="it-IT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DESC ,</a:t>
            </a:r>
            <a:r>
              <a:rPr b="0" i="0" lang="it-IT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permette di o</a:t>
            </a:r>
            <a:r>
              <a:rPr b="0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rdinare le righe in modalità discendente </a:t>
            </a:r>
            <a:endParaRPr/>
          </a:p>
          <a:p>
            <a:pPr indent="-342900" lvl="0" marL="482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assenza della clausola </a:t>
            </a:r>
            <a:r>
              <a:rPr b="1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DESC</a:t>
            </a:r>
            <a:r>
              <a:rPr b="0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l’ordinamento sarà in modalità ascendente</a:t>
            </a:r>
            <a:endParaRPr/>
          </a:p>
        </p:txBody>
      </p:sp>
      <p:pic>
        <p:nvPicPr>
          <p:cNvPr id="166" name="Google Shape;16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27984" y="1851670"/>
            <a:ext cx="4191000" cy="189547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"/>
          <p:cNvSpPr txBox="1"/>
          <p:nvPr/>
        </p:nvSpPr>
        <p:spPr>
          <a:xfrm>
            <a:off x="92723" y="-53758"/>
            <a:ext cx="8958554" cy="434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1" i="0" lang="it-IT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Recuperare informazioni in modalità ordinata con ORDER BY (4 di 4)</a:t>
            </a:r>
            <a:endParaRPr/>
          </a:p>
        </p:txBody>
      </p:sp>
      <p:pic>
        <p:nvPicPr>
          <p:cNvPr id="172" name="Google Shape;17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04" y="411510"/>
            <a:ext cx="4320480" cy="3528392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4"/>
          <p:cNvSpPr txBox="1"/>
          <p:nvPr/>
        </p:nvSpPr>
        <p:spPr>
          <a:xfrm>
            <a:off x="755576" y="1059582"/>
            <a:ext cx="3384376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Baskerville"/>
              <a:buNone/>
            </a:pPr>
            <a:r>
              <a:rPr b="1" i="0" lang="it-IT" sz="1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Voglio vedere  i dettagli dei </a:t>
            </a:r>
            <a:br>
              <a:rPr b="1" i="0" lang="it-IT" sz="1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b="1" i="0" lang="it-IT" sz="1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dipendenti ordinati </a:t>
            </a:r>
            <a:br>
              <a:rPr b="1" i="0" lang="it-IT" sz="1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r>
              <a:rPr b="1" i="0" lang="it-IT" sz="1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per CODICE UFFICIO e COGNOME  (in modalità decrescente) </a:t>
            </a:r>
            <a:br>
              <a:rPr b="1" i="0" lang="it-IT" sz="1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</a:br>
            <a:endParaRPr b="1" i="0" sz="1400" u="none" cap="none" strike="noStrik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179512" y="3923215"/>
            <a:ext cx="8856984" cy="1096807"/>
          </a:xfrm>
          <a:prstGeom prst="rect">
            <a:avLst/>
          </a:prstGeom>
          <a:noFill/>
          <a:ln>
            <a:noFill/>
          </a:ln>
        </p:spPr>
        <p:txBody>
          <a:bodyPr anchorCtr="0" anchor="t" bIns="35100" lIns="67500" spcFirstLastPara="1" rIns="67500" wrap="square" tIns="35100">
            <a:spAutoFit/>
          </a:bodyPr>
          <a:lstStyle/>
          <a:p>
            <a:pPr indent="-342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it-IT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La </a:t>
            </a:r>
            <a:r>
              <a:rPr b="1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ORDER BY</a:t>
            </a:r>
            <a:r>
              <a:rPr b="1" i="0" lang="it-IT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it-IT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può essere eseguita anche su più colonne 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82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E’ possibile specificare la posizione numerica del campo invece che il nome della (o delle ) colonne</a:t>
            </a:r>
            <a:endParaRPr/>
          </a:p>
        </p:txBody>
      </p:sp>
      <p:sp>
        <p:nvSpPr>
          <p:cNvPr id="175" name="Google Shape;175;p14"/>
          <p:cNvSpPr txBox="1"/>
          <p:nvPr/>
        </p:nvSpPr>
        <p:spPr>
          <a:xfrm>
            <a:off x="4211960" y="483518"/>
            <a:ext cx="4680520" cy="738664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 New"/>
              <a:buNone/>
            </a:pPr>
            <a:r>
              <a:rPr b="0" i="0" lang="it-IT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SELECT COGNOME, NOME, COD_UFF, DT_ASSUNZ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 New"/>
              <a:buNone/>
            </a:pPr>
            <a:r>
              <a:rPr b="0" i="0" lang="it-IT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FROM DIPENDENTI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 New"/>
              <a:buNone/>
            </a:pPr>
            <a:r>
              <a:rPr b="1" i="0" lang="it-IT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ORDER BY COD_UFF DESC ,DT_ASSUNZ DESC</a:t>
            </a:r>
            <a:endParaRPr b="1" i="0" sz="1400" u="none" cap="none" strike="noStrike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6" name="Google Shape;17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76056" y="1707654"/>
            <a:ext cx="2867025" cy="200977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"/>
          <p:cNvSpPr txBox="1"/>
          <p:nvPr/>
        </p:nvSpPr>
        <p:spPr>
          <a:xfrm>
            <a:off x="92723" y="-53758"/>
            <a:ext cx="8958554" cy="434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1" i="0" lang="it-IT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Altri modi di usare la clausola ORDER BY</a:t>
            </a:r>
            <a:endParaRPr/>
          </a:p>
        </p:txBody>
      </p:sp>
      <p:sp>
        <p:nvSpPr>
          <p:cNvPr id="182" name="Google Shape;182;p15"/>
          <p:cNvSpPr txBox="1"/>
          <p:nvPr/>
        </p:nvSpPr>
        <p:spPr>
          <a:xfrm>
            <a:off x="1187624" y="843558"/>
            <a:ext cx="6624736" cy="738664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 New"/>
              <a:buNone/>
            </a:pPr>
            <a:r>
              <a:rPr b="0" i="0" lang="it-IT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SELECT COGNOME, NOME, RUOLO as MANSIONE, SESSO as GENERE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 New"/>
              <a:buNone/>
            </a:pPr>
            <a:r>
              <a:rPr b="0" i="0" lang="it-IT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FROM DIPENDENTI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 New"/>
              <a:buNone/>
            </a:pPr>
            <a:r>
              <a:rPr b="1" i="0" lang="it-IT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ORDER BY RUOLO DESC , COGNOME, SESSO  DESC</a:t>
            </a:r>
            <a:endParaRPr b="1" i="0" sz="1400" u="none" cap="none" strike="noStrike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3" name="Google Shape;183;p15"/>
          <p:cNvSpPr txBox="1"/>
          <p:nvPr/>
        </p:nvSpPr>
        <p:spPr>
          <a:xfrm>
            <a:off x="755576" y="1995686"/>
            <a:ext cx="7848872" cy="338554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b="1" i="0" lang="it-IT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Utili</a:t>
            </a:r>
            <a:r>
              <a:rPr b="1" i="0" lang="it-IT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zzando un numero che identifica la posizione della colonna nella SELECT</a:t>
            </a:r>
            <a:endParaRPr/>
          </a:p>
        </p:txBody>
      </p:sp>
      <p:sp>
        <p:nvSpPr>
          <p:cNvPr id="184" name="Google Shape;184;p15"/>
          <p:cNvSpPr txBox="1"/>
          <p:nvPr/>
        </p:nvSpPr>
        <p:spPr>
          <a:xfrm>
            <a:off x="1691680" y="2427734"/>
            <a:ext cx="5328592" cy="307777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 New"/>
              <a:buNone/>
            </a:pPr>
            <a:r>
              <a:rPr b="1" i="0" lang="it-IT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ORDER BY 3 DESC ,1, 4 DESC</a:t>
            </a:r>
            <a:endParaRPr b="1" i="0" sz="1400" u="none" cap="none" strike="noStrike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5" name="Google Shape;185;p15"/>
          <p:cNvSpPr txBox="1"/>
          <p:nvPr/>
        </p:nvSpPr>
        <p:spPr>
          <a:xfrm>
            <a:off x="1691680" y="3704133"/>
            <a:ext cx="5328592" cy="307777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 New"/>
              <a:buNone/>
            </a:pPr>
            <a:r>
              <a:rPr b="1" i="0" lang="it-IT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ORDER BY MANSIONE DESC ,COGNOME, GENERE DESC</a:t>
            </a:r>
            <a:endParaRPr b="1" i="0" sz="1400" u="none" cap="none" strike="noStrike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6" name="Google Shape;186;p15"/>
          <p:cNvSpPr txBox="1"/>
          <p:nvPr/>
        </p:nvSpPr>
        <p:spPr>
          <a:xfrm>
            <a:off x="971600" y="3314109"/>
            <a:ext cx="7272808" cy="338554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b="1" i="0" lang="it-IT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Utili</a:t>
            </a:r>
            <a:r>
              <a:rPr b="1" i="0" lang="it-IT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zzando uno o più alias di colonna </a:t>
            </a:r>
            <a:endParaRPr/>
          </a:p>
        </p:txBody>
      </p:sp>
    </p:spTree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"/>
          <p:cNvSpPr txBox="1"/>
          <p:nvPr/>
        </p:nvSpPr>
        <p:spPr>
          <a:xfrm>
            <a:off x="92723" y="-53758"/>
            <a:ext cx="8958554" cy="434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1" i="0" lang="it-IT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Recuperare righe e colonne ma con righe limitate ( 1 di 2 )</a:t>
            </a:r>
            <a:endParaRPr/>
          </a:p>
        </p:txBody>
      </p:sp>
      <p:sp>
        <p:nvSpPr>
          <p:cNvPr id="192" name="Google Shape;192;p16"/>
          <p:cNvSpPr txBox="1"/>
          <p:nvPr/>
        </p:nvSpPr>
        <p:spPr>
          <a:xfrm>
            <a:off x="2483768" y="627534"/>
            <a:ext cx="4176464" cy="132343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None/>
            </a:pPr>
            <a:r>
              <a:rPr b="0" i="0" lang="it-IT" sz="20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 tabella</a:t>
            </a:r>
            <a:endParaRPr b="0" i="0" sz="2000" u="none" cap="none" strike="noStrike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None/>
            </a:pPr>
            <a:r>
              <a:rPr b="0" i="0" lang="it-IT" sz="20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ORDER BY Colonna/e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None/>
            </a:pPr>
            <a:r>
              <a:rPr b="0" i="0" lang="it-IT" sz="20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it-IT" sz="20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OFFSET </a:t>
            </a:r>
            <a:r>
              <a:rPr b="1" i="0" lang="it-IT" sz="2000" u="none" cap="none" strike="noStrike">
                <a:solidFill>
                  <a:schemeClr val="accent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it-IT" sz="20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ROWS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None/>
            </a:pPr>
            <a:r>
              <a:rPr b="1" i="0" lang="it-IT" sz="20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FETCH FIRST </a:t>
            </a:r>
            <a:r>
              <a:rPr b="1" i="0" lang="it-IT" sz="2000" u="none" cap="none" strike="noStrike">
                <a:solidFill>
                  <a:schemeClr val="accent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i="0" lang="it-IT" sz="20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ROWS ONLY;</a:t>
            </a:r>
            <a:endParaRPr b="1" i="0" sz="2000" u="none" cap="none" strike="noStrike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3" name="Google Shape;193;p16"/>
          <p:cNvSpPr txBox="1"/>
          <p:nvPr/>
        </p:nvSpPr>
        <p:spPr>
          <a:xfrm>
            <a:off x="42669" y="2090663"/>
            <a:ext cx="8921819" cy="1814953"/>
          </a:xfrm>
          <a:prstGeom prst="rect">
            <a:avLst/>
          </a:prstGeom>
          <a:noFill/>
          <a:ln>
            <a:noFill/>
          </a:ln>
        </p:spPr>
        <p:txBody>
          <a:bodyPr anchorCtr="0" anchor="t" bIns="35100" lIns="67500" spcFirstLastPara="1" rIns="67500" wrap="square" tIns="35100">
            <a:spAutoFit/>
          </a:bodyPr>
          <a:lstStyle/>
          <a:p>
            <a:pPr indent="-342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it-IT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Le clausole </a:t>
            </a:r>
            <a:r>
              <a:rPr b="1" i="0" lang="it-IT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OFFSET</a:t>
            </a:r>
            <a:r>
              <a:rPr b="0" i="0" lang="it-IT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b="1" i="0" lang="it-IT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FETCH</a:t>
            </a:r>
            <a:r>
              <a:rPr b="0" i="0" lang="it-IT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sono opzioni della clausola </a:t>
            </a:r>
            <a:r>
              <a:rPr b="1" i="0" lang="it-IT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ORDER</a:t>
            </a:r>
            <a:r>
              <a:rPr b="0" i="0" lang="it-IT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it-IT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BY</a:t>
            </a:r>
            <a:r>
              <a:rPr b="0" i="0" lang="it-IT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e consentono di limitare il numero di righe da restituire indicati al posto delle lettere x ed y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82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it-IT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Ciò significa che per essere utilizzate, devono essere sempre precedute dalla clausola </a:t>
            </a:r>
            <a:r>
              <a:rPr b="1" i="0" lang="it-IT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ORDER BY</a:t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"/>
          <p:cNvSpPr txBox="1"/>
          <p:nvPr/>
        </p:nvSpPr>
        <p:spPr>
          <a:xfrm>
            <a:off x="92723" y="-53758"/>
            <a:ext cx="8958554" cy="434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1" i="0" lang="it-IT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Recuperare righe e colonne ma con righe limitate ( 2 di 2 )</a:t>
            </a:r>
            <a:endParaRPr/>
          </a:p>
        </p:txBody>
      </p:sp>
      <p:sp>
        <p:nvSpPr>
          <p:cNvPr id="199" name="Google Shape;199;p17"/>
          <p:cNvSpPr txBox="1"/>
          <p:nvPr/>
        </p:nvSpPr>
        <p:spPr>
          <a:xfrm>
            <a:off x="1763688" y="1419622"/>
            <a:ext cx="5472608" cy="92333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it-IT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it-IT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COGNOME</a:t>
            </a:r>
            <a:r>
              <a:rPr b="0" i="0" lang="it-IT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it-IT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STIPENDIO </a:t>
            </a:r>
            <a:r>
              <a:rPr b="0" i="0" lang="it-IT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it-IT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DIPENDENTI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it-IT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it-IT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ORDER</a:t>
            </a:r>
            <a:r>
              <a:rPr b="0" i="0" lang="it-IT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it-IT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b="0" i="0" lang="it-IT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COGNOME</a:t>
            </a:r>
            <a:endParaRPr b="0" i="0" sz="1800" u="none" cap="none" strike="noStrike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nsolas"/>
              <a:buNone/>
            </a:pPr>
            <a:r>
              <a:rPr b="1" i="0" lang="it-IT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OFFSET 3 ROWS FETCH FIRST 5 ROWS ONLY;</a:t>
            </a:r>
            <a:r>
              <a:rPr b="0" i="0" lang="it-IT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</p:txBody>
      </p:sp>
      <p:sp>
        <p:nvSpPr>
          <p:cNvPr id="200" name="Google Shape;200;p17"/>
          <p:cNvSpPr txBox="1"/>
          <p:nvPr/>
        </p:nvSpPr>
        <p:spPr>
          <a:xfrm>
            <a:off x="70093" y="411509"/>
            <a:ext cx="4717931" cy="686439"/>
          </a:xfrm>
          <a:prstGeom prst="rect">
            <a:avLst/>
          </a:prstGeom>
          <a:noFill/>
          <a:ln>
            <a:noFill/>
          </a:ln>
        </p:spPr>
        <p:txBody>
          <a:bodyPr anchorCtr="0" anchor="t" bIns="35100" lIns="67500" spcFirstLastPara="1" rIns="67500" wrap="square" tIns="35100">
            <a:spAutoFit/>
          </a:bodyPr>
          <a:lstStyle/>
          <a:p>
            <a:pPr indent="-342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it-IT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La sequenza delle opzioni nella </a:t>
            </a:r>
            <a:r>
              <a:rPr b="1" i="0" lang="it-IT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Query</a:t>
            </a:r>
            <a:r>
              <a:rPr b="0" i="0" lang="it-IT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dovrà essere la seguente</a:t>
            </a:r>
            <a:endParaRPr b="1" i="0" sz="1800" u="none" cap="none" strike="noStrike">
              <a:solidFill>
                <a:srgbClr val="3333FF"/>
              </a:solidFill>
              <a:highlight>
                <a:srgbClr val="FFFF00"/>
              </a:highlight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1" name="Google Shape;201;p17"/>
          <p:cNvSpPr txBox="1"/>
          <p:nvPr/>
        </p:nvSpPr>
        <p:spPr>
          <a:xfrm>
            <a:off x="539552" y="3748614"/>
            <a:ext cx="8273747" cy="11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5100" lIns="67500" spcFirstLastPara="1" rIns="67500" wrap="square" tIns="35100">
            <a:spAutoFit/>
          </a:bodyPr>
          <a:lstStyle/>
          <a:p>
            <a:pPr indent="-342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1" i="0" lang="it-IT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ORDER BY </a:t>
            </a:r>
            <a:r>
              <a:rPr b="1" i="0" lang="it-IT" sz="2000" u="none" cap="none" strike="noStrike">
                <a:solidFill>
                  <a:srgbClr val="3333F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lista_delle_colonne </a:t>
            </a:r>
            <a:r>
              <a:rPr b="1" i="0" lang="it-IT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[ ASC | DESC ]</a:t>
            </a:r>
            <a:endParaRPr/>
          </a:p>
          <a:p>
            <a:pPr indent="-342900" lvl="0" marL="482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1" i="0" lang="it-IT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OFFSET </a:t>
            </a:r>
            <a:r>
              <a:rPr b="1" i="0" lang="it-IT" sz="2000" u="none" cap="none" strike="noStrike">
                <a:solidFill>
                  <a:srgbClr val="3333F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numero_di_righe_da_saltare</a:t>
            </a:r>
            <a:r>
              <a:rPr b="1" i="0" lang="it-IT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[ ROW | ROWS ]</a:t>
            </a:r>
            <a:endParaRPr/>
          </a:p>
          <a:p>
            <a:pPr indent="-342900" lvl="0" marL="482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1" i="0" lang="it-IT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FETCH FIRST </a:t>
            </a:r>
            <a:r>
              <a:rPr b="1" i="0" lang="it-IT" sz="2000" u="none" cap="none" strike="noStrike">
                <a:solidFill>
                  <a:srgbClr val="3333F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numero_di_righe_da_visualizzare </a:t>
            </a:r>
            <a:r>
              <a:rPr b="1" i="0" lang="it-IT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[ ROW | ROWS ] ONLY</a:t>
            </a:r>
            <a:endParaRPr b="1" i="0" sz="1800" u="none" cap="none" strike="noStrike">
              <a:solidFill>
                <a:srgbClr val="3333FF"/>
              </a:solidFill>
              <a:highlight>
                <a:srgbClr val="FFFF00"/>
              </a:highlight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2" name="Google Shape;202;p17"/>
          <p:cNvSpPr txBox="1"/>
          <p:nvPr/>
        </p:nvSpPr>
        <p:spPr>
          <a:xfrm>
            <a:off x="179512" y="2715766"/>
            <a:ext cx="896448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urier New"/>
              <a:buChar char="o"/>
            </a:pPr>
            <a:r>
              <a:rPr b="0" i="0" lang="it-IT" sz="2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 questa query verranno saltate le prime 3 righe e visualizzate solo le 5 successive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/>
          <p:nvPr/>
        </p:nvSpPr>
        <p:spPr>
          <a:xfrm>
            <a:off x="92723" y="-53758"/>
            <a:ext cx="8958554" cy="434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1" i="0" lang="it-IT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 funzione TOP e TOP Percent</a:t>
            </a:r>
            <a:endParaRPr b="1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8"/>
          <p:cNvSpPr txBox="1"/>
          <p:nvPr/>
        </p:nvSpPr>
        <p:spPr>
          <a:xfrm>
            <a:off x="70093" y="411509"/>
            <a:ext cx="8981183" cy="3784723"/>
          </a:xfrm>
          <a:prstGeom prst="rect">
            <a:avLst/>
          </a:prstGeom>
          <a:noFill/>
          <a:ln>
            <a:noFill/>
          </a:ln>
        </p:spPr>
        <p:txBody>
          <a:bodyPr anchorCtr="0" anchor="t" bIns="35100" lIns="67500" spcFirstLastPara="1" rIns="67500" wrap="square" tIns="35100">
            <a:spAutoFit/>
          </a:bodyPr>
          <a:lstStyle/>
          <a:p>
            <a:pPr indent="-342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</a:pPr>
            <a:r>
              <a:rPr b="0" i="0" lang="it-IT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Limita le righe restituite indicando un numero specificato o a una percentuale di righe</a:t>
            </a:r>
            <a:endParaRPr/>
          </a:p>
          <a:p>
            <a:pPr indent="-342900" lvl="0" marL="482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</a:pPr>
            <a:r>
              <a:rPr b="0" i="0" lang="it-IT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Quando si utilizza la clausola </a:t>
            </a:r>
            <a:r>
              <a:rPr b="1" i="0" lang="it-IT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TOP</a:t>
            </a:r>
            <a:r>
              <a:rPr b="0" i="0" lang="it-IT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con la clausola </a:t>
            </a:r>
            <a:r>
              <a:rPr b="1" i="0" lang="it-IT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ORDER BY</a:t>
            </a:r>
            <a:r>
              <a:rPr b="0" i="0" lang="it-IT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il </a:t>
            </a:r>
            <a:r>
              <a:rPr b="1" i="0" lang="it-IT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Result Set </a:t>
            </a:r>
            <a:r>
              <a:rPr b="0" i="0" lang="it-IT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è limitato alle prime </a:t>
            </a:r>
            <a:r>
              <a:rPr b="1" i="0" lang="it-IT" sz="1800" u="none" cap="none" strike="noStrike">
                <a:solidFill>
                  <a:srgbClr val="3333FF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it-IT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righe ordinate, in caso contrario, </a:t>
            </a:r>
            <a:r>
              <a:rPr b="1" i="0" lang="it-IT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TOP</a:t>
            </a:r>
            <a:r>
              <a:rPr b="0" i="0" lang="it-IT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restituisce le prime </a:t>
            </a:r>
            <a:r>
              <a:rPr b="1" i="0" lang="it-IT" sz="1800" u="none" cap="none" strike="noStrike">
                <a:solidFill>
                  <a:srgbClr val="3333FF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it-IT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righe in un ordine non definito</a:t>
            </a:r>
            <a:endParaRPr/>
          </a:p>
          <a:p>
            <a:pPr indent="-342900" lvl="0" marL="482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Char char="o"/>
            </a:pPr>
            <a:r>
              <a:rPr b="0" i="0" lang="it-IT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La sintassi è la seguente; mostreremo due esempi, il primo con il numero di righe esatte mentre il secondo con la percentuale ( la </a:t>
            </a:r>
            <a:r>
              <a:rPr b="1" i="0" lang="it-IT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Tabella</a:t>
            </a:r>
            <a:r>
              <a:rPr b="0" i="0" lang="it-IT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contiene 9 righe )</a:t>
            </a:r>
            <a:endParaRPr b="1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215900" lvl="0" marL="482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482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1397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it-IT" sz="2000" u="none" cap="none" strike="noStrike">
                <a:solidFill>
                  <a:schemeClr val="lt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Si consiglia di utilizzare questa clausola per specificare il numero di righe restituito da una istruzione </a:t>
            </a:r>
            <a:r>
              <a:rPr b="1" i="0" lang="it-IT" sz="2000" u="none" cap="none" strike="noStrike">
                <a:solidFill>
                  <a:schemeClr val="lt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b="0" i="0" lang="it-IT" sz="2000" u="none" cap="none" strike="noStrike">
                <a:solidFill>
                  <a:schemeClr val="lt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; in alternativa, utilizzare la </a:t>
            </a:r>
            <a:r>
              <a:rPr b="1" i="0" lang="it-IT" sz="2000" u="none" cap="none" strike="noStrike">
                <a:solidFill>
                  <a:schemeClr val="lt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TOP</a:t>
            </a:r>
            <a:r>
              <a:rPr b="0" i="0" lang="it-IT" sz="2000" u="none" cap="none" strike="noStrike">
                <a:solidFill>
                  <a:schemeClr val="lt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per specificare le righe interessate da una istruzione </a:t>
            </a:r>
            <a:r>
              <a:rPr b="1" i="0" lang="it-IT" sz="2000" u="none" cap="none" strike="noStrike">
                <a:solidFill>
                  <a:schemeClr val="lt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INSERT</a:t>
            </a:r>
            <a:r>
              <a:rPr b="0" i="0" lang="it-IT" sz="2000" u="none" cap="none" strike="noStrike">
                <a:solidFill>
                  <a:schemeClr val="lt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it-IT" sz="2000" u="none" cap="none" strike="noStrike">
                <a:solidFill>
                  <a:schemeClr val="lt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UPDATE</a:t>
            </a:r>
            <a:r>
              <a:rPr b="0" i="0" lang="it-IT" sz="2000" u="none" cap="none" strike="noStrike">
                <a:solidFill>
                  <a:schemeClr val="lt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b="1" i="0" lang="it-IT" sz="2000" u="none" cap="none" strike="noStrike">
                <a:solidFill>
                  <a:schemeClr val="lt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DELETE</a:t>
            </a:r>
            <a:endParaRPr b="1" i="0" sz="1800" u="none" cap="none" strike="noStrike">
              <a:solidFill>
                <a:schemeClr val="lt1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9" name="Google Shape;209;p18"/>
          <p:cNvSpPr txBox="1"/>
          <p:nvPr/>
        </p:nvSpPr>
        <p:spPr>
          <a:xfrm>
            <a:off x="251520" y="2571750"/>
            <a:ext cx="439248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ourier New"/>
              <a:buNone/>
            </a:pPr>
            <a:r>
              <a:rPr b="1" i="0" lang="it-IT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TOP(</a:t>
            </a:r>
            <a:r>
              <a:rPr b="1" i="0" lang="it-IT" sz="1400" u="none" cap="none" strike="noStrike">
                <a:solidFill>
                  <a:srgbClr val="3333FF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i="0" lang="it-IT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 NOME_UFFICIO,CITTA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ourier New"/>
              <a:buNone/>
            </a:pPr>
            <a:r>
              <a:rPr b="1" i="0" lang="it-IT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FROM UFFICI 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0" name="Google Shape;210;p18"/>
          <p:cNvSpPr txBox="1"/>
          <p:nvPr/>
        </p:nvSpPr>
        <p:spPr>
          <a:xfrm>
            <a:off x="4139952" y="2561359"/>
            <a:ext cx="462329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ourier New"/>
              <a:buNone/>
            </a:pPr>
            <a:r>
              <a:rPr b="1" i="0" lang="it-IT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TOP(</a:t>
            </a:r>
            <a:r>
              <a:rPr b="1" i="0" lang="it-IT" sz="1400" u="none" cap="none" strike="noStrike">
                <a:solidFill>
                  <a:srgbClr val="3333FF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b="1" i="0" lang="it-IT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)PERCENT NOME_UFFICIO ,CITTA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ourier New"/>
              <a:buNone/>
            </a:pPr>
            <a:r>
              <a:rPr b="1" i="0" lang="it-IT" sz="14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FROM UFFICI </a:t>
            </a:r>
            <a:endParaRPr b="1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11" name="Google Shape;21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544" y="3147814"/>
            <a:ext cx="3503517" cy="1728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32040" y="3147814"/>
            <a:ext cx="2952328" cy="1771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"/>
          <p:cNvSpPr txBox="1"/>
          <p:nvPr/>
        </p:nvSpPr>
        <p:spPr>
          <a:xfrm>
            <a:off x="92723" y="-53758"/>
            <a:ext cx="8958554" cy="434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1" i="0" lang="it-IT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 clausola DISTINCT</a:t>
            </a:r>
            <a:endParaRPr/>
          </a:p>
        </p:txBody>
      </p:sp>
      <p:sp>
        <p:nvSpPr>
          <p:cNvPr id="218" name="Google Shape;218;p19"/>
          <p:cNvSpPr txBox="1"/>
          <p:nvPr/>
        </p:nvSpPr>
        <p:spPr>
          <a:xfrm>
            <a:off x="69404" y="410746"/>
            <a:ext cx="4934644" cy="4071981"/>
          </a:xfrm>
          <a:prstGeom prst="rect">
            <a:avLst/>
          </a:prstGeom>
          <a:noFill/>
          <a:ln>
            <a:noFill/>
          </a:ln>
        </p:spPr>
        <p:txBody>
          <a:bodyPr anchorCtr="0" anchor="t" bIns="35100" lIns="67500" spcFirstLastPara="1" rIns="67500" wrap="square" tIns="35100">
            <a:spAutoFit/>
          </a:bodyPr>
          <a:lstStyle/>
          <a:p>
            <a:pPr indent="-342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 clausola </a:t>
            </a:r>
            <a:r>
              <a:rPr b="1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DISTINCT</a:t>
            </a:r>
            <a:r>
              <a:rPr b="0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rimuove dal </a:t>
            </a:r>
            <a:r>
              <a:rPr b="1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 Set </a:t>
            </a:r>
            <a:r>
              <a:rPr b="0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tutte le righe duplicate</a:t>
            </a:r>
            <a:br>
              <a:rPr b="0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82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Deve essere posta immediatamente dopo la parola </a:t>
            </a:r>
            <a:r>
              <a:rPr b="1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b="0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ed ha</a:t>
            </a:r>
            <a:br>
              <a:rPr b="0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effetto su tutte le colonne</a:t>
            </a:r>
            <a:br>
              <a:rPr b="0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della query</a:t>
            </a:r>
            <a:br>
              <a:rPr b="0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82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 </a:t>
            </a:r>
            <a:r>
              <a:rPr b="1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DISTINCT</a:t>
            </a:r>
            <a:r>
              <a:rPr b="0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può essere utilizzata solo con la </a:t>
            </a:r>
            <a:r>
              <a:rPr b="1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endParaRPr/>
          </a:p>
          <a:p>
            <a:pPr indent="-342900" lvl="0" marL="482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 DISTINCT opera un ordinamento </a:t>
            </a:r>
            <a:br>
              <a:rPr b="0" i="0" lang="it-IT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</a:br>
            <a:r>
              <a:rPr b="0" i="0" lang="it-IT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di default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9"/>
          <p:cNvSpPr/>
          <p:nvPr/>
        </p:nvSpPr>
        <p:spPr>
          <a:xfrm>
            <a:off x="7098271" y="2442862"/>
            <a:ext cx="1944216" cy="223224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9"/>
          <p:cNvSpPr txBox="1"/>
          <p:nvPr/>
        </p:nvSpPr>
        <p:spPr>
          <a:xfrm>
            <a:off x="5292080" y="4083918"/>
            <a:ext cx="2520280" cy="52322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nsolas"/>
              <a:buNone/>
            </a:pPr>
            <a:r>
              <a:rPr b="0" i="0" lang="it-IT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b="1" i="0" lang="it-IT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DISTINCT</a:t>
            </a:r>
            <a:r>
              <a:rPr b="0" i="0" lang="it-IT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COD_UFF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nsolas"/>
              <a:buNone/>
            </a:pPr>
            <a:r>
              <a:rPr b="0" i="0" lang="it-IT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it-IT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DIPENDENTI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9"/>
          <p:cNvSpPr txBox="1"/>
          <p:nvPr/>
        </p:nvSpPr>
        <p:spPr>
          <a:xfrm>
            <a:off x="5292080" y="3363838"/>
            <a:ext cx="3456384" cy="52322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nsolas"/>
              <a:buNone/>
            </a:pPr>
            <a:r>
              <a:rPr b="0" i="0" lang="it-IT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b="1" i="0" lang="it-IT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DISTINCT</a:t>
            </a:r>
            <a:r>
              <a:rPr b="0" i="0" lang="it-IT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it-IT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COD_UFF</a:t>
            </a:r>
            <a:r>
              <a:rPr b="0" i="0" lang="it-IT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it-IT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RUOLO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nsolas"/>
              <a:buNone/>
            </a:pPr>
            <a:r>
              <a:rPr b="0" i="0" lang="it-IT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it-IT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DIPENDENTI</a:t>
            </a:r>
            <a:endParaRPr/>
          </a:p>
        </p:txBody>
      </p:sp>
      <p:pic>
        <p:nvPicPr>
          <p:cNvPr id="222" name="Google Shape;22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2040" y="771550"/>
            <a:ext cx="318135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/>
          <p:nvPr/>
        </p:nvSpPr>
        <p:spPr>
          <a:xfrm>
            <a:off x="92723" y="-53758"/>
            <a:ext cx="8958554" cy="434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1" i="0" lang="it-IT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Gli Statement SQL di Sql Server</a:t>
            </a:r>
            <a:endParaRPr/>
          </a:p>
        </p:txBody>
      </p:sp>
      <p:graphicFrame>
        <p:nvGraphicFramePr>
          <p:cNvPr id="68" name="Google Shape;68;p2"/>
          <p:cNvGraphicFramePr/>
          <p:nvPr/>
        </p:nvGraphicFramePr>
        <p:xfrm>
          <a:off x="251520" y="6995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{6C34B220-07DD-4534-8C59-5DDE57C72BC5}</a:tableStyleId>
              </a:tblPr>
              <a:tblGrid>
                <a:gridCol w="2160250"/>
                <a:gridCol w="2160250"/>
                <a:gridCol w="2160250"/>
                <a:gridCol w="21602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Calibri"/>
                        <a:buNone/>
                      </a:pPr>
                      <a:r>
                        <a:rPr lang="it-IT" sz="16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Definition Language</a:t>
                      </a:r>
                      <a:endParaRPr/>
                    </a:p>
                  </a:txBody>
                  <a:tcPr marT="45725" marB="45725" marR="91450" marL="91450">
                    <a:gradFill>
                      <a:gsLst>
                        <a:gs pos="0">
                          <a:srgbClr val="F0B2AD"/>
                        </a:gs>
                        <a:gs pos="46000">
                          <a:srgbClr val="DB4D40"/>
                        </a:gs>
                        <a:gs pos="100000">
                          <a:srgbClr val="8B2219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Calibri"/>
                        <a:buNone/>
                      </a:pPr>
                      <a:r>
                        <a:rPr lang="it-IT" sz="16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Definition Language</a:t>
                      </a:r>
                      <a:endParaRPr/>
                    </a:p>
                  </a:txBody>
                  <a:tcPr marT="45725" marB="45725" marR="91450" marL="91450">
                    <a:gradFill>
                      <a:gsLst>
                        <a:gs pos="0">
                          <a:srgbClr val="F0B2AD"/>
                        </a:gs>
                        <a:gs pos="46000">
                          <a:srgbClr val="DB4D40"/>
                        </a:gs>
                        <a:gs pos="100000">
                          <a:srgbClr val="8B2219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Calibri"/>
                        <a:buNone/>
                      </a:pPr>
                      <a:r>
                        <a:rPr lang="it-IT" sz="16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Control Language</a:t>
                      </a:r>
                      <a:endParaRPr/>
                    </a:p>
                  </a:txBody>
                  <a:tcPr marT="45725" marB="45725" marR="91450" marL="91450">
                    <a:gradFill>
                      <a:gsLst>
                        <a:gs pos="0">
                          <a:srgbClr val="F0B2AD"/>
                        </a:gs>
                        <a:gs pos="46000">
                          <a:srgbClr val="DB4D40"/>
                        </a:gs>
                        <a:gs pos="100000">
                          <a:srgbClr val="8B2219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Calibri"/>
                        <a:buNone/>
                      </a:pPr>
                      <a:r>
                        <a:rPr lang="it-IT" sz="16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Transaction Control Language</a:t>
                      </a:r>
                      <a:endParaRPr/>
                    </a:p>
                  </a:txBody>
                  <a:tcPr marT="45725" marB="45725" marR="91450" marL="91450">
                    <a:gradFill>
                      <a:gsLst>
                        <a:gs pos="0">
                          <a:srgbClr val="F0B2AD"/>
                        </a:gs>
                        <a:gs pos="46000">
                          <a:srgbClr val="DB4D40"/>
                        </a:gs>
                        <a:gs pos="100000">
                          <a:srgbClr val="8B2219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27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1600"/>
                        <a:buFont typeface="Calibri"/>
                        <a:buNone/>
                      </a:pPr>
                      <a:r>
                        <a:rPr b="1" lang="it-IT" sz="1600" u="none" cap="none" strike="noStrike">
                          <a:solidFill>
                            <a:srgbClr val="FFFF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</a:t>
                      </a:r>
                      <a:endParaRPr/>
                    </a:p>
                  </a:txBody>
                  <a:tcPr marT="45725" marB="45725" marR="91450" marL="91450">
                    <a:gradFill>
                      <a:gsLst>
                        <a:gs pos="0">
                          <a:srgbClr val="F0B2AD"/>
                        </a:gs>
                        <a:gs pos="46000">
                          <a:srgbClr val="DB4D40"/>
                        </a:gs>
                        <a:gs pos="100000">
                          <a:srgbClr val="8B2219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1600"/>
                        <a:buFont typeface="Calibri"/>
                        <a:buNone/>
                      </a:pPr>
                      <a:r>
                        <a:rPr b="1" lang="it-IT" sz="1600" u="none" cap="none" strike="noStrike">
                          <a:solidFill>
                            <a:srgbClr val="FFFF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</a:t>
                      </a:r>
                      <a:endParaRPr/>
                    </a:p>
                  </a:txBody>
                  <a:tcPr marT="45725" marB="45725" marR="91450" marL="91450">
                    <a:gradFill>
                      <a:gsLst>
                        <a:gs pos="0">
                          <a:srgbClr val="F0B2AD"/>
                        </a:gs>
                        <a:gs pos="46000">
                          <a:srgbClr val="DB4D40"/>
                        </a:gs>
                        <a:gs pos="100000">
                          <a:srgbClr val="8B2219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1600"/>
                        <a:buFont typeface="Calibri"/>
                        <a:buNone/>
                      </a:pPr>
                      <a:r>
                        <a:rPr b="1" lang="it-IT" sz="1600" u="none" cap="none" strike="noStrike">
                          <a:solidFill>
                            <a:srgbClr val="FFFF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GRANT</a:t>
                      </a:r>
                      <a:endParaRPr/>
                    </a:p>
                  </a:txBody>
                  <a:tcPr marT="45725" marB="45725" marR="91450" marL="91450">
                    <a:gradFill>
                      <a:gsLst>
                        <a:gs pos="0">
                          <a:srgbClr val="F0B2AD"/>
                        </a:gs>
                        <a:gs pos="46000">
                          <a:srgbClr val="DB4D40"/>
                        </a:gs>
                        <a:gs pos="100000">
                          <a:srgbClr val="8B2219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1600"/>
                        <a:buFont typeface="Calibri"/>
                        <a:buNone/>
                      </a:pPr>
                      <a:r>
                        <a:rPr b="1" lang="it-IT" sz="1600" u="none" cap="none" strike="noStrike">
                          <a:solidFill>
                            <a:srgbClr val="FFFF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COMMIT</a:t>
                      </a:r>
                      <a:endParaRPr/>
                    </a:p>
                  </a:txBody>
                  <a:tcPr marT="45725" marB="45725" marR="91450" marL="91450">
                    <a:gradFill>
                      <a:gsLst>
                        <a:gs pos="0">
                          <a:srgbClr val="F0B2AD"/>
                        </a:gs>
                        <a:gs pos="46000">
                          <a:srgbClr val="DB4D40"/>
                        </a:gs>
                        <a:gs pos="100000">
                          <a:srgbClr val="8B2219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283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1600"/>
                        <a:buFont typeface="Calibri"/>
                        <a:buNone/>
                      </a:pPr>
                      <a:r>
                        <a:rPr b="1" lang="it-IT" sz="1600" u="none" cap="none" strike="noStrike">
                          <a:solidFill>
                            <a:srgbClr val="FFFF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ALTER</a:t>
                      </a:r>
                      <a:endParaRPr/>
                    </a:p>
                  </a:txBody>
                  <a:tcPr marT="45725" marB="45725" marR="91450" marL="91450">
                    <a:gradFill>
                      <a:gsLst>
                        <a:gs pos="0">
                          <a:srgbClr val="F0B2AD"/>
                        </a:gs>
                        <a:gs pos="46000">
                          <a:srgbClr val="DB4D40"/>
                        </a:gs>
                        <a:gs pos="100000">
                          <a:srgbClr val="8B2219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1600"/>
                        <a:buFont typeface="Calibri"/>
                        <a:buNone/>
                      </a:pPr>
                      <a:r>
                        <a:rPr b="1" lang="it-IT" sz="1600" u="none" cap="none" strike="noStrike">
                          <a:solidFill>
                            <a:srgbClr val="FFFF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ALTER</a:t>
                      </a:r>
                      <a:endParaRPr/>
                    </a:p>
                  </a:txBody>
                  <a:tcPr marT="45725" marB="45725" marR="91450" marL="91450">
                    <a:gradFill>
                      <a:gsLst>
                        <a:gs pos="0">
                          <a:srgbClr val="F0B2AD"/>
                        </a:gs>
                        <a:gs pos="46000">
                          <a:srgbClr val="DB4D40"/>
                        </a:gs>
                        <a:gs pos="100000">
                          <a:srgbClr val="8B2219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1600"/>
                        <a:buFont typeface="Calibri"/>
                        <a:buNone/>
                      </a:pPr>
                      <a:r>
                        <a:rPr b="1" lang="it-IT" sz="1600" u="none" cap="none" strike="noStrike">
                          <a:solidFill>
                            <a:srgbClr val="FFFF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REVOKE</a:t>
                      </a:r>
                      <a:endParaRPr/>
                    </a:p>
                  </a:txBody>
                  <a:tcPr marT="45725" marB="45725" marR="91450" marL="91450">
                    <a:gradFill>
                      <a:gsLst>
                        <a:gs pos="0">
                          <a:srgbClr val="F0B2AD"/>
                        </a:gs>
                        <a:gs pos="46000">
                          <a:srgbClr val="DB4D40"/>
                        </a:gs>
                        <a:gs pos="100000">
                          <a:srgbClr val="8B2219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1600"/>
                        <a:buFont typeface="Calibri"/>
                        <a:buNone/>
                      </a:pPr>
                      <a:r>
                        <a:rPr b="1" lang="it-IT" sz="1600" u="none" cap="none" strike="noStrike">
                          <a:solidFill>
                            <a:srgbClr val="FFFF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ROLLBACK</a:t>
                      </a:r>
                      <a:endParaRPr/>
                    </a:p>
                  </a:txBody>
                  <a:tcPr marT="45725" marB="45725" marR="91450" marL="91450">
                    <a:gradFill>
                      <a:gsLst>
                        <a:gs pos="0">
                          <a:srgbClr val="F0B2AD"/>
                        </a:gs>
                        <a:gs pos="46000">
                          <a:srgbClr val="DB4D40"/>
                        </a:gs>
                        <a:gs pos="100000">
                          <a:srgbClr val="8B2219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288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1600"/>
                        <a:buFont typeface="Calibri"/>
                        <a:buNone/>
                      </a:pPr>
                      <a:r>
                        <a:rPr b="1" lang="it-IT" sz="1600" u="none" cap="none" strike="noStrike">
                          <a:solidFill>
                            <a:srgbClr val="FFFF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DROP</a:t>
                      </a:r>
                      <a:endParaRPr/>
                    </a:p>
                  </a:txBody>
                  <a:tcPr marT="45725" marB="45725" marR="91450" marL="91450">
                    <a:gradFill>
                      <a:gsLst>
                        <a:gs pos="0">
                          <a:srgbClr val="F0B2AD"/>
                        </a:gs>
                        <a:gs pos="46000">
                          <a:srgbClr val="DB4D40"/>
                        </a:gs>
                        <a:gs pos="100000">
                          <a:srgbClr val="8B2219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1600"/>
                        <a:buFont typeface="Calibri"/>
                        <a:buNone/>
                      </a:pPr>
                      <a:r>
                        <a:rPr b="1" lang="it-IT" sz="1600" u="none" cap="none" strike="noStrike">
                          <a:solidFill>
                            <a:srgbClr val="FFFF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DROP</a:t>
                      </a:r>
                      <a:endParaRPr/>
                    </a:p>
                  </a:txBody>
                  <a:tcPr marT="45725" marB="45725" marR="91450" marL="91450">
                    <a:gradFill>
                      <a:gsLst>
                        <a:gs pos="0">
                          <a:srgbClr val="F0B2AD"/>
                        </a:gs>
                        <a:gs pos="46000">
                          <a:srgbClr val="DB4D40"/>
                        </a:gs>
                        <a:gs pos="100000">
                          <a:srgbClr val="8B2219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FFFF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gradFill>
                      <a:gsLst>
                        <a:gs pos="0">
                          <a:srgbClr val="F0B2AD"/>
                        </a:gs>
                        <a:gs pos="46000">
                          <a:srgbClr val="DB4D40"/>
                        </a:gs>
                        <a:gs pos="100000">
                          <a:srgbClr val="8B2219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1600"/>
                        <a:buFont typeface="Calibri"/>
                        <a:buNone/>
                      </a:pPr>
                      <a:r>
                        <a:rPr b="1" lang="it-IT" sz="1600" u="none" cap="none" strike="noStrike">
                          <a:solidFill>
                            <a:srgbClr val="FFFF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BEGIN TRANSACTION</a:t>
                      </a:r>
                      <a:endParaRPr/>
                    </a:p>
                  </a:txBody>
                  <a:tcPr marT="45725" marB="45725" marR="91450" marL="91450">
                    <a:gradFill>
                      <a:gsLst>
                        <a:gs pos="0">
                          <a:srgbClr val="F0B2AD"/>
                        </a:gs>
                        <a:gs pos="46000">
                          <a:srgbClr val="DB4D40"/>
                        </a:gs>
                        <a:gs pos="100000">
                          <a:srgbClr val="8B2219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288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1600"/>
                        <a:buFont typeface="Calibri"/>
                        <a:buNone/>
                      </a:pPr>
                      <a:r>
                        <a:rPr b="1" lang="it-IT" sz="1600" u="none" cap="none" strike="noStrike">
                          <a:solidFill>
                            <a:srgbClr val="FFFF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TRUNCATE</a:t>
                      </a:r>
                      <a:endParaRPr/>
                    </a:p>
                  </a:txBody>
                  <a:tcPr marT="45725" marB="45725" marR="91450" marL="91450">
                    <a:gradFill>
                      <a:gsLst>
                        <a:gs pos="0">
                          <a:srgbClr val="F0B2AD"/>
                        </a:gs>
                        <a:gs pos="46000">
                          <a:srgbClr val="DB4D40"/>
                        </a:gs>
                        <a:gs pos="100000">
                          <a:srgbClr val="8B2219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1600"/>
                        <a:buFont typeface="Calibri"/>
                        <a:buNone/>
                      </a:pPr>
                      <a:r>
                        <a:rPr b="1" lang="it-IT" sz="1600" u="none" cap="none" strike="noStrike">
                          <a:solidFill>
                            <a:srgbClr val="FFFF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TRUNCATE</a:t>
                      </a:r>
                      <a:endParaRPr/>
                    </a:p>
                  </a:txBody>
                  <a:tcPr marT="45725" marB="45725" marR="91450" marL="91450">
                    <a:gradFill>
                      <a:gsLst>
                        <a:gs pos="0">
                          <a:srgbClr val="F0B2AD"/>
                        </a:gs>
                        <a:gs pos="46000">
                          <a:srgbClr val="DB4D40"/>
                        </a:gs>
                        <a:gs pos="100000">
                          <a:srgbClr val="8B2219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FFFF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gradFill>
                      <a:gsLst>
                        <a:gs pos="0">
                          <a:srgbClr val="F0B2AD"/>
                        </a:gs>
                        <a:gs pos="46000">
                          <a:srgbClr val="DB4D40"/>
                        </a:gs>
                        <a:gs pos="100000">
                          <a:srgbClr val="8B2219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1600"/>
                        <a:buFont typeface="Calibri"/>
                        <a:buNone/>
                      </a:pPr>
                      <a:r>
                        <a:rPr b="1" lang="it-IT" sz="1600" u="none" cap="none" strike="noStrike">
                          <a:solidFill>
                            <a:srgbClr val="FFFF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END TRANSACTION </a:t>
                      </a:r>
                      <a:endParaRPr/>
                    </a:p>
                  </a:txBody>
                  <a:tcPr marT="45725" marB="45725" marR="91450" marL="91450">
                    <a:gradFill>
                      <a:gsLst>
                        <a:gs pos="0">
                          <a:srgbClr val="F0B2AD"/>
                        </a:gs>
                        <a:gs pos="46000">
                          <a:srgbClr val="DB4D40"/>
                        </a:gs>
                        <a:gs pos="100000">
                          <a:srgbClr val="8B2219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288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FFFF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gradFill>
                      <a:gsLst>
                        <a:gs pos="0">
                          <a:srgbClr val="F0B2AD"/>
                        </a:gs>
                        <a:gs pos="46000">
                          <a:srgbClr val="DB4D40"/>
                        </a:gs>
                        <a:gs pos="100000">
                          <a:srgbClr val="8B2219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FFFF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gradFill>
                      <a:gsLst>
                        <a:gs pos="0">
                          <a:srgbClr val="F0B2AD"/>
                        </a:gs>
                        <a:gs pos="46000">
                          <a:srgbClr val="DB4D40"/>
                        </a:gs>
                        <a:gs pos="100000">
                          <a:srgbClr val="8B2219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FFFF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gradFill>
                      <a:gsLst>
                        <a:gs pos="0">
                          <a:srgbClr val="F0B2AD"/>
                        </a:gs>
                        <a:gs pos="46000">
                          <a:srgbClr val="DB4D40"/>
                        </a:gs>
                        <a:gs pos="100000">
                          <a:srgbClr val="8B2219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rgbClr val="FFFF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gradFill>
                      <a:gsLst>
                        <a:gs pos="0">
                          <a:srgbClr val="F0B2AD"/>
                        </a:gs>
                        <a:gs pos="46000">
                          <a:srgbClr val="DB4D40"/>
                        </a:gs>
                        <a:gs pos="100000">
                          <a:srgbClr val="8B2219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69" name="Google Shape;69;p2"/>
          <p:cNvSpPr txBox="1"/>
          <p:nvPr/>
        </p:nvSpPr>
        <p:spPr>
          <a:xfrm>
            <a:off x="92722" y="411510"/>
            <a:ext cx="8958553" cy="347884"/>
          </a:xfrm>
          <a:prstGeom prst="rect">
            <a:avLst/>
          </a:prstGeom>
          <a:noFill/>
          <a:ln>
            <a:noFill/>
          </a:ln>
        </p:spPr>
        <p:txBody>
          <a:bodyPr anchorCtr="0" anchor="t" bIns="35100" lIns="67500" spcFirstLastPara="1" rIns="67500" wrap="square" tIns="35100">
            <a:spAutoFit/>
          </a:bodyPr>
          <a:lstStyle/>
          <a:p>
            <a:pPr indent="-2286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nvergence"/>
              <a:ea typeface="Convergence"/>
              <a:cs typeface="Convergence"/>
              <a:sym typeface="Convergence"/>
            </a:endParaRPr>
          </a:p>
        </p:txBody>
      </p:sp>
      <p:sp>
        <p:nvSpPr>
          <p:cNvPr id="70" name="Google Shape;70;p2"/>
          <p:cNvSpPr txBox="1"/>
          <p:nvPr/>
        </p:nvSpPr>
        <p:spPr>
          <a:xfrm>
            <a:off x="251520" y="2989277"/>
            <a:ext cx="864096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 istruzioni SQL sono conformi agli </a:t>
            </a:r>
            <a:r>
              <a:rPr b="1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standard del settore</a:t>
            </a:r>
            <a:r>
              <a:rPr b="0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Garantiscono la conformità coinvolgendo i comitati per gli standard SQL come  </a:t>
            </a:r>
            <a:r>
              <a:rPr b="1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l'ANSI </a:t>
            </a:r>
            <a:r>
              <a:rPr b="0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 l'International Standards Organization </a:t>
            </a:r>
            <a:r>
              <a:rPr b="1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(ISO)</a:t>
            </a:r>
            <a:r>
              <a:rPr b="0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ANSI e ISO hanno accettato SQL come linguaggio standard per i database </a:t>
            </a:r>
            <a:endParaRPr/>
          </a:p>
        </p:txBody>
      </p:sp>
      <p:graphicFrame>
        <p:nvGraphicFramePr>
          <p:cNvPr id="71" name="Google Shape;71;p2"/>
          <p:cNvGraphicFramePr/>
          <p:nvPr/>
        </p:nvGraphicFramePr>
        <p:xfrm>
          <a:off x="251520" y="6995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{6C34B220-07DD-4534-8C59-5DDE57C72BC5}</a:tableStyleId>
              </a:tblPr>
              <a:tblGrid>
                <a:gridCol w="20162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Calibri"/>
                        <a:buNone/>
                      </a:pPr>
                      <a:r>
                        <a:rPr lang="it-IT" sz="16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Manipulation Language</a:t>
                      </a:r>
                      <a:endParaRPr/>
                    </a:p>
                  </a:txBody>
                  <a:tcPr marT="45725" marB="45725" marR="91450" marL="91450">
                    <a:gradFill>
                      <a:gsLst>
                        <a:gs pos="0">
                          <a:srgbClr val="F0B2AD"/>
                        </a:gs>
                        <a:gs pos="46000">
                          <a:srgbClr val="DB4D40"/>
                        </a:gs>
                        <a:gs pos="100000">
                          <a:srgbClr val="8B2219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27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1600"/>
                        <a:buFont typeface="Calibri"/>
                        <a:buNone/>
                      </a:pPr>
                      <a:r>
                        <a:rPr b="1" lang="it-IT" sz="1600" u="none" cap="none" strike="noStrike">
                          <a:solidFill>
                            <a:srgbClr val="FFFF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</a:t>
                      </a:r>
                      <a:endParaRPr/>
                    </a:p>
                  </a:txBody>
                  <a:tcPr marT="45725" marB="45725" marR="91450" marL="91450">
                    <a:gradFill>
                      <a:gsLst>
                        <a:gs pos="0">
                          <a:srgbClr val="F0B2AD"/>
                        </a:gs>
                        <a:gs pos="46000">
                          <a:srgbClr val="DB4D40"/>
                        </a:gs>
                        <a:gs pos="100000">
                          <a:srgbClr val="8B2219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283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1600"/>
                        <a:buFont typeface="Calibri"/>
                        <a:buNone/>
                      </a:pPr>
                      <a:r>
                        <a:rPr b="1" lang="it-IT" sz="1600" u="none" cap="none" strike="noStrike">
                          <a:solidFill>
                            <a:srgbClr val="FFFF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INSERT</a:t>
                      </a:r>
                      <a:endParaRPr/>
                    </a:p>
                  </a:txBody>
                  <a:tcPr marT="45725" marB="45725" marR="91450" marL="91450">
                    <a:gradFill>
                      <a:gsLst>
                        <a:gs pos="0">
                          <a:srgbClr val="F0B2AD"/>
                        </a:gs>
                        <a:gs pos="46000">
                          <a:srgbClr val="DB4D40"/>
                        </a:gs>
                        <a:gs pos="100000">
                          <a:srgbClr val="8B2219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288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1600"/>
                        <a:buFont typeface="Calibri"/>
                        <a:buNone/>
                      </a:pPr>
                      <a:r>
                        <a:rPr b="1" lang="it-IT" sz="1600" u="none" cap="none" strike="noStrike">
                          <a:solidFill>
                            <a:srgbClr val="FFFF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UPDATE</a:t>
                      </a:r>
                      <a:endParaRPr/>
                    </a:p>
                  </a:txBody>
                  <a:tcPr marT="45725" marB="45725" marR="91450" marL="91450">
                    <a:gradFill>
                      <a:gsLst>
                        <a:gs pos="0">
                          <a:srgbClr val="F0B2AD"/>
                        </a:gs>
                        <a:gs pos="46000">
                          <a:srgbClr val="DB4D40"/>
                        </a:gs>
                        <a:gs pos="100000">
                          <a:srgbClr val="8B2219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288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1600"/>
                        <a:buFont typeface="Calibri"/>
                        <a:buNone/>
                      </a:pPr>
                      <a:r>
                        <a:rPr b="1" lang="it-IT" sz="1600" u="none" cap="none" strike="noStrike">
                          <a:solidFill>
                            <a:srgbClr val="FFFF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DELETE</a:t>
                      </a:r>
                      <a:endParaRPr/>
                    </a:p>
                  </a:txBody>
                  <a:tcPr marT="45725" marB="45725" marR="91450" marL="91450">
                    <a:gradFill>
                      <a:gsLst>
                        <a:gs pos="0">
                          <a:srgbClr val="F0B2AD"/>
                        </a:gs>
                        <a:gs pos="46000">
                          <a:srgbClr val="DB4D40"/>
                        </a:gs>
                        <a:gs pos="100000">
                          <a:srgbClr val="8B2219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288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1600"/>
                        <a:buFont typeface="Calibri"/>
                        <a:buNone/>
                      </a:pPr>
                      <a:r>
                        <a:rPr b="1" lang="it-IT" sz="1600" u="none" cap="none" strike="noStrike">
                          <a:solidFill>
                            <a:srgbClr val="FFFF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MERGE</a:t>
                      </a:r>
                      <a:endParaRPr/>
                    </a:p>
                  </a:txBody>
                  <a:tcPr marT="45725" marB="45725" marR="91450" marL="91450">
                    <a:gradFill>
                      <a:gsLst>
                        <a:gs pos="0">
                          <a:srgbClr val="F0B2AD"/>
                        </a:gs>
                        <a:gs pos="46000">
                          <a:srgbClr val="DB4D40"/>
                        </a:gs>
                        <a:gs pos="100000">
                          <a:srgbClr val="8B2219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0"/>
          <p:cNvSpPr txBox="1"/>
          <p:nvPr/>
        </p:nvSpPr>
        <p:spPr>
          <a:xfrm>
            <a:off x="92723" y="-53758"/>
            <a:ext cx="8958554" cy="434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1" i="0" lang="it-IT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 clausola WHERE</a:t>
            </a:r>
            <a:endParaRPr/>
          </a:p>
        </p:txBody>
      </p:sp>
      <p:sp>
        <p:nvSpPr>
          <p:cNvPr id="228" name="Google Shape;228;p20"/>
          <p:cNvSpPr txBox="1"/>
          <p:nvPr/>
        </p:nvSpPr>
        <p:spPr>
          <a:xfrm>
            <a:off x="70093" y="411509"/>
            <a:ext cx="8981183" cy="3456428"/>
          </a:xfrm>
          <a:prstGeom prst="rect">
            <a:avLst/>
          </a:prstGeom>
          <a:noFill/>
          <a:ln>
            <a:noFill/>
          </a:ln>
        </p:spPr>
        <p:txBody>
          <a:bodyPr anchorCtr="0" anchor="t" bIns="35100" lIns="67500" spcFirstLastPara="1" rIns="67500" wrap="square" tIns="35100">
            <a:spAutoFit/>
          </a:bodyPr>
          <a:lstStyle/>
          <a:p>
            <a:pPr indent="-342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it-IT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Per qualificare specifiche righe della </a:t>
            </a:r>
            <a:r>
              <a:rPr b="1" i="0" lang="it-IT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Tabella </a:t>
            </a:r>
            <a:r>
              <a:rPr b="0" i="0" lang="it-IT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si deve utilizzare la clausola </a:t>
            </a:r>
            <a:r>
              <a:rPr b="1" i="0" lang="it-IT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WHERE </a:t>
            </a:r>
            <a:endParaRPr/>
          </a:p>
          <a:p>
            <a:pPr indent="-215900" lvl="0" marL="482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82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it-IT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Un predicato nella clausola </a:t>
            </a:r>
            <a:r>
              <a:rPr b="1" i="0" lang="it-IT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b="0" i="0" lang="it-IT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specifica una condizione che è vera, falsa oppure sconosciuta per una certa riga o un gruppo di righe</a:t>
            </a:r>
            <a:endParaRPr/>
          </a:p>
          <a:p>
            <a:pPr indent="-215900" lvl="0" marL="482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82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it-IT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Una clausola </a:t>
            </a:r>
            <a:r>
              <a:rPr b="1" i="0" lang="it-IT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b="0" i="0" lang="it-IT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può avere uno o più predicati</a:t>
            </a:r>
            <a:endParaRPr/>
          </a:p>
          <a:p>
            <a:pPr indent="-215900" lvl="0" marL="482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82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it-IT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 valori specificati in un predicato devono essere compatibili con il tipo di dati della colonna</a:t>
            </a:r>
            <a:endParaRPr/>
          </a:p>
        </p:txBody>
      </p:sp>
    </p:spTree>
  </p:cSld>
  <p:clrMapOvr>
    <a:masterClrMapping/>
  </p:clrMapOvr>
  <p:transition spd="slow">
    <p:randomBar dir="vert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 txBox="1"/>
          <p:nvPr/>
        </p:nvSpPr>
        <p:spPr>
          <a:xfrm>
            <a:off x="92723" y="-53758"/>
            <a:ext cx="8958554" cy="434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1" i="0" lang="it-IT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 clausola WHERE per le colonne di tipo carattere</a:t>
            </a:r>
            <a:endParaRPr/>
          </a:p>
        </p:txBody>
      </p:sp>
      <p:pic>
        <p:nvPicPr>
          <p:cNvPr id="234" name="Google Shape;23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28" y="1419622"/>
            <a:ext cx="3327149" cy="2429941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1"/>
          <p:cNvSpPr txBox="1"/>
          <p:nvPr/>
        </p:nvSpPr>
        <p:spPr>
          <a:xfrm>
            <a:off x="683568" y="1635646"/>
            <a:ext cx="2592288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1" i="0" lang="it-IT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 bisogno della lista dei soli dipendenti che lavorano nell’ufficio A00</a:t>
            </a:r>
            <a:endParaRPr/>
          </a:p>
        </p:txBody>
      </p:sp>
      <p:sp>
        <p:nvSpPr>
          <p:cNvPr id="236" name="Google Shape;236;p21"/>
          <p:cNvSpPr txBox="1"/>
          <p:nvPr/>
        </p:nvSpPr>
        <p:spPr>
          <a:xfrm>
            <a:off x="4067944" y="787871"/>
            <a:ext cx="4623292" cy="92333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it-IT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it-IT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COGNOME</a:t>
            </a:r>
            <a:r>
              <a:rPr b="0" i="0" lang="it-IT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it-IT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NOME</a:t>
            </a:r>
            <a:r>
              <a:rPr b="0" i="0" lang="it-IT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it-IT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DT_ASSUNZ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it-IT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it-IT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it-IT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DIPENDENTI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it-IT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it-IT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it-IT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COD_UFF </a:t>
            </a:r>
            <a:r>
              <a:rPr b="0" i="0" lang="it-IT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it-IT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it-IT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'A00'</a:t>
            </a:r>
            <a:endParaRPr b="1" i="0" sz="1600" u="none" cap="none" strike="noStrike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7" name="Google Shape;237;p21"/>
          <p:cNvSpPr/>
          <p:nvPr/>
        </p:nvSpPr>
        <p:spPr>
          <a:xfrm>
            <a:off x="5580112" y="1923678"/>
            <a:ext cx="576064" cy="576064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5400">
            <a:solidFill>
              <a:srgbClr val="00B8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4008" y="2787774"/>
            <a:ext cx="2409825" cy="10572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ransition spd="slow">
    <p:randomBar dir="vert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"/>
          <p:cNvSpPr txBox="1"/>
          <p:nvPr/>
        </p:nvSpPr>
        <p:spPr>
          <a:xfrm>
            <a:off x="92723" y="-53758"/>
            <a:ext cx="8958554" cy="434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1" i="0" lang="it-IT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 clausola WHERE per le colonne di tipo numerico</a:t>
            </a:r>
            <a:endParaRPr/>
          </a:p>
        </p:txBody>
      </p:sp>
      <p:sp>
        <p:nvSpPr>
          <p:cNvPr id="244" name="Google Shape;244;p22"/>
          <p:cNvSpPr txBox="1"/>
          <p:nvPr/>
        </p:nvSpPr>
        <p:spPr>
          <a:xfrm>
            <a:off x="70093" y="411509"/>
            <a:ext cx="8981183" cy="686439"/>
          </a:xfrm>
          <a:prstGeom prst="rect">
            <a:avLst/>
          </a:prstGeom>
          <a:noFill/>
          <a:ln>
            <a:noFill/>
          </a:ln>
        </p:spPr>
        <p:txBody>
          <a:bodyPr anchorCtr="0" anchor="t" bIns="35100" lIns="67500" spcFirstLastPara="1" rIns="67500" wrap="square" tIns="35100">
            <a:spAutoFit/>
          </a:bodyPr>
          <a:lstStyle/>
          <a:p>
            <a:pPr indent="-342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it-IT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Le colonne numeriche possono essere filtrate senza porre tra singoli apici il valore</a:t>
            </a:r>
            <a:endParaRPr b="1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5" name="Google Shape;245;p22"/>
          <p:cNvSpPr txBox="1"/>
          <p:nvPr/>
        </p:nvSpPr>
        <p:spPr>
          <a:xfrm>
            <a:off x="3779912" y="1995686"/>
            <a:ext cx="4623292" cy="92333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it-IT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it-IT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COGNOME</a:t>
            </a:r>
            <a:r>
              <a:rPr b="0" i="0" lang="it-IT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it-IT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NOME</a:t>
            </a:r>
            <a:r>
              <a:rPr b="0" i="0" lang="it-IT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it-IT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DT_ASSUNZ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it-IT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it-IT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it-IT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DIPENDENTI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it-IT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it-IT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it-IT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ETA </a:t>
            </a:r>
            <a:r>
              <a:rPr b="0" i="0" lang="it-IT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it-IT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18</a:t>
            </a:r>
            <a:endParaRPr b="1" i="0" sz="1600" u="none" cap="none" strike="noStrike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46" name="Google Shape;24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04" y="1851670"/>
            <a:ext cx="3327149" cy="2429941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2"/>
          <p:cNvSpPr txBox="1"/>
          <p:nvPr/>
        </p:nvSpPr>
        <p:spPr>
          <a:xfrm>
            <a:off x="467544" y="2067694"/>
            <a:ext cx="2592288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1" i="0" lang="it-IT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 bisogno della lista dei soli dipendenti che hanno</a:t>
            </a:r>
            <a:br>
              <a:rPr b="1" i="0" lang="it-IT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it-IT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compiuto 18 anni</a:t>
            </a:r>
            <a:endParaRPr/>
          </a:p>
        </p:txBody>
      </p:sp>
    </p:spTree>
  </p:cSld>
  <p:clrMapOvr>
    <a:masterClrMapping/>
  </p:clrMapOvr>
  <p:transition spd="slow">
    <p:randomBar dir="vert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3"/>
          <p:cNvSpPr txBox="1"/>
          <p:nvPr/>
        </p:nvSpPr>
        <p:spPr>
          <a:xfrm>
            <a:off x="92723" y="-53758"/>
            <a:ext cx="8958554" cy="434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1" i="0" lang="it-IT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 clausola WHERE per le colonne di tipo DATA</a:t>
            </a:r>
            <a:endParaRPr/>
          </a:p>
        </p:txBody>
      </p:sp>
      <p:pic>
        <p:nvPicPr>
          <p:cNvPr id="253" name="Google Shape;25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04" y="555526"/>
            <a:ext cx="3456384" cy="3373169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3"/>
          <p:cNvSpPr txBox="1"/>
          <p:nvPr/>
        </p:nvSpPr>
        <p:spPr>
          <a:xfrm>
            <a:off x="755576" y="1131590"/>
            <a:ext cx="216024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Baskerville"/>
              <a:buNone/>
            </a:pPr>
            <a:r>
              <a:rPr b="1" i="0" lang="it-IT" sz="1400" u="none" cap="none" strike="noStrike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Voglio vedere  i dati  degli assunti dopo il 30 giugno 2018</a:t>
            </a:r>
            <a:endParaRPr b="1" i="0" sz="1400" u="none" cap="none" strike="noStrike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55" name="Google Shape;255;p23"/>
          <p:cNvSpPr txBox="1"/>
          <p:nvPr/>
        </p:nvSpPr>
        <p:spPr>
          <a:xfrm>
            <a:off x="3872098" y="661903"/>
            <a:ext cx="5092389" cy="92333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it-IT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it-IT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COGNOME</a:t>
            </a:r>
            <a:r>
              <a:rPr b="0" i="0" lang="it-IT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it-IT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NOME</a:t>
            </a:r>
            <a:r>
              <a:rPr b="0" i="0" lang="it-IT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it-IT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COD_UFF</a:t>
            </a:r>
            <a:r>
              <a:rPr b="0" i="0" lang="it-IT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it-IT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DT_ASSUNZ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it-IT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it-IT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it-IT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DIPENDENTI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nsolas"/>
              <a:buNone/>
            </a:pPr>
            <a:r>
              <a:rPr b="0" i="0" lang="it-IT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it-IT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it-IT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DT_ASSUNZ </a:t>
            </a:r>
            <a:r>
              <a:rPr b="0" i="0" lang="it-IT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it-IT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it-IT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'2018-06-30'</a:t>
            </a:r>
            <a:endParaRPr b="0" i="0" sz="1600" u="none" cap="none" strike="noStrike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56" name="Google Shape;25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9992" y="2139702"/>
            <a:ext cx="3133725" cy="15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28184" y="3651870"/>
            <a:ext cx="1866900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randomBar dir="vert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/>
          <p:nvPr/>
        </p:nvSpPr>
        <p:spPr>
          <a:xfrm>
            <a:off x="92723" y="-53758"/>
            <a:ext cx="8958554" cy="434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1" i="0" lang="it-IT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Gli operatori di confronto</a:t>
            </a:r>
            <a:endParaRPr/>
          </a:p>
        </p:txBody>
      </p:sp>
      <p:sp>
        <p:nvSpPr>
          <p:cNvPr id="263" name="Google Shape;263;p24"/>
          <p:cNvSpPr txBox="1"/>
          <p:nvPr/>
        </p:nvSpPr>
        <p:spPr>
          <a:xfrm>
            <a:off x="107504" y="411510"/>
            <a:ext cx="8856984" cy="2738282"/>
          </a:xfrm>
          <a:prstGeom prst="rect">
            <a:avLst/>
          </a:prstGeom>
          <a:noFill/>
          <a:ln>
            <a:noFill/>
          </a:ln>
        </p:spPr>
        <p:txBody>
          <a:bodyPr anchorCtr="0" anchor="t" bIns="35100" lIns="67500" spcFirstLastPara="1" rIns="67500" wrap="square" tIns="35100">
            <a:spAutoFit/>
          </a:bodyPr>
          <a:lstStyle/>
          <a:p>
            <a:pPr indent="-342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Gli operatori di confronto sono utilizzati nelle condizioni ( </a:t>
            </a:r>
            <a:r>
              <a:rPr b="1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b="0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) per valutare una espressione con un'altra</a:t>
            </a:r>
            <a:endParaRPr/>
          </a:p>
          <a:p>
            <a:pPr indent="-215900" lvl="0" marL="482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482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482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482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482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64" name="Google Shape;264;p24"/>
          <p:cNvGraphicFramePr/>
          <p:nvPr/>
        </p:nvGraphicFramePr>
        <p:xfrm>
          <a:off x="395536" y="12756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{6C34B220-07DD-4534-8C59-5DDE57C72BC5}</a:tableStyleId>
              </a:tblPr>
              <a:tblGrid>
                <a:gridCol w="1152125"/>
                <a:gridCol w="2988325"/>
                <a:gridCol w="1188125"/>
                <a:gridCol w="29523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cap="none" strike="noStrike"/>
                        <a:t>Operatore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cap="none" strike="noStrike"/>
                        <a:t>Descrizione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cap="none" strike="noStrike"/>
                        <a:t>Operatore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t-IT" sz="1400" u="none" cap="none" strike="noStrike"/>
                        <a:t>Descrizione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it-IT" sz="1400" u="none" cap="none" strike="noStrike">
                          <a:solidFill>
                            <a:srgbClr val="000000"/>
                          </a:solidFill>
                        </a:rPr>
                        <a:t>=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it-IT" sz="1400" u="none" cap="none" strike="noStrike">
                          <a:solidFill>
                            <a:srgbClr val="000000"/>
                          </a:solidFill>
                        </a:rPr>
                        <a:t>Uguaglianza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it-IT" sz="1400" u="none" cap="none" strike="noStrike">
                          <a:solidFill>
                            <a:srgbClr val="000000"/>
                          </a:solidFill>
                        </a:rPr>
                        <a:t>!=, &lt;&gt;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it-IT" sz="1400" u="none" cap="none" strike="noStrike">
                          <a:solidFill>
                            <a:srgbClr val="000000"/>
                          </a:solidFill>
                        </a:rPr>
                        <a:t>Diverso da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it-IT" sz="1400" u="none" cap="none" strike="noStrike">
                          <a:solidFill>
                            <a:srgbClr val="000000"/>
                          </a:solidFill>
                        </a:rPr>
                        <a:t>&gt;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it-IT" sz="1400" u="none" cap="none" strike="noStrike">
                          <a:solidFill>
                            <a:srgbClr val="000000"/>
                          </a:solidFill>
                        </a:rPr>
                        <a:t>Maggiore di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it-IT" sz="1400" u="none" cap="none" strike="noStrike">
                          <a:solidFill>
                            <a:srgbClr val="000000"/>
                          </a:solidFill>
                        </a:rPr>
                        <a:t>&lt;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it-IT" sz="1400" u="none" cap="none" strike="noStrike">
                          <a:solidFill>
                            <a:srgbClr val="000000"/>
                          </a:solidFill>
                        </a:rPr>
                        <a:t>Minore di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it-IT" sz="1400" u="none" cap="none" strike="noStrike">
                          <a:solidFill>
                            <a:srgbClr val="000000"/>
                          </a:solidFill>
                        </a:rPr>
                        <a:t>&gt;=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it-IT" sz="1400" u="none" cap="none" strike="noStrike">
                          <a:solidFill>
                            <a:srgbClr val="000000"/>
                          </a:solidFill>
                        </a:rPr>
                        <a:t>Maggiore uguale di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it-IT" sz="1400" u="none" cap="none" strike="noStrike">
                          <a:solidFill>
                            <a:srgbClr val="000000"/>
                          </a:solidFill>
                        </a:rPr>
                        <a:t>&lt;=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it-IT" sz="1400" u="none" cap="none" strike="noStrike">
                          <a:solidFill>
                            <a:srgbClr val="000000"/>
                          </a:solidFill>
                        </a:rPr>
                        <a:t>Minore uguale di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rgbClr val="00000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rgbClr val="00000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rgbClr val="00000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rgbClr val="000000"/>
                        </a:solidFill>
                        <a:highlight>
                          <a:srgbClr val="0000FF"/>
                        </a:highlight>
                      </a:endParaRPr>
                    </a:p>
                  </a:txBody>
                  <a:tcPr marT="45725" marB="45725" marR="91450" marL="91450"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randomBar dir="vert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/>
          <p:nvPr/>
        </p:nvSpPr>
        <p:spPr>
          <a:xfrm>
            <a:off x="92723" y="-53758"/>
            <a:ext cx="8958554" cy="434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1" i="0" lang="it-IT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Gli operatori logici in Sql Server ( 1 di 3 )</a:t>
            </a:r>
            <a:endParaRPr/>
          </a:p>
        </p:txBody>
      </p:sp>
      <p:sp>
        <p:nvSpPr>
          <p:cNvPr id="270" name="Google Shape;270;p25"/>
          <p:cNvSpPr txBox="1"/>
          <p:nvPr/>
        </p:nvSpPr>
        <p:spPr>
          <a:xfrm>
            <a:off x="185446" y="2067694"/>
            <a:ext cx="8958554" cy="1125020"/>
          </a:xfrm>
          <a:prstGeom prst="rect">
            <a:avLst/>
          </a:prstGeom>
          <a:noFill/>
          <a:ln>
            <a:noFill/>
          </a:ln>
        </p:spPr>
        <p:txBody>
          <a:bodyPr anchorCtr="0" anchor="t" bIns="35100" lIns="67500" spcFirstLastPara="1" rIns="67500" wrap="square" tIns="35100">
            <a:spAutoFit/>
          </a:bodyPr>
          <a:lstStyle/>
          <a:p>
            <a:pPr indent="0" lvl="0" marL="139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Nel linguaggio </a:t>
            </a:r>
            <a:r>
              <a:rPr b="1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Sql</a:t>
            </a:r>
            <a:r>
              <a:rPr b="0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abbiamo a disposizione gli operatori logici </a:t>
            </a:r>
            <a:endParaRPr/>
          </a:p>
          <a:p>
            <a:pPr indent="0" lvl="1" marL="1397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1" i="0" lang="it-IT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NOT</a:t>
            </a:r>
            <a:r>
              <a:rPr b="0" i="0" lang="it-IT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it-IT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b="0" i="0" lang="it-IT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it-IT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482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6"/>
          <p:cNvSpPr txBox="1"/>
          <p:nvPr/>
        </p:nvSpPr>
        <p:spPr>
          <a:xfrm>
            <a:off x="92723" y="-53758"/>
            <a:ext cx="8958554" cy="434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1" i="0" lang="it-IT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Gli operatori logici in Sql Server ( 1 di 3 )</a:t>
            </a:r>
            <a:endParaRPr/>
          </a:p>
        </p:txBody>
      </p:sp>
      <p:sp>
        <p:nvSpPr>
          <p:cNvPr id="276" name="Google Shape;276;p26"/>
          <p:cNvSpPr txBox="1"/>
          <p:nvPr/>
        </p:nvSpPr>
        <p:spPr>
          <a:xfrm>
            <a:off x="68580" y="399698"/>
            <a:ext cx="8958554" cy="1096807"/>
          </a:xfrm>
          <a:prstGeom prst="rect">
            <a:avLst/>
          </a:prstGeom>
          <a:noFill/>
          <a:ln>
            <a:noFill/>
          </a:ln>
        </p:spPr>
        <p:txBody>
          <a:bodyPr anchorCtr="0" anchor="t" bIns="35100" lIns="67500" spcFirstLastPara="1" rIns="67500" wrap="square" tIns="35100">
            <a:spAutoFit/>
          </a:bodyPr>
          <a:lstStyle/>
          <a:p>
            <a:pPr indent="-215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82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Il </a:t>
            </a:r>
            <a:r>
              <a:rPr b="1" i="0" lang="it-IT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b="0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 negazione ) viene utilizzato per negare una condizione nella clausola </a:t>
            </a:r>
            <a:r>
              <a:rPr b="1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b="0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di una istruzione </a:t>
            </a:r>
            <a:r>
              <a:rPr b="1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Sql</a:t>
            </a:r>
            <a:r>
              <a:rPr b="0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b="0" i="0" sz="2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26"/>
          <p:cNvSpPr txBox="1"/>
          <p:nvPr/>
        </p:nvSpPr>
        <p:spPr>
          <a:xfrm>
            <a:off x="2699792" y="2211710"/>
            <a:ext cx="3456384" cy="64633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it-IT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it-IT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it-IT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 i="0" lang="it-IT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it-IT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it-IT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film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it-IT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it-IT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genere </a:t>
            </a:r>
            <a:r>
              <a:rPr b="1" i="0" lang="it-IT" sz="18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!=</a:t>
            </a:r>
            <a:r>
              <a:rPr b="0" i="0" lang="it-IT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it-IT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'THRILLER'</a:t>
            </a:r>
            <a:endParaRPr b="1" i="0" sz="1600" u="none" cap="none" strike="noStrike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8" name="Google Shape;278;p26"/>
          <p:cNvSpPr txBox="1"/>
          <p:nvPr/>
        </p:nvSpPr>
        <p:spPr>
          <a:xfrm>
            <a:off x="2051720" y="3363838"/>
            <a:ext cx="4968552" cy="646331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it-IT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it-IT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it-IT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 i="0" lang="it-IT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it-IT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it-IT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film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it-IT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it-IT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NOT (genere =  </a:t>
            </a:r>
            <a:r>
              <a:rPr b="0" i="0" lang="it-IT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'THRILLER')</a:t>
            </a:r>
            <a:endParaRPr b="1" i="0" sz="1600" u="none" cap="none" strike="noStrike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7"/>
          <p:cNvSpPr txBox="1"/>
          <p:nvPr/>
        </p:nvSpPr>
        <p:spPr>
          <a:xfrm>
            <a:off x="92723" y="-53758"/>
            <a:ext cx="8958554" cy="434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1" i="0" lang="it-IT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Gli operatori logici in Sql Server ( 2 di 3 )</a:t>
            </a:r>
            <a:endParaRPr/>
          </a:p>
        </p:txBody>
      </p:sp>
      <p:sp>
        <p:nvSpPr>
          <p:cNvPr id="284" name="Google Shape;284;p27"/>
          <p:cNvSpPr txBox="1"/>
          <p:nvPr/>
        </p:nvSpPr>
        <p:spPr>
          <a:xfrm>
            <a:off x="107504" y="433606"/>
            <a:ext cx="8958554" cy="994215"/>
          </a:xfrm>
          <a:prstGeom prst="rect">
            <a:avLst/>
          </a:prstGeom>
          <a:noFill/>
          <a:ln>
            <a:noFill/>
          </a:ln>
        </p:spPr>
        <p:txBody>
          <a:bodyPr anchorCtr="0" anchor="t" bIns="35100" lIns="67500" spcFirstLastPara="1" rIns="67500" wrap="square" tIns="35100">
            <a:spAutoFit/>
          </a:bodyPr>
          <a:lstStyle/>
          <a:p>
            <a:pPr indent="-342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L'operatore logico </a:t>
            </a:r>
            <a:r>
              <a:rPr b="1" i="0" lang="it-IT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b="0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necessita che tutte le condizioni del predicato debbano essere vere; se una condizione non è soddisfatta, il </a:t>
            </a:r>
            <a:r>
              <a:rPr b="1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Record</a:t>
            </a:r>
            <a:r>
              <a:rPr b="0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 i </a:t>
            </a:r>
            <a:r>
              <a:rPr b="1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Records</a:t>
            </a:r>
            <a:r>
              <a:rPr b="0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non vengono selezionati</a:t>
            </a:r>
            <a:endParaRPr/>
          </a:p>
        </p:txBody>
      </p:sp>
      <p:sp>
        <p:nvSpPr>
          <p:cNvPr id="285" name="Google Shape;285;p27"/>
          <p:cNvSpPr txBox="1"/>
          <p:nvPr/>
        </p:nvSpPr>
        <p:spPr>
          <a:xfrm>
            <a:off x="2555776" y="1419622"/>
            <a:ext cx="4603172" cy="830997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nsolas"/>
              <a:buNone/>
            </a:pPr>
            <a:r>
              <a:rPr b="0" i="0" lang="it-IT" sz="16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select * from film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nsolas"/>
              <a:buNone/>
            </a:pPr>
            <a:r>
              <a:rPr b="0" i="0" lang="it-IT" sz="16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where nazionalita = 'USA'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nsolas"/>
              <a:buNone/>
            </a:pPr>
            <a:r>
              <a:rPr b="0" i="0" lang="it-IT" sz="16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AND genere != 'Drammatico'</a:t>
            </a:r>
            <a:endParaRPr b="0" i="0" sz="1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6" name="Google Shape;28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7664" y="2355726"/>
            <a:ext cx="6362700" cy="240982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7" name="Google Shape;287;p27"/>
          <p:cNvSpPr txBox="1"/>
          <p:nvPr/>
        </p:nvSpPr>
        <p:spPr>
          <a:xfrm>
            <a:off x="7596336" y="3651870"/>
            <a:ext cx="936104" cy="307777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-I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 righe</a:t>
            </a:r>
            <a:endParaRPr/>
          </a:p>
        </p:txBody>
      </p:sp>
    </p:spTree>
  </p:cSld>
  <p:clrMapOvr>
    <a:masterClrMapping/>
  </p:clrMapOvr>
  <p:transition spd="slow">
    <p:randomBar dir="vert"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8"/>
          <p:cNvSpPr txBox="1"/>
          <p:nvPr/>
        </p:nvSpPr>
        <p:spPr>
          <a:xfrm>
            <a:off x="92723" y="-53758"/>
            <a:ext cx="8958554" cy="434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1" i="0" lang="it-IT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Gli operatori logici in Sql Server ( 2 di 3 )</a:t>
            </a:r>
            <a:endParaRPr/>
          </a:p>
        </p:txBody>
      </p:sp>
      <p:sp>
        <p:nvSpPr>
          <p:cNvPr id="293" name="Google Shape;293;p28"/>
          <p:cNvSpPr txBox="1"/>
          <p:nvPr/>
        </p:nvSpPr>
        <p:spPr>
          <a:xfrm>
            <a:off x="107504" y="433606"/>
            <a:ext cx="8958554" cy="686439"/>
          </a:xfrm>
          <a:prstGeom prst="rect">
            <a:avLst/>
          </a:prstGeom>
          <a:noFill/>
          <a:ln>
            <a:noFill/>
          </a:ln>
        </p:spPr>
        <p:txBody>
          <a:bodyPr anchorCtr="0" anchor="t" bIns="35100" lIns="67500" spcFirstLastPara="1" rIns="67500" wrap="square" tIns="35100">
            <a:spAutoFit/>
          </a:bodyPr>
          <a:lstStyle/>
          <a:p>
            <a:pPr indent="-342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L'operatore logico </a:t>
            </a:r>
            <a:r>
              <a:rPr b="1" i="0" lang="it-IT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r>
              <a:rPr b="0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necessita che una delle due condizioni del predicato debba essere vera; </a:t>
            </a:r>
            <a:endParaRPr/>
          </a:p>
        </p:txBody>
      </p:sp>
      <p:sp>
        <p:nvSpPr>
          <p:cNvPr id="294" name="Google Shape;294;p28"/>
          <p:cNvSpPr txBox="1"/>
          <p:nvPr/>
        </p:nvSpPr>
        <p:spPr>
          <a:xfrm>
            <a:off x="2627784" y="1419622"/>
            <a:ext cx="4603172" cy="830997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nsolas"/>
              <a:buNone/>
            </a:pPr>
            <a:r>
              <a:rPr b="0" i="0" lang="it-IT" sz="16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select * from film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nsolas"/>
              <a:buNone/>
            </a:pPr>
            <a:r>
              <a:rPr b="0" i="0" lang="it-IT" sz="16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where nazionalita = 'USA'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nsolas"/>
              <a:buNone/>
            </a:pPr>
            <a:r>
              <a:rPr b="0" i="0" lang="it-IT" sz="16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OR genere != 'Drammatico'</a:t>
            </a:r>
            <a:endParaRPr b="0" i="0" sz="1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5" name="Google Shape;29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5656" y="2355726"/>
            <a:ext cx="6429375" cy="260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28"/>
          <p:cNvSpPr txBox="1"/>
          <p:nvPr/>
        </p:nvSpPr>
        <p:spPr>
          <a:xfrm>
            <a:off x="8028384" y="3579862"/>
            <a:ext cx="936104" cy="307777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it-IT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45 righe</a:t>
            </a:r>
            <a:endParaRPr/>
          </a:p>
        </p:txBody>
      </p:sp>
    </p:spTree>
  </p:cSld>
  <p:clrMapOvr>
    <a:masterClrMapping/>
  </p:clrMapOvr>
  <p:transition spd="slow">
    <p:randomBar dir="vert"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9"/>
          <p:cNvSpPr/>
          <p:nvPr/>
        </p:nvSpPr>
        <p:spPr>
          <a:xfrm>
            <a:off x="899592" y="2283718"/>
            <a:ext cx="5454254" cy="144016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525" lIns="69050" spcFirstLastPara="1" rIns="69050" wrap="square" tIns="34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-IT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it-IT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TITOLO</a:t>
            </a:r>
            <a:r>
              <a:rPr b="0" i="0" lang="it-IT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it-IT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GENERE</a:t>
            </a:r>
            <a:r>
              <a:rPr b="0" i="0" lang="it-IT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it-IT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REGISTA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-IT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it-IT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FILM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-IT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WHERE (</a:t>
            </a:r>
            <a:r>
              <a:rPr b="0" i="0" lang="it-IT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GENERE </a:t>
            </a:r>
            <a:r>
              <a:rPr b="0" i="0" lang="it-IT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it-IT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it-IT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'Drammatico'</a:t>
            </a:r>
            <a:r>
              <a:rPr b="0" i="0" lang="it-IT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-IT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b="0" i="0" lang="it-IT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GENERE </a:t>
            </a:r>
            <a:r>
              <a:rPr b="0" i="0" lang="it-IT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it-IT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it-IT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'Romantico’</a:t>
            </a:r>
            <a:r>
              <a:rPr b="0" i="0" lang="it-IT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-IT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b="0" i="0" lang="it-IT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REGISTA </a:t>
            </a:r>
            <a:r>
              <a:rPr b="0" i="0" lang="it-IT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it-IT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it-IT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'Allen Woody'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2" name="Google Shape;302;p29"/>
          <p:cNvSpPr/>
          <p:nvPr/>
        </p:nvSpPr>
        <p:spPr>
          <a:xfrm>
            <a:off x="899592" y="555526"/>
            <a:ext cx="5454254" cy="144016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525" lIns="69050" spcFirstLastPara="1" rIns="69050" wrap="square" tIns="34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-IT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it-IT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TITOLO</a:t>
            </a:r>
            <a:r>
              <a:rPr b="0" i="0" lang="it-IT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it-IT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GENERE</a:t>
            </a:r>
            <a:r>
              <a:rPr b="0" i="0" lang="it-IT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it-IT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REGISTA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-IT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it-IT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FILM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-IT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b="0" i="0" lang="it-IT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GENERE </a:t>
            </a:r>
            <a:r>
              <a:rPr b="0" i="0" lang="it-IT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it-IT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it-IT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'Drammatico'</a:t>
            </a:r>
            <a:r>
              <a:rPr b="0" i="0" lang="it-IT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-IT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b="0" i="0" lang="it-IT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GENERE </a:t>
            </a:r>
            <a:r>
              <a:rPr b="0" i="0" lang="it-IT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it-IT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it-IT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'Romantico'</a:t>
            </a:r>
            <a:r>
              <a:rPr b="0" i="0" lang="it-IT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t-IT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b="0" i="0" lang="it-IT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REGISTA </a:t>
            </a:r>
            <a:r>
              <a:rPr b="0" i="0" lang="it-IT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it-IT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it-IT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'Allen Woody'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3" name="Google Shape;303;p29"/>
          <p:cNvSpPr txBox="1"/>
          <p:nvPr/>
        </p:nvSpPr>
        <p:spPr>
          <a:xfrm>
            <a:off x="92723" y="-53758"/>
            <a:ext cx="8958554" cy="434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1" i="0" lang="it-IT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Regole di precedenza trà gli operatori logici</a:t>
            </a:r>
            <a:endParaRPr/>
          </a:p>
        </p:txBody>
      </p:sp>
      <p:pic>
        <p:nvPicPr>
          <p:cNvPr id="304" name="Google Shape;30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8064" y="483518"/>
            <a:ext cx="3495675" cy="39719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5" name="Google Shape;305;p29"/>
          <p:cNvSpPr/>
          <p:nvPr/>
        </p:nvSpPr>
        <p:spPr>
          <a:xfrm>
            <a:off x="5076056" y="2098867"/>
            <a:ext cx="3528392" cy="216024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6" name="Google Shape;30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9592" y="3867894"/>
            <a:ext cx="3790950" cy="990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 txBox="1"/>
          <p:nvPr/>
        </p:nvSpPr>
        <p:spPr>
          <a:xfrm>
            <a:off x="92723" y="-53758"/>
            <a:ext cx="8958554" cy="434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1" i="0" lang="it-IT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 istruzioni di Data Manipulation Language (DML)</a:t>
            </a:r>
            <a:endParaRPr/>
          </a:p>
        </p:txBody>
      </p:sp>
      <p:sp>
        <p:nvSpPr>
          <p:cNvPr id="77" name="Google Shape;77;p3"/>
          <p:cNvSpPr txBox="1"/>
          <p:nvPr/>
        </p:nvSpPr>
        <p:spPr>
          <a:xfrm>
            <a:off x="92722" y="483518"/>
            <a:ext cx="8958553" cy="1507176"/>
          </a:xfrm>
          <a:prstGeom prst="rect">
            <a:avLst/>
          </a:prstGeom>
          <a:noFill/>
          <a:ln>
            <a:noFill/>
          </a:ln>
        </p:spPr>
        <p:txBody>
          <a:bodyPr anchorCtr="0" anchor="t" bIns="35100" lIns="67500" spcFirstLastPara="1" rIns="67500" wrap="square" tIns="35100">
            <a:spAutoFit/>
          </a:bodyPr>
          <a:lstStyle/>
          <a:p>
            <a:pPr indent="-342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Questo tipo di istruzioni consentono di manipolare i dati all’interno delle </a:t>
            </a:r>
            <a:r>
              <a:rPr b="1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Tabelle</a:t>
            </a:r>
            <a:endParaRPr/>
          </a:p>
          <a:p>
            <a:pPr indent="-215900" lvl="0" marL="482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82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it-IT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Le quattro istruzioni principali sono la </a:t>
            </a:r>
            <a:r>
              <a:rPr b="1" i="0" lang="it-IT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b="0" i="0" lang="it-IT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l’</a:t>
            </a:r>
            <a:r>
              <a:rPr b="1" i="0" lang="it-IT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INSERT</a:t>
            </a:r>
            <a:r>
              <a:rPr b="0" i="0" lang="it-IT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l’</a:t>
            </a:r>
            <a:r>
              <a:rPr b="1" i="0" lang="it-IT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UPDATE </a:t>
            </a:r>
            <a:r>
              <a:rPr b="0" i="0" lang="it-IT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 la </a:t>
            </a:r>
            <a:r>
              <a:rPr b="1" i="0" lang="it-IT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DELETE e MERGE</a:t>
            </a:r>
            <a:endParaRPr/>
          </a:p>
        </p:txBody>
      </p:sp>
      <p:graphicFrame>
        <p:nvGraphicFramePr>
          <p:cNvPr id="78" name="Google Shape;78;p3"/>
          <p:cNvGraphicFramePr/>
          <p:nvPr/>
        </p:nvGraphicFramePr>
        <p:xfrm>
          <a:off x="3131840" y="19956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{6C34B220-07DD-4534-8C59-5DDE57C72BC5}</a:tableStyleId>
              </a:tblPr>
              <a:tblGrid>
                <a:gridCol w="20522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Calibri"/>
                        <a:buNone/>
                      </a:pPr>
                      <a:r>
                        <a:rPr lang="it-IT" sz="16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Manipulation Language</a:t>
                      </a:r>
                      <a:endParaRPr/>
                    </a:p>
                  </a:txBody>
                  <a:tcPr marT="45725" marB="45725" marR="91450" marL="91450">
                    <a:gradFill>
                      <a:gsLst>
                        <a:gs pos="0">
                          <a:srgbClr val="F0B2AD"/>
                        </a:gs>
                        <a:gs pos="46000">
                          <a:srgbClr val="DB4D40"/>
                        </a:gs>
                        <a:gs pos="100000">
                          <a:srgbClr val="8B2219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27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1600"/>
                        <a:buFont typeface="Calibri"/>
                        <a:buNone/>
                      </a:pPr>
                      <a:r>
                        <a:rPr b="1" lang="it-IT" sz="1600" u="none" cap="none" strike="noStrike">
                          <a:solidFill>
                            <a:srgbClr val="FFFF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SELECT</a:t>
                      </a:r>
                      <a:endParaRPr/>
                    </a:p>
                  </a:txBody>
                  <a:tcPr marT="45725" marB="45725" marR="91450" marL="91450">
                    <a:gradFill>
                      <a:gsLst>
                        <a:gs pos="0">
                          <a:srgbClr val="F0B2AD"/>
                        </a:gs>
                        <a:gs pos="46000">
                          <a:srgbClr val="DB4D40"/>
                        </a:gs>
                        <a:gs pos="100000">
                          <a:srgbClr val="8B2219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283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1600"/>
                        <a:buFont typeface="Calibri"/>
                        <a:buNone/>
                      </a:pPr>
                      <a:r>
                        <a:rPr b="1" lang="it-IT" sz="1600" u="none" cap="none" strike="noStrike">
                          <a:solidFill>
                            <a:srgbClr val="FFFF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INSERT</a:t>
                      </a:r>
                      <a:endParaRPr/>
                    </a:p>
                  </a:txBody>
                  <a:tcPr marT="45725" marB="45725" marR="91450" marL="91450">
                    <a:gradFill>
                      <a:gsLst>
                        <a:gs pos="0">
                          <a:srgbClr val="F0B2AD"/>
                        </a:gs>
                        <a:gs pos="46000">
                          <a:srgbClr val="DB4D40"/>
                        </a:gs>
                        <a:gs pos="100000">
                          <a:srgbClr val="8B2219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288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1600"/>
                        <a:buFont typeface="Calibri"/>
                        <a:buNone/>
                      </a:pPr>
                      <a:r>
                        <a:rPr b="1" lang="it-IT" sz="1600" u="none" cap="none" strike="noStrike">
                          <a:solidFill>
                            <a:srgbClr val="FFFF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UPDATE</a:t>
                      </a:r>
                      <a:endParaRPr/>
                    </a:p>
                  </a:txBody>
                  <a:tcPr marT="45725" marB="45725" marR="91450" marL="91450">
                    <a:gradFill>
                      <a:gsLst>
                        <a:gs pos="0">
                          <a:srgbClr val="F0B2AD"/>
                        </a:gs>
                        <a:gs pos="46000">
                          <a:srgbClr val="DB4D40"/>
                        </a:gs>
                        <a:gs pos="100000">
                          <a:srgbClr val="8B2219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288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1600"/>
                        <a:buFont typeface="Calibri"/>
                        <a:buNone/>
                      </a:pPr>
                      <a:r>
                        <a:rPr b="1" lang="it-IT" sz="1600" u="none" cap="none" strike="noStrike">
                          <a:solidFill>
                            <a:srgbClr val="FFFF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DELETE</a:t>
                      </a:r>
                      <a:endParaRPr/>
                    </a:p>
                  </a:txBody>
                  <a:tcPr marT="45725" marB="45725" marR="91450" marL="91450">
                    <a:gradFill>
                      <a:gsLst>
                        <a:gs pos="0">
                          <a:srgbClr val="F0B2AD"/>
                        </a:gs>
                        <a:gs pos="46000">
                          <a:srgbClr val="DB4D40"/>
                        </a:gs>
                        <a:gs pos="100000">
                          <a:srgbClr val="8B2219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288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1600"/>
                        <a:buFont typeface="Calibri"/>
                        <a:buNone/>
                      </a:pPr>
                      <a:r>
                        <a:rPr b="1" lang="it-IT" sz="1600" u="none" cap="none" strike="noStrike">
                          <a:solidFill>
                            <a:srgbClr val="FFFF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MERGE</a:t>
                      </a:r>
                      <a:endParaRPr/>
                    </a:p>
                  </a:txBody>
                  <a:tcPr marT="45725" marB="45725" marR="91450" marL="91450">
                    <a:gradFill>
                      <a:gsLst>
                        <a:gs pos="0">
                          <a:srgbClr val="F0B2AD"/>
                        </a:gs>
                        <a:gs pos="46000">
                          <a:srgbClr val="DB4D40"/>
                        </a:gs>
                        <a:gs pos="100000">
                          <a:srgbClr val="8B2219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randomBar dir="vert"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0"/>
          <p:cNvSpPr txBox="1"/>
          <p:nvPr/>
        </p:nvSpPr>
        <p:spPr>
          <a:xfrm>
            <a:off x="92723" y="-53758"/>
            <a:ext cx="8958554" cy="434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1" i="0" lang="it-IT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 clausola IN ( 1 di 2 )</a:t>
            </a:r>
            <a:endParaRPr/>
          </a:p>
        </p:txBody>
      </p:sp>
      <p:sp>
        <p:nvSpPr>
          <p:cNvPr id="312" name="Google Shape;312;p30"/>
          <p:cNvSpPr txBox="1"/>
          <p:nvPr/>
        </p:nvSpPr>
        <p:spPr>
          <a:xfrm>
            <a:off x="77942" y="393158"/>
            <a:ext cx="8958554" cy="4071981"/>
          </a:xfrm>
          <a:prstGeom prst="rect">
            <a:avLst/>
          </a:prstGeom>
          <a:noFill/>
          <a:ln>
            <a:noFill/>
          </a:ln>
        </p:spPr>
        <p:txBody>
          <a:bodyPr anchorCtr="0" anchor="t" bIns="35100" lIns="67500" spcFirstLastPara="1" rIns="67500" wrap="square" tIns="35100">
            <a:spAutoFit/>
          </a:bodyPr>
          <a:lstStyle/>
          <a:p>
            <a:pPr indent="-342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 </a:t>
            </a:r>
            <a:r>
              <a:rPr b="1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Queries</a:t>
            </a:r>
            <a:r>
              <a:rPr b="0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successive danno lo stesso risultato</a:t>
            </a:r>
            <a:endParaRPr/>
          </a:p>
          <a:p>
            <a:pPr indent="-215900" lvl="0" marL="482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482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482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482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482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482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482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82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 valori nella </a:t>
            </a:r>
            <a:r>
              <a:rPr b="1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b="0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possono essere numerici, alfanumerici, date e orari</a:t>
            </a:r>
            <a:endParaRPr/>
          </a:p>
          <a:p>
            <a:pPr indent="-342900" lvl="0" marL="482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Eccetto i valori numerici, gli altri valori devono essere posti tra apici</a:t>
            </a:r>
            <a:endParaRPr/>
          </a:p>
        </p:txBody>
      </p:sp>
      <p:sp>
        <p:nvSpPr>
          <p:cNvPr id="313" name="Google Shape;313;p30"/>
          <p:cNvSpPr/>
          <p:nvPr/>
        </p:nvSpPr>
        <p:spPr>
          <a:xfrm>
            <a:off x="1043608" y="1059582"/>
            <a:ext cx="7283450" cy="923925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-IT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it-IT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it-IT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 i="0" lang="it-IT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-IT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it-IT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FILM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-IT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it-IT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GENERE </a:t>
            </a:r>
            <a:r>
              <a:rPr b="0" i="0" lang="it-IT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it-IT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it-IT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it-IT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'Thriller'</a:t>
            </a:r>
            <a:r>
              <a:rPr b="0" i="0" lang="it-IT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it-IT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it-IT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'Drammatico'</a:t>
            </a:r>
            <a:r>
              <a:rPr b="0" i="0" lang="it-IT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i="0" lang="it-IT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it-IT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4" name="Google Shape;314;p30"/>
          <p:cNvSpPr/>
          <p:nvPr/>
        </p:nvSpPr>
        <p:spPr>
          <a:xfrm>
            <a:off x="1032966" y="2367905"/>
            <a:ext cx="7283450" cy="923925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-IT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it-IT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it-IT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 i="0" lang="it-IT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-IT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it-IT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FILM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-IT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it-IT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GENERE </a:t>
            </a:r>
            <a:r>
              <a:rPr b="0" i="0" lang="it-IT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it-IT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it-IT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'Thriller'</a:t>
            </a:r>
            <a:r>
              <a:rPr b="0" i="0" lang="it-IT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OR GENERE =</a:t>
            </a:r>
            <a:r>
              <a:rPr b="0" i="0" lang="it-IT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it-IT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'Drammatico'</a:t>
            </a:r>
            <a:r>
              <a:rPr b="0" i="0" lang="it-IT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it-IT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1"/>
          <p:cNvSpPr txBox="1"/>
          <p:nvPr/>
        </p:nvSpPr>
        <p:spPr>
          <a:xfrm>
            <a:off x="92723" y="-53758"/>
            <a:ext cx="8958554" cy="434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1" i="0" lang="it-IT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 clausola IN ( 2 di 2 )</a:t>
            </a:r>
            <a:endParaRPr/>
          </a:p>
        </p:txBody>
      </p:sp>
      <p:sp>
        <p:nvSpPr>
          <p:cNvPr id="320" name="Google Shape;320;p31"/>
          <p:cNvSpPr txBox="1"/>
          <p:nvPr/>
        </p:nvSpPr>
        <p:spPr>
          <a:xfrm>
            <a:off x="77942" y="393158"/>
            <a:ext cx="8958554" cy="4071981"/>
          </a:xfrm>
          <a:prstGeom prst="rect">
            <a:avLst/>
          </a:prstGeom>
          <a:noFill/>
          <a:ln>
            <a:noFill/>
          </a:ln>
        </p:spPr>
        <p:txBody>
          <a:bodyPr anchorCtr="0" anchor="t" bIns="35100" lIns="67500" spcFirstLastPara="1" rIns="67500" wrap="square" tIns="35100">
            <a:spAutoFit/>
          </a:bodyPr>
          <a:lstStyle/>
          <a:p>
            <a:pPr indent="-342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 </a:t>
            </a:r>
            <a:r>
              <a:rPr b="1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Queries</a:t>
            </a:r>
            <a:r>
              <a:rPr b="0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successive danno lo stesso risultato</a:t>
            </a:r>
            <a:endParaRPr/>
          </a:p>
          <a:p>
            <a:pPr indent="-215900" lvl="0" marL="482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482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482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482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482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482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482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82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 valori nella </a:t>
            </a:r>
            <a:r>
              <a:rPr b="1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b="0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possono essere numerici, alfanumerici, date e orari</a:t>
            </a:r>
            <a:endParaRPr/>
          </a:p>
          <a:p>
            <a:pPr indent="-342900" lvl="0" marL="482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Eccetto i valori numerici, gli altri valori devono essere posti tra apici</a:t>
            </a:r>
            <a:endParaRPr/>
          </a:p>
        </p:txBody>
      </p:sp>
      <p:sp>
        <p:nvSpPr>
          <p:cNvPr id="321" name="Google Shape;321;p31"/>
          <p:cNvSpPr/>
          <p:nvPr/>
        </p:nvSpPr>
        <p:spPr>
          <a:xfrm>
            <a:off x="1043608" y="1059582"/>
            <a:ext cx="7283450" cy="923925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-IT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it-IT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it-IT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 i="0" lang="it-IT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-IT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it-IT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FILM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-IT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it-IT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GENERE NOT </a:t>
            </a:r>
            <a:r>
              <a:rPr b="0" i="0" lang="it-IT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it-IT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it-IT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it-IT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'Thriller'</a:t>
            </a:r>
            <a:r>
              <a:rPr b="0" i="0" lang="it-IT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it-IT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it-IT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'Drammatico'</a:t>
            </a:r>
            <a:r>
              <a:rPr b="0" i="0" lang="it-IT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i="0" lang="it-IT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it-IT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2" name="Google Shape;322;p31"/>
          <p:cNvSpPr/>
          <p:nvPr/>
        </p:nvSpPr>
        <p:spPr>
          <a:xfrm>
            <a:off x="1032966" y="2367905"/>
            <a:ext cx="7283450" cy="923925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-IT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it-IT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it-IT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 i="0" lang="it-IT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-IT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it-IT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FILM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-IT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it-IT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NOT (GENERE </a:t>
            </a:r>
            <a:r>
              <a:rPr b="0" i="0" lang="it-IT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it-IT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it-IT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'Thriller'</a:t>
            </a:r>
            <a:r>
              <a:rPr b="0" i="0" lang="it-IT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OR GENERE =</a:t>
            </a:r>
            <a:r>
              <a:rPr b="0" i="0" lang="it-IT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it-IT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'Drammatico’)</a:t>
            </a:r>
            <a:r>
              <a:rPr b="0" i="0" lang="it-IT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it-IT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2"/>
          <p:cNvSpPr txBox="1"/>
          <p:nvPr/>
        </p:nvSpPr>
        <p:spPr>
          <a:xfrm>
            <a:off x="92723" y="-53758"/>
            <a:ext cx="8958554" cy="434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1" i="0" lang="it-IT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 clausola BETWEEN</a:t>
            </a:r>
            <a:endParaRPr/>
          </a:p>
        </p:txBody>
      </p:sp>
      <p:pic>
        <p:nvPicPr>
          <p:cNvPr id="328" name="Google Shape;32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544" y="382174"/>
            <a:ext cx="7992888" cy="44218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" name="Google Shape;329;p32"/>
          <p:cNvGrpSpPr/>
          <p:nvPr/>
        </p:nvGrpSpPr>
        <p:grpSpPr>
          <a:xfrm>
            <a:off x="323528" y="555526"/>
            <a:ext cx="8352928" cy="4248472"/>
            <a:chOff x="323528" y="555526"/>
            <a:chExt cx="8352928" cy="4248472"/>
          </a:xfrm>
        </p:grpSpPr>
        <p:sp>
          <p:nvSpPr>
            <p:cNvPr id="330" name="Google Shape;330;p32"/>
            <p:cNvSpPr/>
            <p:nvPr/>
          </p:nvSpPr>
          <p:spPr>
            <a:xfrm>
              <a:off x="323528" y="555526"/>
              <a:ext cx="4032448" cy="25202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2"/>
            <p:cNvSpPr/>
            <p:nvPr/>
          </p:nvSpPr>
          <p:spPr>
            <a:xfrm>
              <a:off x="4355976" y="1203598"/>
              <a:ext cx="4320480" cy="194421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2"/>
            <p:cNvSpPr/>
            <p:nvPr/>
          </p:nvSpPr>
          <p:spPr>
            <a:xfrm>
              <a:off x="3059832" y="2283718"/>
              <a:ext cx="2168624" cy="25202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3" name="Google Shape;333;p32"/>
          <p:cNvSpPr/>
          <p:nvPr/>
        </p:nvSpPr>
        <p:spPr>
          <a:xfrm>
            <a:off x="323998" y="1707654"/>
            <a:ext cx="7272338" cy="923925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-IT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it-IT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COGNOME</a:t>
            </a:r>
            <a:r>
              <a:rPr b="0" i="0" lang="it-IT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it-IT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STIPENDIO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-IT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it-IT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DIPENDENTI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-IT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it-IT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STIPENDIO </a:t>
            </a:r>
            <a:r>
              <a:rPr b="0" i="0" lang="it-IT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BETWEEN</a:t>
            </a:r>
            <a:r>
              <a:rPr b="0" i="0" lang="it-IT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36170 </a:t>
            </a:r>
            <a:r>
              <a:rPr b="0" i="0" lang="it-IT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b="0" i="0" lang="it-IT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52750 </a:t>
            </a:r>
            <a:r>
              <a:rPr b="0" i="0" lang="it-IT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800" u="none" cap="none" strike="noStrike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4" name="Google Shape;334;p32"/>
          <p:cNvSpPr/>
          <p:nvPr/>
        </p:nvSpPr>
        <p:spPr>
          <a:xfrm>
            <a:off x="2836665" y="2964954"/>
            <a:ext cx="1698625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Arial"/>
              <a:buNone/>
            </a:pPr>
            <a:r>
              <a:rPr b="0" i="0" lang="it-IT" sz="1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Limite inferiore</a:t>
            </a:r>
            <a:br>
              <a:rPr b="0" i="0" lang="it-IT" sz="1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335" name="Google Shape;335;p32"/>
          <p:cNvSpPr/>
          <p:nvPr/>
        </p:nvSpPr>
        <p:spPr>
          <a:xfrm>
            <a:off x="3479948" y="2622054"/>
            <a:ext cx="0" cy="365125"/>
          </a:xfrm>
          <a:custGeom>
            <a:rect b="b" l="l" r="r" t="t"/>
            <a:pathLst>
              <a:path extrusionOk="0" h="277403" w="120000">
                <a:moveTo>
                  <a:pt x="0" y="277403"/>
                </a:moveTo>
                <a:lnTo>
                  <a:pt x="0" y="0"/>
                </a:lnTo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32"/>
          <p:cNvSpPr/>
          <p:nvPr/>
        </p:nvSpPr>
        <p:spPr>
          <a:xfrm>
            <a:off x="5156348" y="2622054"/>
            <a:ext cx="46038" cy="838200"/>
          </a:xfrm>
          <a:custGeom>
            <a:rect b="b" l="l" r="r" t="t"/>
            <a:pathLst>
              <a:path extrusionOk="0" h="277403" w="45719">
                <a:moveTo>
                  <a:pt x="0" y="277403"/>
                </a:moveTo>
                <a:lnTo>
                  <a:pt x="0" y="0"/>
                </a:lnTo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2"/>
          <p:cNvSpPr/>
          <p:nvPr/>
        </p:nvSpPr>
        <p:spPr>
          <a:xfrm>
            <a:off x="3635896" y="3435846"/>
            <a:ext cx="1828800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1800"/>
              <a:buFont typeface="Arial"/>
              <a:buNone/>
            </a:pPr>
            <a:r>
              <a:rPr b="0" i="0" lang="it-IT" sz="18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Limite superiore</a:t>
            </a:r>
            <a:br>
              <a:rPr b="0" i="0" lang="it-IT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  <p:transition spd="slow">
    <p:randomBar dir="vert"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3"/>
          <p:cNvSpPr txBox="1"/>
          <p:nvPr/>
        </p:nvSpPr>
        <p:spPr>
          <a:xfrm>
            <a:off x="92723" y="-53758"/>
            <a:ext cx="8958554" cy="434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1" i="0" lang="it-IT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Il valore NULL ( 1 di 3)</a:t>
            </a:r>
            <a:endParaRPr/>
          </a:p>
        </p:txBody>
      </p:sp>
      <p:sp>
        <p:nvSpPr>
          <p:cNvPr id="343" name="Google Shape;343;p33"/>
          <p:cNvSpPr txBox="1"/>
          <p:nvPr/>
        </p:nvSpPr>
        <p:spPr>
          <a:xfrm>
            <a:off x="107504" y="483518"/>
            <a:ext cx="8568952" cy="686439"/>
          </a:xfrm>
          <a:prstGeom prst="rect">
            <a:avLst/>
          </a:prstGeom>
          <a:noFill/>
          <a:ln>
            <a:noFill/>
          </a:ln>
        </p:spPr>
        <p:txBody>
          <a:bodyPr anchorCtr="0" anchor="t" bIns="35100" lIns="67500" spcFirstLastPara="1" rIns="67500" wrap="square" tIns="35100">
            <a:spAutoFit/>
          </a:bodyPr>
          <a:lstStyle/>
          <a:p>
            <a:pPr indent="-342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Qualsiasi valore all’ interno di una colonna dove non sia presente il vincolo di NOT NULL  può assumere due caratteristiche</a:t>
            </a:r>
            <a:endParaRPr b="1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3"/>
          <p:cNvSpPr txBox="1"/>
          <p:nvPr/>
        </p:nvSpPr>
        <p:spPr>
          <a:xfrm>
            <a:off x="3203848" y="1347614"/>
            <a:ext cx="2088232" cy="789031"/>
          </a:xfrm>
          <a:prstGeom prst="rect">
            <a:avLst/>
          </a:prstGeom>
          <a:noFill/>
          <a:ln>
            <a:noFill/>
          </a:ln>
        </p:spPr>
        <p:txBody>
          <a:bodyPr anchorCtr="0" anchor="t" bIns="35100" lIns="67500" spcFirstLastPara="1" rIns="67500" wrap="square" tIns="35100">
            <a:spAutoFit/>
          </a:bodyPr>
          <a:lstStyle/>
          <a:p>
            <a:pPr indent="-342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0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Valore Reale</a:t>
            </a:r>
            <a:endParaRPr/>
          </a:p>
          <a:p>
            <a:pPr indent="-342900" lvl="0" marL="482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1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Valore NULL</a:t>
            </a:r>
            <a:endParaRPr b="1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5" name="Google Shape;34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1720" y="2427734"/>
            <a:ext cx="5187576" cy="1988847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ransition spd="slow">
    <p:randomBar dir="vert"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4"/>
          <p:cNvSpPr txBox="1"/>
          <p:nvPr/>
        </p:nvSpPr>
        <p:spPr>
          <a:xfrm>
            <a:off x="92723" y="-53758"/>
            <a:ext cx="8958554" cy="434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1" i="0" lang="it-IT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Il valore NULL ( 2 di 3 )</a:t>
            </a:r>
            <a:endParaRPr/>
          </a:p>
        </p:txBody>
      </p:sp>
      <p:sp>
        <p:nvSpPr>
          <p:cNvPr id="351" name="Google Shape;351;p34"/>
          <p:cNvSpPr txBox="1"/>
          <p:nvPr/>
        </p:nvSpPr>
        <p:spPr>
          <a:xfrm>
            <a:off x="54622" y="403126"/>
            <a:ext cx="8958553" cy="4071981"/>
          </a:xfrm>
          <a:prstGeom prst="rect">
            <a:avLst/>
          </a:prstGeom>
          <a:noFill/>
          <a:ln>
            <a:noFill/>
          </a:ln>
        </p:spPr>
        <p:txBody>
          <a:bodyPr anchorCtr="0" anchor="t" bIns="35100" lIns="67500" spcFirstLastPara="1" rIns="67500" wrap="square" tIns="35100">
            <a:spAutoFit/>
          </a:bodyPr>
          <a:lstStyle/>
          <a:p>
            <a:pPr indent="-342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Non utilizzare </a:t>
            </a:r>
            <a:r>
              <a:rPr b="1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r>
              <a:rPr b="0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per rappresentare un valore pari a zero, in quanto non sono equivalenti</a:t>
            </a:r>
            <a:endParaRPr/>
          </a:p>
          <a:p>
            <a:pPr indent="-215900" lvl="0" marL="482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82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Utilizzare un valore </a:t>
            </a:r>
            <a:r>
              <a:rPr b="1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r>
              <a:rPr b="0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quando il valore effettivo non è noto o quando un valore non sarebbe significativo</a:t>
            </a:r>
            <a:endParaRPr/>
          </a:p>
          <a:p>
            <a:pPr indent="-215900" lvl="0" marL="482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82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Come possiamo controllare il valore di una colonna e determinare se è </a:t>
            </a:r>
            <a:r>
              <a:rPr b="1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NULLO</a:t>
            </a:r>
            <a:r>
              <a:rPr b="0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oppure no ?</a:t>
            </a:r>
            <a:endParaRPr/>
          </a:p>
          <a:p>
            <a:pPr indent="-215900" lvl="0" marL="482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82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Utilizziamo il test “</a:t>
            </a:r>
            <a:r>
              <a:rPr b="1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NULL</a:t>
            </a:r>
            <a:r>
              <a:rPr b="0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” per sapere se è “sconosciuto”, oppure “</a:t>
            </a:r>
            <a:r>
              <a:rPr b="1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NOT NULL</a:t>
            </a:r>
            <a:r>
              <a:rPr b="0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” per sapere se non lo è</a:t>
            </a:r>
            <a:endParaRPr/>
          </a:p>
        </p:txBody>
      </p:sp>
    </p:spTree>
  </p:cSld>
  <p:clrMapOvr>
    <a:masterClrMapping/>
  </p:clrMapOvr>
  <p:transition spd="slow">
    <p:randomBar dir="vert"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5"/>
          <p:cNvSpPr txBox="1"/>
          <p:nvPr/>
        </p:nvSpPr>
        <p:spPr>
          <a:xfrm>
            <a:off x="92723" y="-53758"/>
            <a:ext cx="8958554" cy="434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1" i="0" lang="it-IT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Il valore NULL ( 3 di 3 )</a:t>
            </a:r>
            <a:endParaRPr/>
          </a:p>
        </p:txBody>
      </p:sp>
      <p:pic>
        <p:nvPicPr>
          <p:cNvPr id="357" name="Google Shape;35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600" y="411510"/>
            <a:ext cx="7056784" cy="432048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35"/>
          <p:cNvSpPr txBox="1"/>
          <p:nvPr/>
        </p:nvSpPr>
        <p:spPr>
          <a:xfrm>
            <a:off x="4211960" y="699542"/>
            <a:ext cx="4572000" cy="954107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nsolas"/>
              <a:buNone/>
            </a:pPr>
            <a:r>
              <a:rPr b="0" i="0" lang="it-IT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it-IT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it-IT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nsolas"/>
              <a:buNone/>
            </a:pPr>
            <a:r>
              <a:rPr b="0" i="0" lang="it-IT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it-IT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employees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nsolas"/>
              <a:buNone/>
            </a:pPr>
            <a:r>
              <a:rPr b="0" i="0" lang="it-IT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it-IT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manager_id </a:t>
            </a:r>
            <a:r>
              <a:rPr b="1" i="0" lang="it-IT" sz="14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is null</a:t>
            </a:r>
            <a:r>
              <a:rPr b="0" i="0" lang="it-IT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35"/>
          <p:cNvSpPr/>
          <p:nvPr/>
        </p:nvSpPr>
        <p:spPr>
          <a:xfrm>
            <a:off x="1475656" y="3477410"/>
            <a:ext cx="6552728" cy="122413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0" name="Google Shape;360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504" y="2499742"/>
            <a:ext cx="8692674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randomBar dir="vert"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6"/>
          <p:cNvSpPr txBox="1"/>
          <p:nvPr/>
        </p:nvSpPr>
        <p:spPr>
          <a:xfrm>
            <a:off x="92723" y="-53758"/>
            <a:ext cx="8958554" cy="434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1" i="0" lang="it-IT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Ricerca parziale di un valore con la LIKE ( 1 di 2 ) </a:t>
            </a:r>
            <a:endParaRPr/>
          </a:p>
        </p:txBody>
      </p:sp>
      <p:pic>
        <p:nvPicPr>
          <p:cNvPr id="366" name="Google Shape;36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36602" y="483518"/>
            <a:ext cx="3114675" cy="2695575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36"/>
          <p:cNvSpPr txBox="1"/>
          <p:nvPr/>
        </p:nvSpPr>
        <p:spPr>
          <a:xfrm>
            <a:off x="92723" y="505729"/>
            <a:ext cx="5703413" cy="994215"/>
          </a:xfrm>
          <a:prstGeom prst="rect">
            <a:avLst/>
          </a:prstGeom>
          <a:noFill/>
          <a:ln>
            <a:noFill/>
          </a:ln>
        </p:spPr>
        <p:txBody>
          <a:bodyPr anchorCtr="0" anchor="t" bIns="35100" lIns="67500" spcFirstLastPara="1" rIns="67500" wrap="square" tIns="35100">
            <a:spAutoFit/>
          </a:bodyPr>
          <a:lstStyle/>
          <a:p>
            <a:pPr indent="-342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Il predicato di </a:t>
            </a:r>
            <a:r>
              <a:rPr b="1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LIKE </a:t>
            </a:r>
            <a:r>
              <a:rPr b="0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consente la ricerca di caratteri che corrispondono ad un determinato modello</a:t>
            </a:r>
            <a:endParaRPr/>
          </a:p>
        </p:txBody>
      </p:sp>
      <p:pic>
        <p:nvPicPr>
          <p:cNvPr id="368" name="Google Shape;368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11984" y="1201793"/>
            <a:ext cx="981075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36"/>
          <p:cNvSpPr txBox="1"/>
          <p:nvPr/>
        </p:nvSpPr>
        <p:spPr>
          <a:xfrm>
            <a:off x="107504" y="3110028"/>
            <a:ext cx="8943773" cy="378662"/>
          </a:xfrm>
          <a:prstGeom prst="rect">
            <a:avLst/>
          </a:prstGeom>
          <a:noFill/>
          <a:ln>
            <a:noFill/>
          </a:ln>
        </p:spPr>
        <p:txBody>
          <a:bodyPr anchorCtr="0" anchor="t" bIns="35100" lIns="67500" spcFirstLastPara="1" rIns="67500" wrap="square" tIns="35100">
            <a:spAutoFit/>
          </a:bodyPr>
          <a:lstStyle/>
          <a:p>
            <a:pPr indent="-342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Questo predicato viene anche indicato come</a:t>
            </a:r>
            <a:endParaRPr/>
          </a:p>
        </p:txBody>
      </p:sp>
      <p:sp>
        <p:nvSpPr>
          <p:cNvPr id="370" name="Google Shape;370;p36"/>
          <p:cNvSpPr txBox="1"/>
          <p:nvPr/>
        </p:nvSpPr>
        <p:spPr>
          <a:xfrm>
            <a:off x="539553" y="3508475"/>
            <a:ext cx="8280920" cy="11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5100" lIns="67500" spcFirstLastPara="1" rIns="67500" wrap="square" tIns="35100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1" i="0" lang="it-IT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Ricerca parziale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1" i="0" lang="it-IT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Mascheramento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⮚"/>
            </a:pPr>
            <a:r>
              <a:rPr b="1" i="0" lang="it-IT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Wild-Card</a:t>
            </a:r>
            <a:endParaRPr/>
          </a:p>
        </p:txBody>
      </p:sp>
      <p:sp>
        <p:nvSpPr>
          <p:cNvPr id="371" name="Google Shape;371;p36"/>
          <p:cNvSpPr txBox="1"/>
          <p:nvPr/>
        </p:nvSpPr>
        <p:spPr>
          <a:xfrm>
            <a:off x="1547664" y="1923678"/>
            <a:ext cx="4572000" cy="92333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it-IT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it-IT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COGNOME</a:t>
            </a:r>
            <a:r>
              <a:rPr b="0" i="0" lang="it-IT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it-IT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STIPENDIO</a:t>
            </a:r>
            <a:r>
              <a:rPr b="0" i="0" lang="it-IT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it-IT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RUOLO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it-IT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it-IT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DIPENDENTI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it-IT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it-IT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COGNOME </a:t>
            </a:r>
            <a:r>
              <a:rPr b="1" i="0" lang="it-IT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LIKE</a:t>
            </a:r>
            <a:r>
              <a:rPr b="0" i="0" lang="it-IT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it-IT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'G%'</a:t>
            </a:r>
            <a:r>
              <a:rPr b="0" i="0" lang="it-IT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7"/>
          <p:cNvSpPr txBox="1"/>
          <p:nvPr/>
        </p:nvSpPr>
        <p:spPr>
          <a:xfrm>
            <a:off x="92723" y="-53758"/>
            <a:ext cx="8958554" cy="434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1" i="0" lang="it-IT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Ricerca parziale di un valore con la LIKE ( 2 di 2 ) </a:t>
            </a:r>
            <a:endParaRPr/>
          </a:p>
        </p:txBody>
      </p:sp>
      <p:pic>
        <p:nvPicPr>
          <p:cNvPr id="377" name="Google Shape;37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36602" y="483518"/>
            <a:ext cx="3114675" cy="2695575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37"/>
          <p:cNvSpPr txBox="1"/>
          <p:nvPr/>
        </p:nvSpPr>
        <p:spPr>
          <a:xfrm>
            <a:off x="92723" y="505729"/>
            <a:ext cx="5703413" cy="686439"/>
          </a:xfrm>
          <a:prstGeom prst="rect">
            <a:avLst/>
          </a:prstGeom>
          <a:noFill/>
          <a:ln>
            <a:noFill/>
          </a:ln>
        </p:spPr>
        <p:txBody>
          <a:bodyPr anchorCtr="0" anchor="t" bIns="35100" lIns="67500" spcFirstLastPara="1" rIns="67500" wrap="square" tIns="35100">
            <a:spAutoFit/>
          </a:bodyPr>
          <a:lstStyle/>
          <a:p>
            <a:pPr indent="-342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Nel linguaggio </a:t>
            </a:r>
            <a:r>
              <a:rPr b="1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Sql </a:t>
            </a:r>
            <a:r>
              <a:rPr b="0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esistono due caratteri speciali utilizzabili nel predicato </a:t>
            </a:r>
            <a:r>
              <a:rPr b="1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LIKE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9" name="Google Shape;379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9672" y="1603599"/>
            <a:ext cx="3952875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76056" y="1059582"/>
            <a:ext cx="981075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37"/>
          <p:cNvSpPr txBox="1"/>
          <p:nvPr/>
        </p:nvSpPr>
        <p:spPr>
          <a:xfrm>
            <a:off x="107504" y="3110028"/>
            <a:ext cx="8943773" cy="1096807"/>
          </a:xfrm>
          <a:prstGeom prst="rect">
            <a:avLst/>
          </a:prstGeom>
          <a:noFill/>
          <a:ln>
            <a:noFill/>
          </a:ln>
        </p:spPr>
        <p:txBody>
          <a:bodyPr anchorCtr="0" anchor="t" bIns="35100" lIns="67500" spcFirstLastPara="1" rIns="67500" wrap="square" tIns="35100">
            <a:spAutoFit/>
          </a:bodyPr>
          <a:lstStyle/>
          <a:p>
            <a:pPr indent="-342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Il primo è il segno di </a:t>
            </a:r>
            <a:r>
              <a:rPr b="1" i="0" lang="it-IT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Percentuale</a:t>
            </a:r>
            <a:r>
              <a:rPr b="0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 </a:t>
            </a:r>
            <a:r>
              <a:rPr b="1" i="0" lang="it-IT" sz="2000" u="none" cap="none" strike="noStrik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r>
              <a:rPr b="0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) per la ricerca di più caratteri successivi</a:t>
            </a:r>
            <a:endParaRPr/>
          </a:p>
          <a:p>
            <a:pPr indent="-342900" lvl="0" marL="482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Il secondo è il segno di </a:t>
            </a:r>
            <a:r>
              <a:rPr b="1" i="0" lang="it-IT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Underscore</a:t>
            </a:r>
            <a:r>
              <a:rPr b="1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 </a:t>
            </a:r>
            <a:r>
              <a:rPr b="1" i="0" lang="it-IT" sz="2000" u="none" cap="none" strike="noStrike">
                <a:solidFill>
                  <a:srgbClr val="3333FF"/>
                </a:solidFill>
                <a:latin typeface="Calibri"/>
                <a:ea typeface="Calibri"/>
                <a:cs typeface="Calibri"/>
                <a:sym typeface="Calibri"/>
              </a:rPr>
              <a:t>_</a:t>
            </a:r>
            <a:r>
              <a:rPr b="0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) per la ricerca di un solo carattere successivo</a:t>
            </a:r>
            <a:endParaRPr/>
          </a:p>
        </p:txBody>
      </p:sp>
      <p:sp>
        <p:nvSpPr>
          <p:cNvPr id="382" name="Google Shape;382;p37"/>
          <p:cNvSpPr txBox="1"/>
          <p:nvPr/>
        </p:nvSpPr>
        <p:spPr>
          <a:xfrm>
            <a:off x="1043608" y="1707654"/>
            <a:ext cx="4572000" cy="92333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it-IT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it-IT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COGNOME</a:t>
            </a:r>
            <a:r>
              <a:rPr b="0" i="0" lang="it-IT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it-IT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STIPENDIO</a:t>
            </a:r>
            <a:r>
              <a:rPr b="0" i="0" lang="it-IT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it-IT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RUOLO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it-IT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it-IT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DIPENDENTI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it-IT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it-IT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COGNOME </a:t>
            </a:r>
            <a:r>
              <a:rPr b="1" i="0" lang="it-IT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LIKE</a:t>
            </a:r>
            <a:r>
              <a:rPr b="0" i="0" lang="it-IT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it-IT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'G%'</a:t>
            </a:r>
            <a:r>
              <a:rPr b="0" i="0" lang="it-IT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8"/>
          <p:cNvSpPr txBox="1"/>
          <p:nvPr/>
        </p:nvSpPr>
        <p:spPr>
          <a:xfrm>
            <a:off x="92723" y="-53758"/>
            <a:ext cx="8958554" cy="434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1" i="0" lang="it-IT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Esempi con la clausola LIKE</a:t>
            </a:r>
            <a:endParaRPr/>
          </a:p>
        </p:txBody>
      </p:sp>
      <p:pic>
        <p:nvPicPr>
          <p:cNvPr id="388" name="Google Shape;38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608" y="591530"/>
            <a:ext cx="8100392" cy="396044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38"/>
          <p:cNvSpPr/>
          <p:nvPr/>
        </p:nvSpPr>
        <p:spPr>
          <a:xfrm>
            <a:off x="92723" y="1635646"/>
            <a:ext cx="5847429" cy="1584176"/>
          </a:xfrm>
          <a:prstGeom prst="rect">
            <a:avLst/>
          </a:prstGeom>
          <a:noFill/>
          <a:ln cap="flat" cmpd="sng" w="25400">
            <a:solidFill>
              <a:srgbClr val="18181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Nella seconda ricerca, vengono prelevate tutte le righe della </a:t>
            </a:r>
            <a:r>
              <a:rPr b="1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Tabella</a:t>
            </a:r>
            <a:r>
              <a:rPr b="0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 quanto la sequenza delle lettere nella clausola </a:t>
            </a:r>
            <a:r>
              <a:rPr b="1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LIKE</a:t>
            </a:r>
            <a:r>
              <a:rPr b="0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rispetta quella dei valori nella colonna; se ci fosse stato un nome con una N prima della M, questa riga non sarebbe stata prelevata</a:t>
            </a:r>
            <a:endParaRPr/>
          </a:p>
        </p:txBody>
      </p:sp>
      <p:cxnSp>
        <p:nvCxnSpPr>
          <p:cNvPr id="390" name="Google Shape;390;p38"/>
          <p:cNvCxnSpPr/>
          <p:nvPr/>
        </p:nvCxnSpPr>
        <p:spPr>
          <a:xfrm>
            <a:off x="5724128" y="3075806"/>
            <a:ext cx="1368152" cy="72008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ransition spd="slow">
    <p:randomBar dir="vert"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9"/>
          <p:cNvSpPr txBox="1"/>
          <p:nvPr/>
        </p:nvSpPr>
        <p:spPr>
          <a:xfrm>
            <a:off x="92723" y="-53758"/>
            <a:ext cx="8958554" cy="434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1" i="0" lang="it-IT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Esempi con la clausola LIKE ed UNDERSCORE ( _ )</a:t>
            </a:r>
            <a:endParaRPr/>
          </a:p>
        </p:txBody>
      </p:sp>
      <p:pic>
        <p:nvPicPr>
          <p:cNvPr id="396" name="Google Shape;39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544" y="483518"/>
            <a:ext cx="8136904" cy="4248472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39"/>
          <p:cNvSpPr txBox="1"/>
          <p:nvPr/>
        </p:nvSpPr>
        <p:spPr>
          <a:xfrm>
            <a:off x="4932040" y="1430013"/>
            <a:ext cx="3744416" cy="738664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nsolas"/>
              <a:buNone/>
            </a:pPr>
            <a:r>
              <a:rPr b="0" i="0" lang="it-IT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it-IT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it-IT" sz="14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last_name</a:t>
            </a:r>
            <a:endParaRPr b="0" i="0" sz="14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nsolas"/>
              <a:buNone/>
            </a:pPr>
            <a:r>
              <a:rPr b="0" i="0" lang="it-IT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it-IT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employees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nsolas"/>
              <a:buNone/>
            </a:pPr>
            <a:r>
              <a:rPr b="0" i="0" lang="it-IT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it-IT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last_name </a:t>
            </a:r>
            <a:r>
              <a:rPr b="1" i="0" lang="it-IT" sz="14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LIKE</a:t>
            </a:r>
            <a:r>
              <a:rPr b="0" i="0" lang="it-IT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it-IT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'_C%'</a:t>
            </a:r>
            <a:r>
              <a:rPr b="0" i="0" lang="it-IT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84" name="Google Shape;8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4693" y="1103608"/>
            <a:ext cx="7560840" cy="420839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4"/>
          <p:cNvSpPr txBox="1"/>
          <p:nvPr/>
        </p:nvSpPr>
        <p:spPr>
          <a:xfrm>
            <a:off x="92723" y="-53758"/>
            <a:ext cx="8958554" cy="434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1" i="0" lang="it-IT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Principali tabelle utilizzate nel corso (1 di 5)</a:t>
            </a:r>
            <a:endParaRPr/>
          </a:p>
        </p:txBody>
      </p:sp>
      <p:sp>
        <p:nvSpPr>
          <p:cNvPr id="86" name="Google Shape;86;p4"/>
          <p:cNvSpPr txBox="1"/>
          <p:nvPr/>
        </p:nvSpPr>
        <p:spPr>
          <a:xfrm>
            <a:off x="17821" y="411510"/>
            <a:ext cx="8958553" cy="378662"/>
          </a:xfrm>
          <a:prstGeom prst="rect">
            <a:avLst/>
          </a:prstGeom>
          <a:noFill/>
          <a:ln>
            <a:noFill/>
          </a:ln>
        </p:spPr>
        <p:txBody>
          <a:bodyPr anchorCtr="0" anchor="t" bIns="35100" lIns="67500" spcFirstLastPara="1" rIns="67500" wrap="square" tIns="35100">
            <a:sp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Database Tutorial DB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magine che contiene cerchio, schermata&#10;&#10;Descrizione generata automaticamente" id="87" name="Google Shape;8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3131840" y="1608429"/>
            <a:ext cx="504056" cy="31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0"/>
          <p:cNvSpPr txBox="1"/>
          <p:nvPr/>
        </p:nvSpPr>
        <p:spPr>
          <a:xfrm>
            <a:off x="92723" y="-53758"/>
            <a:ext cx="8958554" cy="434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1" i="0" lang="it-IT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 negazione con il NOT LIKE</a:t>
            </a:r>
            <a:endParaRPr/>
          </a:p>
        </p:txBody>
      </p:sp>
      <p:pic>
        <p:nvPicPr>
          <p:cNvPr id="403" name="Google Shape;40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568" y="411508"/>
            <a:ext cx="7560840" cy="4320481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40"/>
          <p:cNvSpPr txBox="1"/>
          <p:nvPr/>
        </p:nvSpPr>
        <p:spPr>
          <a:xfrm>
            <a:off x="4427984" y="699542"/>
            <a:ext cx="4572000" cy="738664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nsolas"/>
              <a:buNone/>
            </a:pPr>
            <a:r>
              <a:rPr b="0" i="0" lang="it-IT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it-IT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it-IT" sz="14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department_id, department_name</a:t>
            </a:r>
            <a:endParaRPr b="0" i="0" sz="14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nsolas"/>
              <a:buNone/>
            </a:pPr>
            <a:r>
              <a:rPr b="0" i="0" lang="it-IT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it-IT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departments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Consolas"/>
              <a:buNone/>
            </a:pPr>
            <a:r>
              <a:rPr b="0" i="0" lang="it-IT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it-IT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department_name </a:t>
            </a:r>
            <a:r>
              <a:rPr b="1" i="0" lang="it-IT" sz="14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NOT LIKE </a:t>
            </a:r>
            <a:r>
              <a:rPr b="0" i="0" lang="it-IT" sz="1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'D%'</a:t>
            </a:r>
            <a:r>
              <a:rPr b="0" i="0" lang="it-IT" sz="14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40"/>
          <p:cNvSpPr/>
          <p:nvPr/>
        </p:nvSpPr>
        <p:spPr>
          <a:xfrm>
            <a:off x="3779912" y="1563638"/>
            <a:ext cx="4680520" cy="324036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6" name="Google Shape;406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67944" y="1563638"/>
            <a:ext cx="2352675" cy="291465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40"/>
          <p:cNvSpPr/>
          <p:nvPr/>
        </p:nvSpPr>
        <p:spPr>
          <a:xfrm>
            <a:off x="2555776" y="3003798"/>
            <a:ext cx="1152128" cy="172819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1"/>
          <p:cNvSpPr txBox="1"/>
          <p:nvPr/>
        </p:nvSpPr>
        <p:spPr>
          <a:xfrm>
            <a:off x="92723" y="-53758"/>
            <a:ext cx="8958554" cy="434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1" i="0" lang="it-IT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Esercizio #01</a:t>
            </a:r>
            <a:endParaRPr/>
          </a:p>
        </p:txBody>
      </p:sp>
      <p:sp>
        <p:nvSpPr>
          <p:cNvPr id="413" name="Google Shape;413;p41"/>
          <p:cNvSpPr txBox="1"/>
          <p:nvPr/>
        </p:nvSpPr>
        <p:spPr>
          <a:xfrm>
            <a:off x="70093" y="411509"/>
            <a:ext cx="8981183" cy="1814953"/>
          </a:xfrm>
          <a:prstGeom prst="rect">
            <a:avLst/>
          </a:prstGeom>
          <a:noFill/>
          <a:ln>
            <a:noFill/>
          </a:ln>
        </p:spPr>
        <p:txBody>
          <a:bodyPr anchorCtr="0" anchor="t" bIns="35100" lIns="67500" spcFirstLastPara="1" rIns="67500" wrap="square" tIns="35100">
            <a:spAutoFit/>
          </a:bodyPr>
          <a:lstStyle/>
          <a:p>
            <a:pPr indent="-342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it-IT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Per svolgere questa parte di esercitazione è necessario anticipare il concetto delle funzioni </a:t>
            </a:r>
            <a:r>
              <a:rPr b="1" i="0" lang="it-IT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YEAR</a:t>
            </a:r>
            <a:r>
              <a:rPr b="0" i="0" lang="it-IT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it-IT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MONTH</a:t>
            </a:r>
            <a:r>
              <a:rPr b="0" i="0" lang="it-IT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b="1" i="0" lang="it-IT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DAY</a:t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82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it-IT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Queste funzioni consento di estrarre da una colonna di tipo </a:t>
            </a:r>
            <a:r>
              <a:rPr b="1" i="0" lang="it-IT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DATE</a:t>
            </a:r>
            <a:r>
              <a:rPr b="0" i="0" lang="it-IT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delle parti singole come ad esempio l’anno, il mese o il giorno; di seguito un breve esempio</a:t>
            </a:r>
            <a:endParaRPr/>
          </a:p>
          <a:p>
            <a:pPr indent="-342900" lvl="0" marL="482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it-IT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Le funzioni possono essere utilizzate sia nella </a:t>
            </a:r>
            <a:r>
              <a:rPr b="1" i="0" lang="it-IT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b="0" i="0" lang="it-IT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sia nei predicati di </a:t>
            </a:r>
            <a:r>
              <a:rPr b="1" i="0" lang="it-IT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WHERE</a:t>
            </a:r>
            <a:endParaRPr/>
          </a:p>
        </p:txBody>
      </p:sp>
      <p:sp>
        <p:nvSpPr>
          <p:cNvPr id="414" name="Google Shape;414;p41"/>
          <p:cNvSpPr txBox="1"/>
          <p:nvPr/>
        </p:nvSpPr>
        <p:spPr>
          <a:xfrm>
            <a:off x="251520" y="2427734"/>
            <a:ext cx="5688632" cy="1477328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it-IT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it-IT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DT_ASSUNZ</a:t>
            </a:r>
            <a:r>
              <a:rPr b="0" i="0" lang="it-IT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it-IT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it-IT" sz="1800" u="none" cap="none" strike="noStrike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YEAR</a:t>
            </a:r>
            <a:r>
              <a:rPr b="0" i="0" lang="it-IT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it-IT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it-IT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DT_ASSUNZ</a:t>
            </a:r>
            <a:r>
              <a:rPr b="0" i="0" lang="it-IT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i="0" lang="it-IT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it-IT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i="0" lang="it-IT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ANNO </a:t>
            </a:r>
            <a:r>
              <a:rPr b="0" i="0" lang="it-IT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it-IT" sz="1800" u="none" cap="none" strike="noStrike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MONTH</a:t>
            </a:r>
            <a:r>
              <a:rPr b="0" i="0" lang="it-IT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it-IT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DT_ASSUNZ</a:t>
            </a:r>
            <a:r>
              <a:rPr b="0" i="0" lang="it-IT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i="0" lang="it-IT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it-IT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i="0" lang="it-IT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MESE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Consolas"/>
              <a:buNone/>
            </a:pPr>
            <a:r>
              <a:rPr b="0" i="0" lang="it-IT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it-IT" sz="1800" u="none" cap="none" strike="noStrike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DAY</a:t>
            </a:r>
            <a:r>
              <a:rPr b="0" i="0" lang="it-IT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it-IT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it-IT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DT_ASSUNZ</a:t>
            </a:r>
            <a:r>
              <a:rPr b="0" i="0" lang="it-IT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i="0" lang="it-IT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it-IT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i="0" lang="it-IT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GIORNO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it-IT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it-IT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DIPENDENTI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Consolas"/>
              <a:buNone/>
            </a:pPr>
            <a:r>
              <a:rPr b="0" i="0" lang="it-IT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it-IT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SESSO </a:t>
            </a:r>
            <a:r>
              <a:rPr b="0" i="0" lang="it-IT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it-IT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it-IT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'U'</a:t>
            </a:r>
            <a:endParaRPr b="1" i="0" sz="1600" u="none" cap="none" strike="noStrike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15" name="Google Shape;41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4168" y="2211710"/>
            <a:ext cx="2657475" cy="260032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ransition spd="slow">
    <p:randomBar dir="vert"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2"/>
          <p:cNvSpPr txBox="1"/>
          <p:nvPr>
            <p:ph idx="1" type="body"/>
          </p:nvPr>
        </p:nvSpPr>
        <p:spPr>
          <a:xfrm>
            <a:off x="37323" y="390199"/>
            <a:ext cx="9032032" cy="44303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21" name="Google Shape;421;p42"/>
          <p:cNvSpPr txBox="1"/>
          <p:nvPr>
            <p:ph type="title"/>
          </p:nvPr>
        </p:nvSpPr>
        <p:spPr>
          <a:xfrm>
            <a:off x="110801" y="47300"/>
            <a:ext cx="8958554" cy="2369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  <p:sp>
        <p:nvSpPr>
          <p:cNvPr id="422" name="Google Shape;422;p42"/>
          <p:cNvSpPr txBox="1"/>
          <p:nvPr>
            <p:ph idx="4294967295" type="sldNum"/>
          </p:nvPr>
        </p:nvSpPr>
        <p:spPr>
          <a:xfrm>
            <a:off x="8594725" y="4662488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423" name="Google Shape;42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96" y="21332"/>
            <a:ext cx="9073008" cy="512637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42"/>
          <p:cNvSpPr txBox="1"/>
          <p:nvPr/>
        </p:nvSpPr>
        <p:spPr>
          <a:xfrm>
            <a:off x="2339752" y="3363838"/>
            <a:ext cx="482453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it-IT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Esercizio #01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93" name="Google Shape;93;p5"/>
          <p:cNvSpPr txBox="1"/>
          <p:nvPr/>
        </p:nvSpPr>
        <p:spPr>
          <a:xfrm>
            <a:off x="92723" y="-53758"/>
            <a:ext cx="8958554" cy="434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1" i="0" lang="it-IT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Principali tabelle utilizzate nel corso (2 di 5)</a:t>
            </a:r>
            <a:endParaRPr/>
          </a:p>
        </p:txBody>
      </p:sp>
      <p:pic>
        <p:nvPicPr>
          <p:cNvPr id="94" name="Google Shape;9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5" y="433387"/>
            <a:ext cx="9124950" cy="42767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5"/>
          <p:cNvSpPr txBox="1"/>
          <p:nvPr/>
        </p:nvSpPr>
        <p:spPr>
          <a:xfrm>
            <a:off x="17821" y="411510"/>
            <a:ext cx="8958553" cy="378662"/>
          </a:xfrm>
          <a:prstGeom prst="rect">
            <a:avLst/>
          </a:prstGeom>
          <a:noFill/>
          <a:ln>
            <a:noFill/>
          </a:ln>
        </p:spPr>
        <p:txBody>
          <a:bodyPr anchorCtr="0" anchor="t" bIns="35100" lIns="67500" spcFirstLastPara="1" rIns="67500" wrap="square" tIns="35100">
            <a:sp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Database Tutorial DB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01" name="Google Shape;101;p6"/>
          <p:cNvSpPr txBox="1"/>
          <p:nvPr/>
        </p:nvSpPr>
        <p:spPr>
          <a:xfrm>
            <a:off x="92723" y="-53758"/>
            <a:ext cx="8958554" cy="434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1" i="0" lang="it-IT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Principali tabelle utilizzate nel corso (3 di 5)</a:t>
            </a:r>
            <a:endParaRPr/>
          </a:p>
        </p:txBody>
      </p:sp>
      <p:pic>
        <p:nvPicPr>
          <p:cNvPr id="102" name="Google Shape;10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075" y="1609725"/>
            <a:ext cx="8705850" cy="19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6"/>
          <p:cNvSpPr txBox="1"/>
          <p:nvPr/>
        </p:nvSpPr>
        <p:spPr>
          <a:xfrm>
            <a:off x="17821" y="411510"/>
            <a:ext cx="8958553" cy="378662"/>
          </a:xfrm>
          <a:prstGeom prst="rect">
            <a:avLst/>
          </a:prstGeom>
          <a:noFill/>
          <a:ln>
            <a:noFill/>
          </a:ln>
        </p:spPr>
        <p:txBody>
          <a:bodyPr anchorCtr="0" anchor="t" bIns="35100" lIns="67500" spcFirstLastPara="1" rIns="67500" wrap="square" tIns="35100">
            <a:sp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Database Tutorial DB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09" name="Google Shape;109;p7"/>
          <p:cNvSpPr txBox="1"/>
          <p:nvPr/>
        </p:nvSpPr>
        <p:spPr>
          <a:xfrm>
            <a:off x="92723" y="-53758"/>
            <a:ext cx="8958554" cy="434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1" i="0" lang="it-IT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Principali tabelle utilizzate nel corso (4 di 5)</a:t>
            </a:r>
            <a:endParaRPr/>
          </a:p>
        </p:txBody>
      </p:sp>
      <p:pic>
        <p:nvPicPr>
          <p:cNvPr id="110" name="Google Shape;11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2512" y="608806"/>
            <a:ext cx="7038975" cy="426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7"/>
          <p:cNvSpPr txBox="1"/>
          <p:nvPr/>
        </p:nvSpPr>
        <p:spPr>
          <a:xfrm>
            <a:off x="17821" y="411510"/>
            <a:ext cx="8958553" cy="378662"/>
          </a:xfrm>
          <a:prstGeom prst="rect">
            <a:avLst/>
          </a:prstGeom>
          <a:noFill/>
          <a:ln>
            <a:noFill/>
          </a:ln>
        </p:spPr>
        <p:txBody>
          <a:bodyPr anchorCtr="0" anchor="t" bIns="35100" lIns="67500" spcFirstLastPara="1" rIns="67500" wrap="square" tIns="35100">
            <a:sp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Database Tutorial DB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624" y="627534"/>
            <a:ext cx="6610350" cy="435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18" name="Google Shape;118;p8"/>
          <p:cNvSpPr txBox="1"/>
          <p:nvPr/>
        </p:nvSpPr>
        <p:spPr>
          <a:xfrm>
            <a:off x="92723" y="-53758"/>
            <a:ext cx="8958554" cy="434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1" i="0" lang="it-IT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Principali tabelle utilizzate nel corso (5 di 5)</a:t>
            </a:r>
            <a:endParaRPr b="1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8"/>
          <p:cNvSpPr txBox="1"/>
          <p:nvPr/>
        </p:nvSpPr>
        <p:spPr>
          <a:xfrm>
            <a:off x="17821" y="411510"/>
            <a:ext cx="8958553" cy="378662"/>
          </a:xfrm>
          <a:prstGeom prst="rect">
            <a:avLst/>
          </a:prstGeom>
          <a:noFill/>
          <a:ln>
            <a:noFill/>
          </a:ln>
        </p:spPr>
        <p:txBody>
          <a:bodyPr anchorCtr="0" anchor="t" bIns="35100" lIns="67500" spcFirstLastPara="1" rIns="67500" wrap="square" tIns="35100">
            <a:sp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Database HR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magine che contiene cerchio, schermata&#10;&#10;Descrizione generata automaticamente" id="120" name="Google Shape;12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3203848" y="1131591"/>
            <a:ext cx="593434" cy="371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"/>
          <p:cNvSpPr txBox="1"/>
          <p:nvPr/>
        </p:nvSpPr>
        <p:spPr>
          <a:xfrm>
            <a:off x="92723" y="-53758"/>
            <a:ext cx="8958554" cy="434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1" i="0" lang="it-IT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Istruzione SELECT</a:t>
            </a:r>
            <a:endParaRPr/>
          </a:p>
        </p:txBody>
      </p:sp>
      <p:sp>
        <p:nvSpPr>
          <p:cNvPr id="126" name="Google Shape;126;p9"/>
          <p:cNvSpPr txBox="1"/>
          <p:nvPr/>
        </p:nvSpPr>
        <p:spPr>
          <a:xfrm>
            <a:off x="65975" y="407318"/>
            <a:ext cx="8958553" cy="34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35100" lIns="67500" spcFirstLastPara="1" rIns="67500" wrap="square" tIns="35100">
            <a:spAutoFit/>
          </a:bodyPr>
          <a:lstStyle/>
          <a:p>
            <a:pPr indent="-342900" lvl="0" marL="48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Il comando di </a:t>
            </a:r>
            <a:r>
              <a:rPr b="1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b="0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consente di selezionare uno o più colonne da una </a:t>
            </a:r>
            <a:r>
              <a:rPr b="1" i="0" lang="it-IT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Tabella</a:t>
            </a:r>
            <a:endParaRPr/>
          </a:p>
          <a:p>
            <a:pPr indent="-215900" lvl="0" marL="482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82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it-IT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Oltre alla selezione delle colonne, sarà possibile eseguire particolari funzioni che verranno mostrate nel proseguimento del corso</a:t>
            </a:r>
            <a:endParaRPr/>
          </a:p>
          <a:p>
            <a:pPr indent="-215900" lvl="0" marL="482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82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b="0" i="0" lang="it-IT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Nella sua forma più semplice, la sintassi è</a:t>
            </a:r>
            <a:endParaRPr/>
          </a:p>
          <a:p>
            <a:pPr indent="0" lvl="0" marL="1397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br>
              <a:rPr b="0" i="0" lang="it-IT" sz="20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vergence"/>
                <a:ea typeface="Convergence"/>
                <a:cs typeface="Convergence"/>
                <a:sym typeface="Convergence"/>
              </a:rPr>
            </a:b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onvergence"/>
              <a:ea typeface="Convergence"/>
              <a:cs typeface="Convergence"/>
              <a:sym typeface="Convergence"/>
            </a:endParaRPr>
          </a:p>
          <a:p>
            <a:pPr indent="0" lvl="0" marL="1397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it-IT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vergence"/>
                <a:ea typeface="Convergence"/>
                <a:cs typeface="Convergence"/>
                <a:sym typeface="Convergence"/>
              </a:rPr>
              <a:t>	oppure</a:t>
            </a:r>
            <a:endParaRPr b="0" i="0" sz="2000" u="none" cap="none" strike="noStrike">
              <a:solidFill>
                <a:srgbClr val="000000"/>
              </a:solidFill>
              <a:highlight>
                <a:srgbClr val="FFFFFF"/>
              </a:highlight>
              <a:latin typeface="Convergence"/>
              <a:ea typeface="Convergence"/>
              <a:cs typeface="Convergence"/>
              <a:sym typeface="Convergence"/>
            </a:endParaRPr>
          </a:p>
        </p:txBody>
      </p:sp>
      <p:sp>
        <p:nvSpPr>
          <p:cNvPr id="127" name="Google Shape;127;p9"/>
          <p:cNvSpPr txBox="1"/>
          <p:nvPr/>
        </p:nvSpPr>
        <p:spPr>
          <a:xfrm>
            <a:off x="539552" y="2859782"/>
            <a:ext cx="4572000" cy="40011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b="0" i="0" lang="it-IT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it-IT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it-IT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 i="0" lang="it-IT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it-IT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it-IT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nome_tabella</a:t>
            </a:r>
            <a:r>
              <a:rPr b="0" i="0" lang="it-IT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9"/>
          <p:cNvSpPr txBox="1"/>
          <p:nvPr/>
        </p:nvSpPr>
        <p:spPr>
          <a:xfrm>
            <a:off x="539552" y="4083918"/>
            <a:ext cx="4572000" cy="707886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b="0" i="0" lang="it-IT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it-IT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it-IT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col1, col2, …col(n)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Consolas"/>
              <a:buNone/>
            </a:pPr>
            <a:r>
              <a:rPr b="0" i="0" lang="it-IT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it-IT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nome_tabella</a:t>
            </a:r>
            <a:r>
              <a:rPr b="0" i="0" lang="it-IT" sz="20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xmlns:r="http://schemas.openxmlformats.org/officeDocument/2006/relationships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