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3"/>
  </p:notesMasterIdLst>
  <p:sldIdLst>
    <p:sldId id="271" r:id="rId3"/>
    <p:sldId id="431" r:id="rId4"/>
    <p:sldId id="433" r:id="rId5"/>
    <p:sldId id="434" r:id="rId6"/>
    <p:sldId id="391" r:id="rId7"/>
    <p:sldId id="439" r:id="rId8"/>
    <p:sldId id="374" r:id="rId9"/>
    <p:sldId id="375" r:id="rId10"/>
    <p:sldId id="394" r:id="rId11"/>
    <p:sldId id="376" r:id="rId12"/>
    <p:sldId id="395" r:id="rId13"/>
    <p:sldId id="377" r:id="rId14"/>
    <p:sldId id="396" r:id="rId15"/>
    <p:sldId id="378" r:id="rId16"/>
    <p:sldId id="397" r:id="rId17"/>
    <p:sldId id="379" r:id="rId18"/>
    <p:sldId id="382" r:id="rId19"/>
    <p:sldId id="381" r:id="rId20"/>
    <p:sldId id="384" r:id="rId21"/>
    <p:sldId id="398" r:id="rId22"/>
    <p:sldId id="383" r:id="rId23"/>
    <p:sldId id="380" r:id="rId24"/>
    <p:sldId id="385" r:id="rId25"/>
    <p:sldId id="386" r:id="rId26"/>
    <p:sldId id="400" r:id="rId27"/>
    <p:sldId id="404" r:id="rId28"/>
    <p:sldId id="388" r:id="rId29"/>
    <p:sldId id="337" r:id="rId30"/>
    <p:sldId id="401" r:id="rId31"/>
    <p:sldId id="402" r:id="rId32"/>
    <p:sldId id="438" r:id="rId33"/>
    <p:sldId id="307" r:id="rId34"/>
    <p:sldId id="305" r:id="rId35"/>
    <p:sldId id="306" r:id="rId36"/>
    <p:sldId id="403" r:id="rId37"/>
    <p:sldId id="358" r:id="rId38"/>
    <p:sldId id="336" r:id="rId39"/>
    <p:sldId id="419" r:id="rId40"/>
    <p:sldId id="359" r:id="rId41"/>
    <p:sldId id="360" r:id="rId42"/>
    <p:sldId id="415" r:id="rId43"/>
    <p:sldId id="441" r:id="rId44"/>
    <p:sldId id="316" r:id="rId45"/>
    <p:sldId id="361" r:id="rId46"/>
    <p:sldId id="442" r:id="rId47"/>
    <p:sldId id="369" r:id="rId48"/>
    <p:sldId id="339" r:id="rId49"/>
    <p:sldId id="417" r:id="rId50"/>
    <p:sldId id="341" r:id="rId51"/>
    <p:sldId id="443" r:id="rId52"/>
    <p:sldId id="430" r:id="rId53"/>
    <p:sldId id="429" r:id="rId54"/>
    <p:sldId id="444" r:id="rId55"/>
    <p:sldId id="342" r:id="rId56"/>
    <p:sldId id="416" r:id="rId57"/>
    <p:sldId id="445" r:id="rId58"/>
    <p:sldId id="309" r:id="rId59"/>
    <p:sldId id="310" r:id="rId60"/>
    <p:sldId id="338" r:id="rId61"/>
    <p:sldId id="343" r:id="rId62"/>
    <p:sldId id="344" r:id="rId63"/>
    <p:sldId id="446" r:id="rId64"/>
    <p:sldId id="352" r:id="rId65"/>
    <p:sldId id="345" r:id="rId66"/>
    <p:sldId id="447" r:id="rId67"/>
    <p:sldId id="355" r:id="rId68"/>
    <p:sldId id="346" r:id="rId69"/>
    <p:sldId id="356" r:id="rId70"/>
    <p:sldId id="421" r:id="rId71"/>
    <p:sldId id="347" r:id="rId72"/>
    <p:sldId id="357" r:id="rId73"/>
    <p:sldId id="448" r:id="rId74"/>
    <p:sldId id="449" r:id="rId75"/>
    <p:sldId id="353" r:id="rId76"/>
    <p:sldId id="349" r:id="rId77"/>
    <p:sldId id="362" r:id="rId78"/>
    <p:sldId id="363" r:id="rId79"/>
    <p:sldId id="364" r:id="rId80"/>
    <p:sldId id="368" r:id="rId81"/>
    <p:sldId id="367" r:id="rId82"/>
    <p:sldId id="365" r:id="rId83"/>
    <p:sldId id="420" r:id="rId84"/>
    <p:sldId id="428" r:id="rId85"/>
    <p:sldId id="350" r:id="rId86"/>
    <p:sldId id="351" r:id="rId87"/>
    <p:sldId id="450" r:id="rId88"/>
    <p:sldId id="405" r:id="rId89"/>
    <p:sldId id="440" r:id="rId90"/>
    <p:sldId id="319" r:id="rId91"/>
    <p:sldId id="320" r:id="rId92"/>
    <p:sldId id="451" r:id="rId93"/>
    <p:sldId id="370" r:id="rId94"/>
    <p:sldId id="323" r:id="rId95"/>
    <p:sldId id="422" r:id="rId96"/>
    <p:sldId id="324" r:id="rId97"/>
    <p:sldId id="423" r:id="rId98"/>
    <p:sldId id="325" r:id="rId99"/>
    <p:sldId id="326" r:id="rId100"/>
    <p:sldId id="321" r:id="rId101"/>
    <p:sldId id="328" r:id="rId102"/>
    <p:sldId id="424" r:id="rId103"/>
    <p:sldId id="426" r:id="rId104"/>
    <p:sldId id="330" r:id="rId105"/>
    <p:sldId id="371" r:id="rId106"/>
    <p:sldId id="425" r:id="rId107"/>
    <p:sldId id="322" r:id="rId108"/>
    <p:sldId id="406" r:id="rId109"/>
    <p:sldId id="407" r:id="rId110"/>
    <p:sldId id="408" r:id="rId111"/>
    <p:sldId id="452" r:id="rId112"/>
    <p:sldId id="410" r:id="rId113"/>
    <p:sldId id="412" r:id="rId114"/>
    <p:sldId id="413" r:id="rId115"/>
    <p:sldId id="414" r:id="rId116"/>
    <p:sldId id="333" r:id="rId117"/>
    <p:sldId id="372" r:id="rId118"/>
    <p:sldId id="373" r:id="rId119"/>
    <p:sldId id="334" r:id="rId120"/>
    <p:sldId id="393" r:id="rId121"/>
    <p:sldId id="261" r:id="rId122"/>
  </p:sldIdLst>
  <p:sldSz cx="12192000" cy="6858000"/>
  <p:notesSz cx="6858000" cy="9144000"/>
  <p:custDataLst>
    <p:tags r:id="rId1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C9C"/>
    <a:srgbClr val="3C8476"/>
    <a:srgbClr val="6BEAD2"/>
    <a:srgbClr val="17A98C"/>
    <a:srgbClr val="FF9900"/>
    <a:srgbClr val="FF66CC"/>
    <a:srgbClr val="000000"/>
    <a:srgbClr val="008000"/>
    <a:srgbClr val="B2B2B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40" autoAdjust="0"/>
    <p:restoredTop sz="94353" autoAdjust="0"/>
  </p:normalViewPr>
  <p:slideViewPr>
    <p:cSldViewPr snapToGrid="0" showGuides="1">
      <p:cViewPr varScale="1">
        <p:scale>
          <a:sx n="72" d="100"/>
          <a:sy n="72" d="100"/>
        </p:scale>
        <p:origin x="342"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E7BC0B-C547-4A60-8192-899A288BFA3B}" type="datetimeFigureOut">
              <a:rPr lang="en-US" smtClean="0"/>
              <a:pPr/>
              <a:t>4/23/2018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6A21F3-1240-4D29-AD6B-0E353D0B2D5E}" type="slidenum">
              <a:rPr lang="en-US" smtClean="0"/>
              <a:pPr/>
              <a:t>‹N›</a:t>
            </a:fld>
            <a:endParaRPr lang="en-US"/>
          </a:p>
        </p:txBody>
      </p:sp>
    </p:spTree>
    <p:extLst>
      <p:ext uri="{BB962C8B-B14F-4D97-AF65-F5344CB8AC3E}">
        <p14:creationId xmlns:p14="http://schemas.microsoft.com/office/powerpoint/2010/main" val="25226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a:t>
            </a:fld>
            <a:endParaRPr lang="en-US"/>
          </a:p>
        </p:txBody>
      </p:sp>
    </p:spTree>
    <p:extLst>
      <p:ext uri="{BB962C8B-B14F-4D97-AF65-F5344CB8AC3E}">
        <p14:creationId xmlns:p14="http://schemas.microsoft.com/office/powerpoint/2010/main" val="1808029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a:t>
            </a:fld>
            <a:endParaRPr lang="en-US"/>
          </a:p>
        </p:txBody>
      </p:sp>
    </p:spTree>
    <p:extLst>
      <p:ext uri="{BB962C8B-B14F-4D97-AF65-F5344CB8AC3E}">
        <p14:creationId xmlns:p14="http://schemas.microsoft.com/office/powerpoint/2010/main" val="27152768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100</a:t>
            </a:fld>
            <a:endParaRPr lang="en-US"/>
          </a:p>
        </p:txBody>
      </p:sp>
    </p:spTree>
    <p:extLst>
      <p:ext uri="{BB962C8B-B14F-4D97-AF65-F5344CB8AC3E}">
        <p14:creationId xmlns:p14="http://schemas.microsoft.com/office/powerpoint/2010/main" val="17733550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101</a:t>
            </a:fld>
            <a:endParaRPr lang="en-US"/>
          </a:p>
        </p:txBody>
      </p:sp>
    </p:spTree>
    <p:extLst>
      <p:ext uri="{BB962C8B-B14F-4D97-AF65-F5344CB8AC3E}">
        <p14:creationId xmlns:p14="http://schemas.microsoft.com/office/powerpoint/2010/main" val="17031983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102</a:t>
            </a:fld>
            <a:endParaRPr lang="en-US"/>
          </a:p>
        </p:txBody>
      </p:sp>
    </p:spTree>
    <p:extLst>
      <p:ext uri="{BB962C8B-B14F-4D97-AF65-F5344CB8AC3E}">
        <p14:creationId xmlns:p14="http://schemas.microsoft.com/office/powerpoint/2010/main" val="17035219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103</a:t>
            </a:fld>
            <a:endParaRPr lang="en-US"/>
          </a:p>
        </p:txBody>
      </p:sp>
    </p:spTree>
    <p:extLst>
      <p:ext uri="{BB962C8B-B14F-4D97-AF65-F5344CB8AC3E}">
        <p14:creationId xmlns:p14="http://schemas.microsoft.com/office/powerpoint/2010/main" val="9838056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104</a:t>
            </a:fld>
            <a:endParaRPr lang="en-US"/>
          </a:p>
        </p:txBody>
      </p:sp>
    </p:spTree>
    <p:extLst>
      <p:ext uri="{BB962C8B-B14F-4D97-AF65-F5344CB8AC3E}">
        <p14:creationId xmlns:p14="http://schemas.microsoft.com/office/powerpoint/2010/main" val="10159113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105</a:t>
            </a:fld>
            <a:endParaRPr lang="en-US"/>
          </a:p>
        </p:txBody>
      </p:sp>
    </p:spTree>
    <p:extLst>
      <p:ext uri="{BB962C8B-B14F-4D97-AF65-F5344CB8AC3E}">
        <p14:creationId xmlns:p14="http://schemas.microsoft.com/office/powerpoint/2010/main" val="165658557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106</a:t>
            </a:fld>
            <a:endParaRPr lang="en-US"/>
          </a:p>
        </p:txBody>
      </p:sp>
    </p:spTree>
    <p:extLst>
      <p:ext uri="{BB962C8B-B14F-4D97-AF65-F5344CB8AC3E}">
        <p14:creationId xmlns:p14="http://schemas.microsoft.com/office/powerpoint/2010/main" val="29919376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107</a:t>
            </a:fld>
            <a:endParaRPr lang="en-US"/>
          </a:p>
        </p:txBody>
      </p:sp>
    </p:spTree>
    <p:extLst>
      <p:ext uri="{BB962C8B-B14F-4D97-AF65-F5344CB8AC3E}">
        <p14:creationId xmlns:p14="http://schemas.microsoft.com/office/powerpoint/2010/main" val="22856065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108</a:t>
            </a:fld>
            <a:endParaRPr lang="en-US"/>
          </a:p>
        </p:txBody>
      </p:sp>
    </p:spTree>
    <p:extLst>
      <p:ext uri="{BB962C8B-B14F-4D97-AF65-F5344CB8AC3E}">
        <p14:creationId xmlns:p14="http://schemas.microsoft.com/office/powerpoint/2010/main" val="24520238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109</a:t>
            </a:fld>
            <a:endParaRPr lang="en-US"/>
          </a:p>
        </p:txBody>
      </p:sp>
    </p:spTree>
    <p:extLst>
      <p:ext uri="{BB962C8B-B14F-4D97-AF65-F5344CB8AC3E}">
        <p14:creationId xmlns:p14="http://schemas.microsoft.com/office/powerpoint/2010/main" val="427982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a:t>
            </a:fld>
            <a:endParaRPr lang="en-US"/>
          </a:p>
        </p:txBody>
      </p:sp>
    </p:spTree>
    <p:extLst>
      <p:ext uri="{BB962C8B-B14F-4D97-AF65-F5344CB8AC3E}">
        <p14:creationId xmlns:p14="http://schemas.microsoft.com/office/powerpoint/2010/main" val="6091803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110</a:t>
            </a:fld>
            <a:endParaRPr lang="en-US"/>
          </a:p>
        </p:txBody>
      </p:sp>
    </p:spTree>
    <p:extLst>
      <p:ext uri="{BB962C8B-B14F-4D97-AF65-F5344CB8AC3E}">
        <p14:creationId xmlns:p14="http://schemas.microsoft.com/office/powerpoint/2010/main" val="38149675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111</a:t>
            </a:fld>
            <a:endParaRPr lang="en-US"/>
          </a:p>
        </p:txBody>
      </p:sp>
    </p:spTree>
    <p:extLst>
      <p:ext uri="{BB962C8B-B14F-4D97-AF65-F5344CB8AC3E}">
        <p14:creationId xmlns:p14="http://schemas.microsoft.com/office/powerpoint/2010/main" val="14781118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112</a:t>
            </a:fld>
            <a:endParaRPr lang="en-US"/>
          </a:p>
        </p:txBody>
      </p:sp>
    </p:spTree>
    <p:extLst>
      <p:ext uri="{BB962C8B-B14F-4D97-AF65-F5344CB8AC3E}">
        <p14:creationId xmlns:p14="http://schemas.microsoft.com/office/powerpoint/2010/main" val="223802018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113</a:t>
            </a:fld>
            <a:endParaRPr lang="en-US"/>
          </a:p>
        </p:txBody>
      </p:sp>
    </p:spTree>
    <p:extLst>
      <p:ext uri="{BB962C8B-B14F-4D97-AF65-F5344CB8AC3E}">
        <p14:creationId xmlns:p14="http://schemas.microsoft.com/office/powerpoint/2010/main" val="248950002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114</a:t>
            </a:fld>
            <a:endParaRPr lang="en-US"/>
          </a:p>
        </p:txBody>
      </p:sp>
    </p:spTree>
    <p:extLst>
      <p:ext uri="{BB962C8B-B14F-4D97-AF65-F5344CB8AC3E}">
        <p14:creationId xmlns:p14="http://schemas.microsoft.com/office/powerpoint/2010/main" val="23043166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115</a:t>
            </a:fld>
            <a:endParaRPr lang="en-US"/>
          </a:p>
        </p:txBody>
      </p:sp>
    </p:spTree>
    <p:extLst>
      <p:ext uri="{BB962C8B-B14F-4D97-AF65-F5344CB8AC3E}">
        <p14:creationId xmlns:p14="http://schemas.microsoft.com/office/powerpoint/2010/main" val="98804567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116</a:t>
            </a:fld>
            <a:endParaRPr lang="en-US"/>
          </a:p>
        </p:txBody>
      </p:sp>
    </p:spTree>
    <p:extLst>
      <p:ext uri="{BB962C8B-B14F-4D97-AF65-F5344CB8AC3E}">
        <p14:creationId xmlns:p14="http://schemas.microsoft.com/office/powerpoint/2010/main" val="15989561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117</a:t>
            </a:fld>
            <a:endParaRPr lang="en-US"/>
          </a:p>
        </p:txBody>
      </p:sp>
    </p:spTree>
    <p:extLst>
      <p:ext uri="{BB962C8B-B14F-4D97-AF65-F5344CB8AC3E}">
        <p14:creationId xmlns:p14="http://schemas.microsoft.com/office/powerpoint/2010/main" val="25809702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118</a:t>
            </a:fld>
            <a:endParaRPr lang="en-US"/>
          </a:p>
        </p:txBody>
      </p:sp>
    </p:spTree>
    <p:extLst>
      <p:ext uri="{BB962C8B-B14F-4D97-AF65-F5344CB8AC3E}">
        <p14:creationId xmlns:p14="http://schemas.microsoft.com/office/powerpoint/2010/main" val="41445748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119</a:t>
            </a:fld>
            <a:endParaRPr lang="en-US"/>
          </a:p>
        </p:txBody>
      </p:sp>
    </p:spTree>
    <p:extLst>
      <p:ext uri="{BB962C8B-B14F-4D97-AF65-F5344CB8AC3E}">
        <p14:creationId xmlns:p14="http://schemas.microsoft.com/office/powerpoint/2010/main" val="286174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12</a:t>
            </a:fld>
            <a:endParaRPr lang="en-US"/>
          </a:p>
        </p:txBody>
      </p:sp>
    </p:spTree>
    <p:extLst>
      <p:ext uri="{BB962C8B-B14F-4D97-AF65-F5344CB8AC3E}">
        <p14:creationId xmlns:p14="http://schemas.microsoft.com/office/powerpoint/2010/main" val="10299262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120</a:t>
            </a:fld>
            <a:endParaRPr lang="en-US"/>
          </a:p>
        </p:txBody>
      </p:sp>
    </p:spTree>
    <p:extLst>
      <p:ext uri="{BB962C8B-B14F-4D97-AF65-F5344CB8AC3E}">
        <p14:creationId xmlns:p14="http://schemas.microsoft.com/office/powerpoint/2010/main" val="351942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13</a:t>
            </a:fld>
            <a:endParaRPr lang="en-US"/>
          </a:p>
        </p:txBody>
      </p:sp>
    </p:spTree>
    <p:extLst>
      <p:ext uri="{BB962C8B-B14F-4D97-AF65-F5344CB8AC3E}">
        <p14:creationId xmlns:p14="http://schemas.microsoft.com/office/powerpoint/2010/main" val="2032391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14</a:t>
            </a:fld>
            <a:endParaRPr lang="en-US"/>
          </a:p>
        </p:txBody>
      </p:sp>
    </p:spTree>
    <p:extLst>
      <p:ext uri="{BB962C8B-B14F-4D97-AF65-F5344CB8AC3E}">
        <p14:creationId xmlns:p14="http://schemas.microsoft.com/office/powerpoint/2010/main" val="97779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15</a:t>
            </a:fld>
            <a:endParaRPr lang="en-US"/>
          </a:p>
        </p:txBody>
      </p:sp>
    </p:spTree>
    <p:extLst>
      <p:ext uri="{BB962C8B-B14F-4D97-AF65-F5344CB8AC3E}">
        <p14:creationId xmlns:p14="http://schemas.microsoft.com/office/powerpoint/2010/main" val="174282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16</a:t>
            </a:fld>
            <a:endParaRPr lang="en-US"/>
          </a:p>
        </p:txBody>
      </p:sp>
    </p:spTree>
    <p:extLst>
      <p:ext uri="{BB962C8B-B14F-4D97-AF65-F5344CB8AC3E}">
        <p14:creationId xmlns:p14="http://schemas.microsoft.com/office/powerpoint/2010/main" val="2193627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17</a:t>
            </a:fld>
            <a:endParaRPr lang="en-US"/>
          </a:p>
        </p:txBody>
      </p:sp>
    </p:spTree>
    <p:extLst>
      <p:ext uri="{BB962C8B-B14F-4D97-AF65-F5344CB8AC3E}">
        <p14:creationId xmlns:p14="http://schemas.microsoft.com/office/powerpoint/2010/main" val="256551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18</a:t>
            </a:fld>
            <a:endParaRPr lang="en-US"/>
          </a:p>
        </p:txBody>
      </p:sp>
    </p:spTree>
    <p:extLst>
      <p:ext uri="{BB962C8B-B14F-4D97-AF65-F5344CB8AC3E}">
        <p14:creationId xmlns:p14="http://schemas.microsoft.com/office/powerpoint/2010/main" val="3304514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19</a:t>
            </a:fld>
            <a:endParaRPr lang="en-US"/>
          </a:p>
        </p:txBody>
      </p:sp>
    </p:spTree>
    <p:extLst>
      <p:ext uri="{BB962C8B-B14F-4D97-AF65-F5344CB8AC3E}">
        <p14:creationId xmlns:p14="http://schemas.microsoft.com/office/powerpoint/2010/main" val="9796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3148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20</a:t>
            </a:fld>
            <a:endParaRPr lang="en-US"/>
          </a:p>
        </p:txBody>
      </p:sp>
    </p:spTree>
    <p:extLst>
      <p:ext uri="{BB962C8B-B14F-4D97-AF65-F5344CB8AC3E}">
        <p14:creationId xmlns:p14="http://schemas.microsoft.com/office/powerpoint/2010/main" val="1513036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21</a:t>
            </a:fld>
            <a:endParaRPr lang="en-US"/>
          </a:p>
        </p:txBody>
      </p:sp>
    </p:spTree>
    <p:extLst>
      <p:ext uri="{BB962C8B-B14F-4D97-AF65-F5344CB8AC3E}">
        <p14:creationId xmlns:p14="http://schemas.microsoft.com/office/powerpoint/2010/main" val="9485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22</a:t>
            </a:fld>
            <a:endParaRPr lang="en-US"/>
          </a:p>
        </p:txBody>
      </p:sp>
    </p:spTree>
    <p:extLst>
      <p:ext uri="{BB962C8B-B14F-4D97-AF65-F5344CB8AC3E}">
        <p14:creationId xmlns:p14="http://schemas.microsoft.com/office/powerpoint/2010/main" val="3153882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23</a:t>
            </a:fld>
            <a:endParaRPr lang="en-US"/>
          </a:p>
        </p:txBody>
      </p:sp>
    </p:spTree>
    <p:extLst>
      <p:ext uri="{BB962C8B-B14F-4D97-AF65-F5344CB8AC3E}">
        <p14:creationId xmlns:p14="http://schemas.microsoft.com/office/powerpoint/2010/main" val="2066440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24</a:t>
            </a:fld>
            <a:endParaRPr lang="en-US"/>
          </a:p>
        </p:txBody>
      </p:sp>
    </p:spTree>
    <p:extLst>
      <p:ext uri="{BB962C8B-B14F-4D97-AF65-F5344CB8AC3E}">
        <p14:creationId xmlns:p14="http://schemas.microsoft.com/office/powerpoint/2010/main" val="940189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25</a:t>
            </a:fld>
            <a:endParaRPr lang="en-US"/>
          </a:p>
        </p:txBody>
      </p:sp>
    </p:spTree>
    <p:extLst>
      <p:ext uri="{BB962C8B-B14F-4D97-AF65-F5344CB8AC3E}">
        <p14:creationId xmlns:p14="http://schemas.microsoft.com/office/powerpoint/2010/main" val="2563707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26</a:t>
            </a:fld>
            <a:endParaRPr lang="en-US"/>
          </a:p>
        </p:txBody>
      </p:sp>
    </p:spTree>
    <p:extLst>
      <p:ext uri="{BB962C8B-B14F-4D97-AF65-F5344CB8AC3E}">
        <p14:creationId xmlns:p14="http://schemas.microsoft.com/office/powerpoint/2010/main" val="2150288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27</a:t>
            </a:fld>
            <a:endParaRPr lang="en-US"/>
          </a:p>
        </p:txBody>
      </p:sp>
    </p:spTree>
    <p:extLst>
      <p:ext uri="{BB962C8B-B14F-4D97-AF65-F5344CB8AC3E}">
        <p14:creationId xmlns:p14="http://schemas.microsoft.com/office/powerpoint/2010/main" val="2879178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28</a:t>
            </a:fld>
            <a:endParaRPr lang="en-US"/>
          </a:p>
        </p:txBody>
      </p:sp>
    </p:spTree>
    <p:extLst>
      <p:ext uri="{BB962C8B-B14F-4D97-AF65-F5344CB8AC3E}">
        <p14:creationId xmlns:p14="http://schemas.microsoft.com/office/powerpoint/2010/main" val="3609886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29</a:t>
            </a:fld>
            <a:endParaRPr lang="en-US"/>
          </a:p>
        </p:txBody>
      </p:sp>
    </p:spTree>
    <p:extLst>
      <p:ext uri="{BB962C8B-B14F-4D97-AF65-F5344CB8AC3E}">
        <p14:creationId xmlns:p14="http://schemas.microsoft.com/office/powerpoint/2010/main" val="14308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8907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30</a:t>
            </a:fld>
            <a:endParaRPr lang="en-US"/>
          </a:p>
        </p:txBody>
      </p:sp>
    </p:spTree>
    <p:extLst>
      <p:ext uri="{BB962C8B-B14F-4D97-AF65-F5344CB8AC3E}">
        <p14:creationId xmlns:p14="http://schemas.microsoft.com/office/powerpoint/2010/main" val="626079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883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32</a:t>
            </a:fld>
            <a:endParaRPr lang="en-US"/>
          </a:p>
        </p:txBody>
      </p:sp>
    </p:spTree>
    <p:extLst>
      <p:ext uri="{BB962C8B-B14F-4D97-AF65-F5344CB8AC3E}">
        <p14:creationId xmlns:p14="http://schemas.microsoft.com/office/powerpoint/2010/main" val="10646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33</a:t>
            </a:fld>
            <a:endParaRPr lang="en-US"/>
          </a:p>
        </p:txBody>
      </p:sp>
    </p:spTree>
    <p:extLst>
      <p:ext uri="{BB962C8B-B14F-4D97-AF65-F5344CB8AC3E}">
        <p14:creationId xmlns:p14="http://schemas.microsoft.com/office/powerpoint/2010/main" val="503690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34</a:t>
            </a:fld>
            <a:endParaRPr lang="en-US"/>
          </a:p>
        </p:txBody>
      </p:sp>
    </p:spTree>
    <p:extLst>
      <p:ext uri="{BB962C8B-B14F-4D97-AF65-F5344CB8AC3E}">
        <p14:creationId xmlns:p14="http://schemas.microsoft.com/office/powerpoint/2010/main" val="3995719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35</a:t>
            </a:fld>
            <a:endParaRPr lang="en-US"/>
          </a:p>
        </p:txBody>
      </p:sp>
    </p:spTree>
    <p:extLst>
      <p:ext uri="{BB962C8B-B14F-4D97-AF65-F5344CB8AC3E}">
        <p14:creationId xmlns:p14="http://schemas.microsoft.com/office/powerpoint/2010/main" val="3342844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36</a:t>
            </a:fld>
            <a:endParaRPr lang="en-US"/>
          </a:p>
        </p:txBody>
      </p:sp>
    </p:spTree>
    <p:extLst>
      <p:ext uri="{BB962C8B-B14F-4D97-AF65-F5344CB8AC3E}">
        <p14:creationId xmlns:p14="http://schemas.microsoft.com/office/powerpoint/2010/main" val="2351105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37</a:t>
            </a:fld>
            <a:endParaRPr lang="en-US"/>
          </a:p>
        </p:txBody>
      </p:sp>
    </p:spTree>
    <p:extLst>
      <p:ext uri="{BB962C8B-B14F-4D97-AF65-F5344CB8AC3E}">
        <p14:creationId xmlns:p14="http://schemas.microsoft.com/office/powerpoint/2010/main" val="2964839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38</a:t>
            </a:fld>
            <a:endParaRPr lang="en-US"/>
          </a:p>
        </p:txBody>
      </p:sp>
    </p:spTree>
    <p:extLst>
      <p:ext uri="{BB962C8B-B14F-4D97-AF65-F5344CB8AC3E}">
        <p14:creationId xmlns:p14="http://schemas.microsoft.com/office/powerpoint/2010/main" val="3348481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39</a:t>
            </a:fld>
            <a:endParaRPr lang="en-US"/>
          </a:p>
        </p:txBody>
      </p:sp>
    </p:spTree>
    <p:extLst>
      <p:ext uri="{BB962C8B-B14F-4D97-AF65-F5344CB8AC3E}">
        <p14:creationId xmlns:p14="http://schemas.microsoft.com/office/powerpoint/2010/main" val="19869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0784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40</a:t>
            </a:fld>
            <a:endParaRPr lang="en-US"/>
          </a:p>
        </p:txBody>
      </p:sp>
    </p:spTree>
    <p:extLst>
      <p:ext uri="{BB962C8B-B14F-4D97-AF65-F5344CB8AC3E}">
        <p14:creationId xmlns:p14="http://schemas.microsoft.com/office/powerpoint/2010/main" val="4256916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41</a:t>
            </a:fld>
            <a:endParaRPr lang="en-US"/>
          </a:p>
        </p:txBody>
      </p:sp>
    </p:spTree>
    <p:extLst>
      <p:ext uri="{BB962C8B-B14F-4D97-AF65-F5344CB8AC3E}">
        <p14:creationId xmlns:p14="http://schemas.microsoft.com/office/powerpoint/2010/main" val="3993209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42</a:t>
            </a:fld>
            <a:endParaRPr lang="en-US"/>
          </a:p>
        </p:txBody>
      </p:sp>
    </p:spTree>
    <p:extLst>
      <p:ext uri="{BB962C8B-B14F-4D97-AF65-F5344CB8AC3E}">
        <p14:creationId xmlns:p14="http://schemas.microsoft.com/office/powerpoint/2010/main" val="1396587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43</a:t>
            </a:fld>
            <a:endParaRPr lang="en-US"/>
          </a:p>
        </p:txBody>
      </p:sp>
    </p:spTree>
    <p:extLst>
      <p:ext uri="{BB962C8B-B14F-4D97-AF65-F5344CB8AC3E}">
        <p14:creationId xmlns:p14="http://schemas.microsoft.com/office/powerpoint/2010/main" val="829718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44</a:t>
            </a:fld>
            <a:endParaRPr lang="en-US"/>
          </a:p>
        </p:txBody>
      </p:sp>
    </p:spTree>
    <p:extLst>
      <p:ext uri="{BB962C8B-B14F-4D97-AF65-F5344CB8AC3E}">
        <p14:creationId xmlns:p14="http://schemas.microsoft.com/office/powerpoint/2010/main" val="1649231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45</a:t>
            </a:fld>
            <a:endParaRPr lang="en-US"/>
          </a:p>
        </p:txBody>
      </p:sp>
    </p:spTree>
    <p:extLst>
      <p:ext uri="{BB962C8B-B14F-4D97-AF65-F5344CB8AC3E}">
        <p14:creationId xmlns:p14="http://schemas.microsoft.com/office/powerpoint/2010/main" val="3420718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46</a:t>
            </a:fld>
            <a:endParaRPr lang="en-US"/>
          </a:p>
        </p:txBody>
      </p:sp>
    </p:spTree>
    <p:extLst>
      <p:ext uri="{BB962C8B-B14F-4D97-AF65-F5344CB8AC3E}">
        <p14:creationId xmlns:p14="http://schemas.microsoft.com/office/powerpoint/2010/main" val="3676827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47</a:t>
            </a:fld>
            <a:endParaRPr lang="en-US"/>
          </a:p>
        </p:txBody>
      </p:sp>
    </p:spTree>
    <p:extLst>
      <p:ext uri="{BB962C8B-B14F-4D97-AF65-F5344CB8AC3E}">
        <p14:creationId xmlns:p14="http://schemas.microsoft.com/office/powerpoint/2010/main" val="1510601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48</a:t>
            </a:fld>
            <a:endParaRPr lang="en-US"/>
          </a:p>
        </p:txBody>
      </p:sp>
    </p:spTree>
    <p:extLst>
      <p:ext uri="{BB962C8B-B14F-4D97-AF65-F5344CB8AC3E}">
        <p14:creationId xmlns:p14="http://schemas.microsoft.com/office/powerpoint/2010/main" val="28131144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49</a:t>
            </a:fld>
            <a:endParaRPr lang="en-US"/>
          </a:p>
        </p:txBody>
      </p:sp>
    </p:spTree>
    <p:extLst>
      <p:ext uri="{BB962C8B-B14F-4D97-AF65-F5344CB8AC3E}">
        <p14:creationId xmlns:p14="http://schemas.microsoft.com/office/powerpoint/2010/main" val="200909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sz="1200" b="0" dirty="0">
              <a:solidFill>
                <a:schemeClr val="bg1"/>
              </a:solidFill>
            </a:endParaRPr>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a:t>
            </a:fld>
            <a:endParaRPr lang="en-US"/>
          </a:p>
        </p:txBody>
      </p:sp>
    </p:spTree>
    <p:extLst>
      <p:ext uri="{BB962C8B-B14F-4D97-AF65-F5344CB8AC3E}">
        <p14:creationId xmlns:p14="http://schemas.microsoft.com/office/powerpoint/2010/main" val="3792792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50</a:t>
            </a:fld>
            <a:endParaRPr lang="en-US"/>
          </a:p>
        </p:txBody>
      </p:sp>
    </p:spTree>
    <p:extLst>
      <p:ext uri="{BB962C8B-B14F-4D97-AF65-F5344CB8AC3E}">
        <p14:creationId xmlns:p14="http://schemas.microsoft.com/office/powerpoint/2010/main" val="371484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51</a:t>
            </a:fld>
            <a:endParaRPr lang="en-US"/>
          </a:p>
        </p:txBody>
      </p:sp>
    </p:spTree>
    <p:extLst>
      <p:ext uri="{BB962C8B-B14F-4D97-AF65-F5344CB8AC3E}">
        <p14:creationId xmlns:p14="http://schemas.microsoft.com/office/powerpoint/2010/main" val="33695783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52</a:t>
            </a:fld>
            <a:endParaRPr lang="en-US"/>
          </a:p>
        </p:txBody>
      </p:sp>
    </p:spTree>
    <p:extLst>
      <p:ext uri="{BB962C8B-B14F-4D97-AF65-F5344CB8AC3E}">
        <p14:creationId xmlns:p14="http://schemas.microsoft.com/office/powerpoint/2010/main" val="1047706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53</a:t>
            </a:fld>
            <a:endParaRPr lang="en-US"/>
          </a:p>
        </p:txBody>
      </p:sp>
    </p:spTree>
    <p:extLst>
      <p:ext uri="{BB962C8B-B14F-4D97-AF65-F5344CB8AC3E}">
        <p14:creationId xmlns:p14="http://schemas.microsoft.com/office/powerpoint/2010/main" val="2732656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54</a:t>
            </a:fld>
            <a:endParaRPr lang="en-US"/>
          </a:p>
        </p:txBody>
      </p:sp>
    </p:spTree>
    <p:extLst>
      <p:ext uri="{BB962C8B-B14F-4D97-AF65-F5344CB8AC3E}">
        <p14:creationId xmlns:p14="http://schemas.microsoft.com/office/powerpoint/2010/main" val="30187311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55</a:t>
            </a:fld>
            <a:endParaRPr lang="en-US"/>
          </a:p>
        </p:txBody>
      </p:sp>
    </p:spTree>
    <p:extLst>
      <p:ext uri="{BB962C8B-B14F-4D97-AF65-F5344CB8AC3E}">
        <p14:creationId xmlns:p14="http://schemas.microsoft.com/office/powerpoint/2010/main" val="17005261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56</a:t>
            </a:fld>
            <a:endParaRPr lang="en-US"/>
          </a:p>
        </p:txBody>
      </p:sp>
    </p:spTree>
    <p:extLst>
      <p:ext uri="{BB962C8B-B14F-4D97-AF65-F5344CB8AC3E}">
        <p14:creationId xmlns:p14="http://schemas.microsoft.com/office/powerpoint/2010/main" val="32698524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57</a:t>
            </a:fld>
            <a:endParaRPr lang="en-US"/>
          </a:p>
        </p:txBody>
      </p:sp>
    </p:spTree>
    <p:extLst>
      <p:ext uri="{BB962C8B-B14F-4D97-AF65-F5344CB8AC3E}">
        <p14:creationId xmlns:p14="http://schemas.microsoft.com/office/powerpoint/2010/main" val="4207472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58</a:t>
            </a:fld>
            <a:endParaRPr lang="en-US"/>
          </a:p>
        </p:txBody>
      </p:sp>
    </p:spTree>
    <p:extLst>
      <p:ext uri="{BB962C8B-B14F-4D97-AF65-F5344CB8AC3E}">
        <p14:creationId xmlns:p14="http://schemas.microsoft.com/office/powerpoint/2010/main" val="1700629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59</a:t>
            </a:fld>
            <a:endParaRPr lang="en-US"/>
          </a:p>
        </p:txBody>
      </p:sp>
    </p:spTree>
    <p:extLst>
      <p:ext uri="{BB962C8B-B14F-4D97-AF65-F5344CB8AC3E}">
        <p14:creationId xmlns:p14="http://schemas.microsoft.com/office/powerpoint/2010/main" val="235234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8466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60</a:t>
            </a:fld>
            <a:endParaRPr lang="en-US"/>
          </a:p>
        </p:txBody>
      </p:sp>
    </p:spTree>
    <p:extLst>
      <p:ext uri="{BB962C8B-B14F-4D97-AF65-F5344CB8AC3E}">
        <p14:creationId xmlns:p14="http://schemas.microsoft.com/office/powerpoint/2010/main" val="491917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61</a:t>
            </a:fld>
            <a:endParaRPr lang="en-US"/>
          </a:p>
        </p:txBody>
      </p:sp>
    </p:spTree>
    <p:extLst>
      <p:ext uri="{BB962C8B-B14F-4D97-AF65-F5344CB8AC3E}">
        <p14:creationId xmlns:p14="http://schemas.microsoft.com/office/powerpoint/2010/main" val="39926338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62</a:t>
            </a:fld>
            <a:endParaRPr lang="en-US"/>
          </a:p>
        </p:txBody>
      </p:sp>
    </p:spTree>
    <p:extLst>
      <p:ext uri="{BB962C8B-B14F-4D97-AF65-F5344CB8AC3E}">
        <p14:creationId xmlns:p14="http://schemas.microsoft.com/office/powerpoint/2010/main" val="621660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63</a:t>
            </a:fld>
            <a:endParaRPr lang="en-US"/>
          </a:p>
        </p:txBody>
      </p:sp>
    </p:spTree>
    <p:extLst>
      <p:ext uri="{BB962C8B-B14F-4D97-AF65-F5344CB8AC3E}">
        <p14:creationId xmlns:p14="http://schemas.microsoft.com/office/powerpoint/2010/main" val="42181068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64</a:t>
            </a:fld>
            <a:endParaRPr lang="en-US"/>
          </a:p>
        </p:txBody>
      </p:sp>
    </p:spTree>
    <p:extLst>
      <p:ext uri="{BB962C8B-B14F-4D97-AF65-F5344CB8AC3E}">
        <p14:creationId xmlns:p14="http://schemas.microsoft.com/office/powerpoint/2010/main" val="37930403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65</a:t>
            </a:fld>
            <a:endParaRPr lang="en-US"/>
          </a:p>
        </p:txBody>
      </p:sp>
    </p:spTree>
    <p:extLst>
      <p:ext uri="{BB962C8B-B14F-4D97-AF65-F5344CB8AC3E}">
        <p14:creationId xmlns:p14="http://schemas.microsoft.com/office/powerpoint/2010/main" val="11677673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66</a:t>
            </a:fld>
            <a:endParaRPr lang="en-US"/>
          </a:p>
        </p:txBody>
      </p:sp>
    </p:spTree>
    <p:extLst>
      <p:ext uri="{BB962C8B-B14F-4D97-AF65-F5344CB8AC3E}">
        <p14:creationId xmlns:p14="http://schemas.microsoft.com/office/powerpoint/2010/main" val="11917256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67</a:t>
            </a:fld>
            <a:endParaRPr lang="en-US"/>
          </a:p>
        </p:txBody>
      </p:sp>
    </p:spTree>
    <p:extLst>
      <p:ext uri="{BB962C8B-B14F-4D97-AF65-F5344CB8AC3E}">
        <p14:creationId xmlns:p14="http://schemas.microsoft.com/office/powerpoint/2010/main" val="26145987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68</a:t>
            </a:fld>
            <a:endParaRPr lang="en-US"/>
          </a:p>
        </p:txBody>
      </p:sp>
    </p:spTree>
    <p:extLst>
      <p:ext uri="{BB962C8B-B14F-4D97-AF65-F5344CB8AC3E}">
        <p14:creationId xmlns:p14="http://schemas.microsoft.com/office/powerpoint/2010/main" val="33950800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69</a:t>
            </a:fld>
            <a:endParaRPr lang="en-US"/>
          </a:p>
        </p:txBody>
      </p:sp>
    </p:spTree>
    <p:extLst>
      <p:ext uri="{BB962C8B-B14F-4D97-AF65-F5344CB8AC3E}">
        <p14:creationId xmlns:p14="http://schemas.microsoft.com/office/powerpoint/2010/main" val="159779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a:t>
            </a:fld>
            <a:endParaRPr lang="en-US"/>
          </a:p>
        </p:txBody>
      </p:sp>
    </p:spTree>
    <p:extLst>
      <p:ext uri="{BB962C8B-B14F-4D97-AF65-F5344CB8AC3E}">
        <p14:creationId xmlns:p14="http://schemas.microsoft.com/office/powerpoint/2010/main" val="22620886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70</a:t>
            </a:fld>
            <a:endParaRPr lang="en-US"/>
          </a:p>
        </p:txBody>
      </p:sp>
    </p:spTree>
    <p:extLst>
      <p:ext uri="{BB962C8B-B14F-4D97-AF65-F5344CB8AC3E}">
        <p14:creationId xmlns:p14="http://schemas.microsoft.com/office/powerpoint/2010/main" val="33853951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71</a:t>
            </a:fld>
            <a:endParaRPr lang="en-US"/>
          </a:p>
        </p:txBody>
      </p:sp>
    </p:spTree>
    <p:extLst>
      <p:ext uri="{BB962C8B-B14F-4D97-AF65-F5344CB8AC3E}">
        <p14:creationId xmlns:p14="http://schemas.microsoft.com/office/powerpoint/2010/main" val="1435492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72</a:t>
            </a:fld>
            <a:endParaRPr lang="en-US"/>
          </a:p>
        </p:txBody>
      </p:sp>
    </p:spTree>
    <p:extLst>
      <p:ext uri="{BB962C8B-B14F-4D97-AF65-F5344CB8AC3E}">
        <p14:creationId xmlns:p14="http://schemas.microsoft.com/office/powerpoint/2010/main" val="12789164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73</a:t>
            </a:fld>
            <a:endParaRPr lang="en-US"/>
          </a:p>
        </p:txBody>
      </p:sp>
    </p:spTree>
    <p:extLst>
      <p:ext uri="{BB962C8B-B14F-4D97-AF65-F5344CB8AC3E}">
        <p14:creationId xmlns:p14="http://schemas.microsoft.com/office/powerpoint/2010/main" val="28188227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74</a:t>
            </a:fld>
            <a:endParaRPr lang="en-US"/>
          </a:p>
        </p:txBody>
      </p:sp>
    </p:spTree>
    <p:extLst>
      <p:ext uri="{BB962C8B-B14F-4D97-AF65-F5344CB8AC3E}">
        <p14:creationId xmlns:p14="http://schemas.microsoft.com/office/powerpoint/2010/main" val="36831411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75</a:t>
            </a:fld>
            <a:endParaRPr lang="en-US"/>
          </a:p>
        </p:txBody>
      </p:sp>
    </p:spTree>
    <p:extLst>
      <p:ext uri="{BB962C8B-B14F-4D97-AF65-F5344CB8AC3E}">
        <p14:creationId xmlns:p14="http://schemas.microsoft.com/office/powerpoint/2010/main" val="2392829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76</a:t>
            </a:fld>
            <a:endParaRPr lang="en-US"/>
          </a:p>
        </p:txBody>
      </p:sp>
    </p:spTree>
    <p:extLst>
      <p:ext uri="{BB962C8B-B14F-4D97-AF65-F5344CB8AC3E}">
        <p14:creationId xmlns:p14="http://schemas.microsoft.com/office/powerpoint/2010/main" val="3554689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77</a:t>
            </a:fld>
            <a:endParaRPr lang="en-US"/>
          </a:p>
        </p:txBody>
      </p:sp>
    </p:spTree>
    <p:extLst>
      <p:ext uri="{BB962C8B-B14F-4D97-AF65-F5344CB8AC3E}">
        <p14:creationId xmlns:p14="http://schemas.microsoft.com/office/powerpoint/2010/main" val="31707412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78</a:t>
            </a:fld>
            <a:endParaRPr lang="en-US"/>
          </a:p>
        </p:txBody>
      </p:sp>
    </p:spTree>
    <p:extLst>
      <p:ext uri="{BB962C8B-B14F-4D97-AF65-F5344CB8AC3E}">
        <p14:creationId xmlns:p14="http://schemas.microsoft.com/office/powerpoint/2010/main" val="39848244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79</a:t>
            </a:fld>
            <a:endParaRPr lang="en-US"/>
          </a:p>
        </p:txBody>
      </p:sp>
    </p:spTree>
    <p:extLst>
      <p:ext uri="{BB962C8B-B14F-4D97-AF65-F5344CB8AC3E}">
        <p14:creationId xmlns:p14="http://schemas.microsoft.com/office/powerpoint/2010/main" val="613048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a:t>
            </a:fld>
            <a:endParaRPr lang="en-US"/>
          </a:p>
        </p:txBody>
      </p:sp>
    </p:spTree>
    <p:extLst>
      <p:ext uri="{BB962C8B-B14F-4D97-AF65-F5344CB8AC3E}">
        <p14:creationId xmlns:p14="http://schemas.microsoft.com/office/powerpoint/2010/main" val="9575407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80</a:t>
            </a:fld>
            <a:endParaRPr lang="en-US"/>
          </a:p>
        </p:txBody>
      </p:sp>
    </p:spTree>
    <p:extLst>
      <p:ext uri="{BB962C8B-B14F-4D97-AF65-F5344CB8AC3E}">
        <p14:creationId xmlns:p14="http://schemas.microsoft.com/office/powerpoint/2010/main" val="31153704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81</a:t>
            </a:fld>
            <a:endParaRPr lang="en-US"/>
          </a:p>
        </p:txBody>
      </p:sp>
    </p:spTree>
    <p:extLst>
      <p:ext uri="{BB962C8B-B14F-4D97-AF65-F5344CB8AC3E}">
        <p14:creationId xmlns:p14="http://schemas.microsoft.com/office/powerpoint/2010/main" val="36632118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82</a:t>
            </a:fld>
            <a:endParaRPr lang="en-US"/>
          </a:p>
        </p:txBody>
      </p:sp>
    </p:spTree>
    <p:extLst>
      <p:ext uri="{BB962C8B-B14F-4D97-AF65-F5344CB8AC3E}">
        <p14:creationId xmlns:p14="http://schemas.microsoft.com/office/powerpoint/2010/main" val="25220408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83</a:t>
            </a:fld>
            <a:endParaRPr lang="en-US"/>
          </a:p>
        </p:txBody>
      </p:sp>
    </p:spTree>
    <p:extLst>
      <p:ext uri="{BB962C8B-B14F-4D97-AF65-F5344CB8AC3E}">
        <p14:creationId xmlns:p14="http://schemas.microsoft.com/office/powerpoint/2010/main" val="36155626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84</a:t>
            </a:fld>
            <a:endParaRPr lang="en-US"/>
          </a:p>
        </p:txBody>
      </p:sp>
    </p:spTree>
    <p:extLst>
      <p:ext uri="{BB962C8B-B14F-4D97-AF65-F5344CB8AC3E}">
        <p14:creationId xmlns:p14="http://schemas.microsoft.com/office/powerpoint/2010/main" val="40598491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85</a:t>
            </a:fld>
            <a:endParaRPr lang="en-US"/>
          </a:p>
        </p:txBody>
      </p:sp>
    </p:spTree>
    <p:extLst>
      <p:ext uri="{BB962C8B-B14F-4D97-AF65-F5344CB8AC3E}">
        <p14:creationId xmlns:p14="http://schemas.microsoft.com/office/powerpoint/2010/main" val="8952207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86</a:t>
            </a:fld>
            <a:endParaRPr lang="en-US"/>
          </a:p>
        </p:txBody>
      </p:sp>
    </p:spTree>
    <p:extLst>
      <p:ext uri="{BB962C8B-B14F-4D97-AF65-F5344CB8AC3E}">
        <p14:creationId xmlns:p14="http://schemas.microsoft.com/office/powerpoint/2010/main" val="4848075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87</a:t>
            </a:fld>
            <a:endParaRPr lang="en-US"/>
          </a:p>
        </p:txBody>
      </p:sp>
    </p:spTree>
    <p:extLst>
      <p:ext uri="{BB962C8B-B14F-4D97-AF65-F5344CB8AC3E}">
        <p14:creationId xmlns:p14="http://schemas.microsoft.com/office/powerpoint/2010/main" val="16635843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6A21F3-1240-4D29-AD6B-0E353D0B2D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94060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89</a:t>
            </a:fld>
            <a:endParaRPr lang="en-US"/>
          </a:p>
        </p:txBody>
      </p:sp>
    </p:spTree>
    <p:extLst>
      <p:ext uri="{BB962C8B-B14F-4D97-AF65-F5344CB8AC3E}">
        <p14:creationId xmlns:p14="http://schemas.microsoft.com/office/powerpoint/2010/main" val="127916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a:t>
            </a:fld>
            <a:endParaRPr lang="en-US"/>
          </a:p>
        </p:txBody>
      </p:sp>
    </p:spTree>
    <p:extLst>
      <p:ext uri="{BB962C8B-B14F-4D97-AF65-F5344CB8AC3E}">
        <p14:creationId xmlns:p14="http://schemas.microsoft.com/office/powerpoint/2010/main" val="104830080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90</a:t>
            </a:fld>
            <a:endParaRPr lang="en-US"/>
          </a:p>
        </p:txBody>
      </p:sp>
    </p:spTree>
    <p:extLst>
      <p:ext uri="{BB962C8B-B14F-4D97-AF65-F5344CB8AC3E}">
        <p14:creationId xmlns:p14="http://schemas.microsoft.com/office/powerpoint/2010/main" val="36764427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91</a:t>
            </a:fld>
            <a:endParaRPr lang="en-US"/>
          </a:p>
        </p:txBody>
      </p:sp>
    </p:spTree>
    <p:extLst>
      <p:ext uri="{BB962C8B-B14F-4D97-AF65-F5344CB8AC3E}">
        <p14:creationId xmlns:p14="http://schemas.microsoft.com/office/powerpoint/2010/main" val="8131521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92</a:t>
            </a:fld>
            <a:endParaRPr lang="en-US"/>
          </a:p>
        </p:txBody>
      </p:sp>
    </p:spTree>
    <p:extLst>
      <p:ext uri="{BB962C8B-B14F-4D97-AF65-F5344CB8AC3E}">
        <p14:creationId xmlns:p14="http://schemas.microsoft.com/office/powerpoint/2010/main" val="13097825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93</a:t>
            </a:fld>
            <a:endParaRPr lang="en-US"/>
          </a:p>
        </p:txBody>
      </p:sp>
    </p:spTree>
    <p:extLst>
      <p:ext uri="{BB962C8B-B14F-4D97-AF65-F5344CB8AC3E}">
        <p14:creationId xmlns:p14="http://schemas.microsoft.com/office/powerpoint/2010/main" val="41115923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94</a:t>
            </a:fld>
            <a:endParaRPr lang="en-US"/>
          </a:p>
        </p:txBody>
      </p:sp>
    </p:spTree>
    <p:extLst>
      <p:ext uri="{BB962C8B-B14F-4D97-AF65-F5344CB8AC3E}">
        <p14:creationId xmlns:p14="http://schemas.microsoft.com/office/powerpoint/2010/main" val="8673783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95</a:t>
            </a:fld>
            <a:endParaRPr lang="en-US"/>
          </a:p>
        </p:txBody>
      </p:sp>
    </p:spTree>
    <p:extLst>
      <p:ext uri="{BB962C8B-B14F-4D97-AF65-F5344CB8AC3E}">
        <p14:creationId xmlns:p14="http://schemas.microsoft.com/office/powerpoint/2010/main" val="380391776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96</a:t>
            </a:fld>
            <a:endParaRPr lang="en-US"/>
          </a:p>
        </p:txBody>
      </p:sp>
    </p:spTree>
    <p:extLst>
      <p:ext uri="{BB962C8B-B14F-4D97-AF65-F5344CB8AC3E}">
        <p14:creationId xmlns:p14="http://schemas.microsoft.com/office/powerpoint/2010/main" val="15785167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97</a:t>
            </a:fld>
            <a:endParaRPr lang="en-US"/>
          </a:p>
        </p:txBody>
      </p:sp>
    </p:spTree>
    <p:extLst>
      <p:ext uri="{BB962C8B-B14F-4D97-AF65-F5344CB8AC3E}">
        <p14:creationId xmlns:p14="http://schemas.microsoft.com/office/powerpoint/2010/main" val="13456284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98</a:t>
            </a:fld>
            <a:endParaRPr lang="en-US"/>
          </a:p>
        </p:txBody>
      </p:sp>
    </p:spTree>
    <p:extLst>
      <p:ext uri="{BB962C8B-B14F-4D97-AF65-F5344CB8AC3E}">
        <p14:creationId xmlns:p14="http://schemas.microsoft.com/office/powerpoint/2010/main" val="35194984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B66A21F3-1240-4D29-AD6B-0E353D0B2D5E}" type="slidenum">
              <a:rPr lang="en-US" smtClean="0"/>
              <a:pPr/>
              <a:t>99</a:t>
            </a:fld>
            <a:endParaRPr lang="en-US"/>
          </a:p>
        </p:txBody>
      </p:sp>
    </p:spTree>
    <p:extLst>
      <p:ext uri="{BB962C8B-B14F-4D97-AF65-F5344CB8AC3E}">
        <p14:creationId xmlns:p14="http://schemas.microsoft.com/office/powerpoint/2010/main" val="341484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50C97-B000-4933-A061-2F16326440AD}" type="datetimeFigureOut">
              <a:rPr lang="en-US" smtClean="0"/>
              <a:pPr/>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FF9FB-2E07-4CDA-9DCB-39A79E2C845A}" type="slidenum">
              <a:rPr lang="en-US" smtClean="0"/>
              <a:pPr/>
              <a:t>‹N›</a:t>
            </a:fld>
            <a:endParaRPr lang="en-US"/>
          </a:p>
        </p:txBody>
      </p:sp>
    </p:spTree>
    <p:extLst>
      <p:ext uri="{BB962C8B-B14F-4D97-AF65-F5344CB8AC3E}">
        <p14:creationId xmlns:p14="http://schemas.microsoft.com/office/powerpoint/2010/main" val="1506008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08194" indent="0" algn="ctr">
              <a:buNone/>
              <a:defRPr>
                <a:solidFill>
                  <a:schemeClr val="tx1">
                    <a:tint val="75000"/>
                  </a:schemeClr>
                </a:solidFill>
              </a:defRPr>
            </a:lvl2pPr>
            <a:lvl3pPr marL="816388" indent="0" algn="ctr">
              <a:buNone/>
              <a:defRPr>
                <a:solidFill>
                  <a:schemeClr val="tx1">
                    <a:tint val="75000"/>
                  </a:schemeClr>
                </a:solidFill>
              </a:defRPr>
            </a:lvl3pPr>
            <a:lvl4pPr marL="1224582" indent="0" algn="ctr">
              <a:buNone/>
              <a:defRPr>
                <a:solidFill>
                  <a:schemeClr val="tx1">
                    <a:tint val="75000"/>
                  </a:schemeClr>
                </a:solidFill>
              </a:defRPr>
            </a:lvl4pPr>
            <a:lvl5pPr marL="1632776" indent="0" algn="ctr">
              <a:buNone/>
              <a:defRPr>
                <a:solidFill>
                  <a:schemeClr val="tx1">
                    <a:tint val="75000"/>
                  </a:schemeClr>
                </a:solidFill>
              </a:defRPr>
            </a:lvl5pPr>
            <a:lvl6pPr marL="2040969" indent="0" algn="ctr">
              <a:buNone/>
              <a:defRPr>
                <a:solidFill>
                  <a:schemeClr val="tx1">
                    <a:tint val="75000"/>
                  </a:schemeClr>
                </a:solidFill>
              </a:defRPr>
            </a:lvl6pPr>
            <a:lvl7pPr marL="2449163" indent="0" algn="ctr">
              <a:buNone/>
              <a:defRPr>
                <a:solidFill>
                  <a:schemeClr val="tx1">
                    <a:tint val="75000"/>
                  </a:schemeClr>
                </a:solidFill>
              </a:defRPr>
            </a:lvl7pPr>
            <a:lvl8pPr marL="2857357" indent="0" algn="ctr">
              <a:buNone/>
              <a:defRPr>
                <a:solidFill>
                  <a:schemeClr val="tx1">
                    <a:tint val="75000"/>
                  </a:schemeClr>
                </a:solidFill>
              </a:defRPr>
            </a:lvl8pPr>
            <a:lvl9pPr marL="326555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FB335E-0006-4642-B15F-365D3EC5E9BD}"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9C0F7-1DD6-450A-9415-F9442009D4F7}" type="slidenum">
              <a:rPr lang="en-US" smtClean="0"/>
              <a:t>‹N›</a:t>
            </a:fld>
            <a:endParaRPr lang="en-US"/>
          </a:p>
        </p:txBody>
      </p:sp>
    </p:spTree>
    <p:extLst>
      <p:ext uri="{BB962C8B-B14F-4D97-AF65-F5344CB8AC3E}">
        <p14:creationId xmlns:p14="http://schemas.microsoft.com/office/powerpoint/2010/main" val="1610038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50C97-B000-4933-A061-2F16326440AD}" type="datetimeFigureOut">
              <a:rPr lang="en-US" smtClean="0"/>
              <a:pPr/>
              <a:t>4/23/2018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FF9FB-2E07-4CDA-9DCB-39A79E2C845A}" type="slidenum">
              <a:rPr lang="en-US" smtClean="0"/>
              <a:pPr/>
              <a:t>‹N›</a:t>
            </a:fld>
            <a:endParaRPr lang="en-US"/>
          </a:p>
        </p:txBody>
      </p:sp>
    </p:spTree>
    <p:extLst>
      <p:ext uri="{BB962C8B-B14F-4D97-AF65-F5344CB8AC3E}">
        <p14:creationId xmlns:p14="http://schemas.microsoft.com/office/powerpoint/2010/main" val="1540492104"/>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371767" y="3978398"/>
            <a:ext cx="2953053" cy="1569660"/>
          </a:xfrm>
          <a:prstGeom prst="rect">
            <a:avLst/>
          </a:prstGeom>
          <a:noFill/>
        </p:spPr>
        <p:txBody>
          <a:bodyPr wrap="square" rtlCol="0">
            <a:spAutoFit/>
          </a:bodyPr>
          <a:lstStyle/>
          <a:p>
            <a:r>
              <a:rPr lang="it-IT" sz="2400" b="1" dirty="0">
                <a:solidFill>
                  <a:srgbClr val="1ABC9C"/>
                </a:solidFill>
                <a:latin typeface="Agency FB" panose="020B0503020202020204" pitchFamily="34" charset="0"/>
              </a:rPr>
              <a:t>Studenti</a:t>
            </a:r>
          </a:p>
          <a:p>
            <a:pPr algn="r"/>
            <a:r>
              <a:rPr lang="it-IT" sz="2400" b="1" dirty="0">
                <a:solidFill>
                  <a:srgbClr val="1ABC9C"/>
                </a:solidFill>
                <a:latin typeface="Agency FB" panose="020B0503020202020204" pitchFamily="34" charset="0"/>
              </a:rPr>
              <a:t>Giovanni Ciampi</a:t>
            </a:r>
          </a:p>
          <a:p>
            <a:pPr algn="r"/>
            <a:r>
              <a:rPr lang="it-IT" sz="2400" b="1" dirty="0">
                <a:solidFill>
                  <a:srgbClr val="1ABC9C"/>
                </a:solidFill>
                <a:latin typeface="Agency FB" panose="020B0503020202020204" pitchFamily="34" charset="0"/>
              </a:rPr>
              <a:t>Antonio </a:t>
            </a:r>
            <a:r>
              <a:rPr lang="it-IT" sz="2400" b="1" dirty="0" err="1">
                <a:solidFill>
                  <a:srgbClr val="1ABC9C"/>
                </a:solidFill>
                <a:latin typeface="Agency FB" panose="020B0503020202020204" pitchFamily="34" charset="0"/>
              </a:rPr>
              <a:t>Corsuto</a:t>
            </a:r>
            <a:endParaRPr lang="it-IT" sz="2400" b="1" dirty="0">
              <a:solidFill>
                <a:srgbClr val="1ABC9C"/>
              </a:solidFill>
              <a:latin typeface="Agency FB" panose="020B0503020202020204" pitchFamily="34" charset="0"/>
            </a:endParaRPr>
          </a:p>
          <a:p>
            <a:pPr algn="r"/>
            <a:r>
              <a:rPr lang="it-IT" sz="2400" b="1" dirty="0">
                <a:solidFill>
                  <a:srgbClr val="1ABC9C"/>
                </a:solidFill>
                <a:latin typeface="Agency FB" panose="020B0503020202020204" pitchFamily="34" charset="0"/>
              </a:rPr>
              <a:t>Francesco Mogavero</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542141" y="294279"/>
            <a:ext cx="8563221" cy="2585323"/>
          </a:xfrm>
          <a:prstGeom prst="rect">
            <a:avLst/>
          </a:prstGeom>
          <a:noFill/>
        </p:spPr>
        <p:txBody>
          <a:bodyPr wrap="square" rtlCol="0">
            <a:spAutoFit/>
          </a:bodyPr>
          <a:lstStyle/>
          <a:p>
            <a:r>
              <a:rPr lang="it-IT" sz="5400" b="1" dirty="0">
                <a:solidFill>
                  <a:schemeClr val="bg1"/>
                </a:solidFill>
                <a:latin typeface="Agency FB" panose="020B0503020202020204" pitchFamily="34" charset="0"/>
              </a:rPr>
              <a:t>ALLENAMENTO DI ALCUNI MODELLI PREDITTIVI PER IL RICONOSCIMENTO DI SITI WEB MALEVOLI</a:t>
            </a:r>
          </a:p>
        </p:txBody>
      </p:sp>
      <p:grpSp>
        <p:nvGrpSpPr>
          <p:cNvPr id="4" name="Gruppo 3">
            <a:extLst>
              <a:ext uri="{FF2B5EF4-FFF2-40B4-BE49-F238E27FC236}">
                <a16:creationId xmlns:a16="http://schemas.microsoft.com/office/drawing/2014/main" id="{66C60ED1-603B-4E33-BA43-F07AC2B653B0}"/>
              </a:ext>
            </a:extLst>
          </p:cNvPr>
          <p:cNvGrpSpPr/>
          <p:nvPr/>
        </p:nvGrpSpPr>
        <p:grpSpPr>
          <a:xfrm>
            <a:off x="10785679" y="-121897"/>
            <a:ext cx="1807641" cy="7013224"/>
            <a:chOff x="10785679" y="-121897"/>
            <a:chExt cx="1807641" cy="7013224"/>
          </a:xfrm>
        </p:grpSpPr>
        <p:sp>
          <p:nvSpPr>
            <p:cNvPr id="13" name="Rettangolo 12">
              <a:extLst>
                <a:ext uri="{FF2B5EF4-FFF2-40B4-BE49-F238E27FC236}">
                  <a16:creationId xmlns:a16="http://schemas.microsoft.com/office/drawing/2014/main" id="{7DEB9A0A-877A-4924-99CC-D93DF4E255A6}"/>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Rettangolo 6">
              <a:extLst>
                <a:ext uri="{FF2B5EF4-FFF2-40B4-BE49-F238E27FC236}">
                  <a16:creationId xmlns:a16="http://schemas.microsoft.com/office/drawing/2014/main" id="{D9D13CE6-7983-4A8D-9CB7-3AB5F62A15E6}"/>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a:extLst>
                <a:ext uri="{FF2B5EF4-FFF2-40B4-BE49-F238E27FC236}">
                  <a16:creationId xmlns:a16="http://schemas.microsoft.com/office/drawing/2014/main" id="{24B9438E-920B-4CCD-A007-38BD963B06C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 name="CasellaDiTesto 9">
            <a:extLst>
              <a:ext uri="{FF2B5EF4-FFF2-40B4-BE49-F238E27FC236}">
                <a16:creationId xmlns:a16="http://schemas.microsoft.com/office/drawing/2014/main" id="{A302F4A2-6E10-4837-A15A-0B7359CF83CA}"/>
              </a:ext>
            </a:extLst>
          </p:cNvPr>
          <p:cNvSpPr txBox="1"/>
          <p:nvPr/>
        </p:nvSpPr>
        <p:spPr>
          <a:xfrm>
            <a:off x="6414267" y="3978398"/>
            <a:ext cx="2953053" cy="830997"/>
          </a:xfrm>
          <a:prstGeom prst="rect">
            <a:avLst/>
          </a:prstGeom>
          <a:noFill/>
        </p:spPr>
        <p:txBody>
          <a:bodyPr wrap="square" rtlCol="0">
            <a:spAutoFit/>
          </a:bodyPr>
          <a:lstStyle/>
          <a:p>
            <a:r>
              <a:rPr lang="it-IT" sz="2400" b="1" dirty="0">
                <a:solidFill>
                  <a:srgbClr val="1ABC9C"/>
                </a:solidFill>
                <a:latin typeface="Agency FB" panose="020B0503020202020204" pitchFamily="34" charset="0"/>
              </a:rPr>
              <a:t>Progetto </a:t>
            </a:r>
          </a:p>
          <a:p>
            <a:pPr algn="r"/>
            <a:r>
              <a:rPr lang="it-IT" sz="2400" b="1" dirty="0">
                <a:solidFill>
                  <a:srgbClr val="1ABC9C"/>
                </a:solidFill>
                <a:latin typeface="Agency FB" panose="020B0503020202020204" pitchFamily="34" charset="0"/>
              </a:rPr>
              <a:t>Sicurezza dei Dati</a:t>
            </a:r>
          </a:p>
        </p:txBody>
      </p:sp>
      <p:sp>
        <p:nvSpPr>
          <p:cNvPr id="3" name="Rettangolo 2">
            <a:extLst>
              <a:ext uri="{FF2B5EF4-FFF2-40B4-BE49-F238E27FC236}">
                <a16:creationId xmlns:a16="http://schemas.microsoft.com/office/drawing/2014/main" id="{66532983-8DE9-4889-AB05-F2726A2FE02D}"/>
              </a:ext>
            </a:extLst>
          </p:cNvPr>
          <p:cNvSpPr/>
          <p:nvPr/>
        </p:nvSpPr>
        <p:spPr>
          <a:xfrm>
            <a:off x="306039" y="331902"/>
            <a:ext cx="131457" cy="280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77620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06582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Cos’è il Machine Learning (3/4)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92095" y="1659285"/>
            <a:ext cx="8714455"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 sostanza, il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si compone di tutti quegli strumenti che permettono, in modo automatico o semiautomatico, di generare conoscenza a partire dai dati. Quest’ultima può essere utilizzata dalla macchina nelle successive interazioni con dati della stessa tipologia rispetto a quelli sui cui ha appreso delle informazioni, per effettuare delle decisioni o predizioni efficaci.</a:t>
            </a:r>
            <a:br>
              <a:rPr lang="it-IT" sz="2800" b="1" dirty="0">
                <a:solidFill>
                  <a:schemeClr val="bg1"/>
                </a:solidFill>
                <a:latin typeface="Agency FB" panose="020B0503020202020204" pitchFamily="34" charset="0"/>
              </a:rPr>
            </a:br>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Questi strumenti permettono alla macchina di gestire delle situazioni altrimenti intrattabili, quali il riconoscimento del linguaggi.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59247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3649739" cy="1323439"/>
          </a:xfrm>
          <a:prstGeom prst="rect">
            <a:avLst/>
          </a:prstGeom>
          <a:noFill/>
        </p:spPr>
        <p:txBody>
          <a:bodyPr wrap="square" rtlCol="0">
            <a:spAutoFit/>
          </a:bodyPr>
          <a:lstStyle/>
          <a:p>
            <a:r>
              <a:rPr lang="it-IT" sz="4000" b="1" dirty="0">
                <a:solidFill>
                  <a:srgbClr val="6BEAD2"/>
                </a:solidFill>
                <a:latin typeface="Agency FB" panose="020B0503020202020204" pitchFamily="34" charset="0"/>
              </a:rPr>
              <a:t>Support </a:t>
            </a:r>
            <a:r>
              <a:rPr lang="it-IT" sz="4000" b="1" dirty="0" err="1">
                <a:solidFill>
                  <a:srgbClr val="6BEAD2"/>
                </a:solidFill>
                <a:latin typeface="Agency FB" panose="020B0503020202020204" pitchFamily="34" charset="0"/>
              </a:rPr>
              <a:t>Vector</a:t>
            </a:r>
            <a:r>
              <a:rPr lang="it-IT" sz="4000" b="1" dirty="0">
                <a:solidFill>
                  <a:srgbClr val="6BEAD2"/>
                </a:solidFill>
                <a:latin typeface="Agency FB" panose="020B0503020202020204" pitchFamily="34" charset="0"/>
              </a:rPr>
              <a:t> </a:t>
            </a:r>
            <a:r>
              <a:rPr lang="it-IT" sz="4000" b="1" dirty="0" err="1">
                <a:solidFill>
                  <a:srgbClr val="6BEAD2"/>
                </a:solidFill>
                <a:latin typeface="Agency FB" panose="020B0503020202020204" pitchFamily="34" charset="0"/>
              </a:rPr>
              <a:t>Machines</a:t>
            </a:r>
            <a:r>
              <a:rPr lang="it-IT" sz="4000" b="1" dirty="0">
                <a:solidFill>
                  <a:srgbClr val="6BEAD2"/>
                </a:solidFill>
                <a:latin typeface="Agency FB" panose="020B0503020202020204" pitchFamily="34" charset="0"/>
              </a:rPr>
              <a:t> </a:t>
            </a:r>
            <a:r>
              <a:rPr lang="it-IT" sz="4000" b="1" dirty="0" err="1">
                <a:solidFill>
                  <a:srgbClr val="6BEAD2"/>
                </a:solidFill>
                <a:latin typeface="Agency FB" panose="020B0503020202020204" pitchFamily="34" charset="0"/>
              </a:rPr>
              <a:t>Classifier</a:t>
            </a:r>
            <a:r>
              <a:rPr lang="it-IT" sz="4000" b="1" dirty="0">
                <a:solidFill>
                  <a:srgbClr val="6BEAD2"/>
                </a:solidFill>
                <a:latin typeface="Agency FB" panose="020B0503020202020204" pitchFamily="34" charset="0"/>
              </a:rPr>
              <a:t>: </a:t>
            </a:r>
          </a:p>
          <a:p>
            <a:r>
              <a:rPr lang="it-IT" sz="4000" b="1" dirty="0">
                <a:solidFill>
                  <a:srgbClr val="6BEAD2"/>
                </a:solidFill>
                <a:latin typeface="Agency FB" panose="020B0503020202020204" pitchFamily="34" charset="0"/>
              </a:rPr>
              <a:t>Scelta degli </a:t>
            </a:r>
            <a:r>
              <a:rPr lang="it-IT" sz="4000" b="1" dirty="0" err="1">
                <a:solidFill>
                  <a:srgbClr val="6BEAD2"/>
                </a:solidFill>
                <a:latin typeface="Agency FB" panose="020B0503020202020204" pitchFamily="34" charset="0"/>
              </a:rPr>
              <a:t>iperparametri</a:t>
            </a:r>
            <a:r>
              <a:rPr lang="it-IT" sz="4000" b="1" dirty="0">
                <a:solidFill>
                  <a:srgbClr val="6BEAD2"/>
                </a:solidFill>
                <a:latin typeface="Agency FB" panose="020B0503020202020204" pitchFamily="34" charset="0"/>
              </a:rPr>
              <a:t>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1690" y="1350852"/>
            <a:ext cx="10400309"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t>
            </a:r>
            <a:r>
              <a:rPr lang="it-IT" sz="2800" b="1" dirty="0" err="1">
                <a:solidFill>
                  <a:schemeClr val="bg1"/>
                </a:solidFill>
                <a:latin typeface="Agency FB" panose="020B0503020202020204" pitchFamily="34" charset="0"/>
              </a:rPr>
              <a:t>iperparametro</a:t>
            </a:r>
            <a:r>
              <a:rPr lang="it-IT" sz="2800" b="1" dirty="0">
                <a:solidFill>
                  <a:schemeClr val="bg1"/>
                </a:solidFill>
                <a:latin typeface="Agency FB" panose="020B0503020202020204" pitchFamily="34" charset="0"/>
              </a:rPr>
              <a:t> principale del modello SVM è detto </a:t>
            </a:r>
            <a:r>
              <a:rPr lang="it-IT" sz="2800" b="1" i="1" dirty="0">
                <a:solidFill>
                  <a:schemeClr val="bg1"/>
                </a:solidFill>
                <a:latin typeface="Agency FB" panose="020B0503020202020204" pitchFamily="34" charset="0"/>
              </a:rPr>
              <a:t>C </a:t>
            </a:r>
            <a:r>
              <a:rPr lang="it-IT" sz="2800" b="1" dirty="0">
                <a:solidFill>
                  <a:schemeClr val="bg1"/>
                </a:solidFill>
                <a:latin typeface="Agency FB" panose="020B0503020202020204" pitchFamily="34" charset="0"/>
              </a:rPr>
              <a:t>: esso indica l’ampiezza del margine tramite il quale si vogliono separare le due classi. Nel caso dell’immagine comparativa in basso, questo valore corrisponde alla distanza tra le due linee tratteggiate.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livello pratico, la crescita di C è inversamente proporzionale all’ampiezza del margine: quanto più </a:t>
            </a:r>
            <a:r>
              <a:rPr lang="it-IT" sz="2800" b="1" i="1" dirty="0">
                <a:solidFill>
                  <a:schemeClr val="bg1"/>
                </a:solidFill>
                <a:latin typeface="Agency FB" panose="020B0503020202020204" pitchFamily="34" charset="0"/>
              </a:rPr>
              <a:t>C</a:t>
            </a:r>
            <a:r>
              <a:rPr lang="it-IT" sz="2800" b="1" dirty="0">
                <a:solidFill>
                  <a:schemeClr val="bg1"/>
                </a:solidFill>
                <a:latin typeface="Agency FB" panose="020B0503020202020204" pitchFamily="34" charset="0"/>
              </a:rPr>
              <a:t>  assume valori grandi, tanto più il margine si restringe.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131690" y="1344280"/>
            <a:ext cx="6374674"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89E7257E-A9BB-44A1-8F93-FA5CC8EC6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90" y="4486809"/>
            <a:ext cx="10270911" cy="2267524"/>
          </a:xfrm>
          <a:prstGeom prst="rect">
            <a:avLst/>
          </a:prstGeom>
        </p:spPr>
      </p:pic>
    </p:spTree>
    <p:extLst>
      <p:ext uri="{BB962C8B-B14F-4D97-AF65-F5344CB8AC3E}">
        <p14:creationId xmlns:p14="http://schemas.microsoft.com/office/powerpoint/2010/main" val="241553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3649739" cy="1323439"/>
          </a:xfrm>
          <a:prstGeom prst="rect">
            <a:avLst/>
          </a:prstGeom>
          <a:noFill/>
        </p:spPr>
        <p:txBody>
          <a:bodyPr wrap="square" rtlCol="0">
            <a:spAutoFit/>
          </a:bodyPr>
          <a:lstStyle/>
          <a:p>
            <a:r>
              <a:rPr lang="it-IT" sz="4000" b="1" dirty="0">
                <a:solidFill>
                  <a:srgbClr val="6BEAD2"/>
                </a:solidFill>
                <a:latin typeface="Agency FB" panose="020B0503020202020204" pitchFamily="34" charset="0"/>
              </a:rPr>
              <a:t>Support </a:t>
            </a:r>
            <a:r>
              <a:rPr lang="it-IT" sz="4000" b="1" dirty="0" err="1">
                <a:solidFill>
                  <a:srgbClr val="6BEAD2"/>
                </a:solidFill>
                <a:latin typeface="Agency FB" panose="020B0503020202020204" pitchFamily="34" charset="0"/>
              </a:rPr>
              <a:t>Vector</a:t>
            </a:r>
            <a:r>
              <a:rPr lang="it-IT" sz="4000" b="1" dirty="0">
                <a:solidFill>
                  <a:srgbClr val="6BEAD2"/>
                </a:solidFill>
                <a:latin typeface="Agency FB" panose="020B0503020202020204" pitchFamily="34" charset="0"/>
              </a:rPr>
              <a:t> </a:t>
            </a:r>
            <a:r>
              <a:rPr lang="it-IT" sz="4000" b="1" dirty="0" err="1">
                <a:solidFill>
                  <a:srgbClr val="6BEAD2"/>
                </a:solidFill>
                <a:latin typeface="Agency FB" panose="020B0503020202020204" pitchFamily="34" charset="0"/>
              </a:rPr>
              <a:t>Machines</a:t>
            </a:r>
            <a:r>
              <a:rPr lang="it-IT" sz="4000" b="1" dirty="0">
                <a:solidFill>
                  <a:srgbClr val="6BEAD2"/>
                </a:solidFill>
                <a:latin typeface="Agency FB" panose="020B0503020202020204" pitchFamily="34" charset="0"/>
              </a:rPr>
              <a:t> </a:t>
            </a:r>
            <a:r>
              <a:rPr lang="it-IT" sz="4000" b="1" dirty="0" err="1">
                <a:solidFill>
                  <a:srgbClr val="6BEAD2"/>
                </a:solidFill>
                <a:latin typeface="Agency FB" panose="020B0503020202020204" pitchFamily="34" charset="0"/>
              </a:rPr>
              <a:t>Classifier</a:t>
            </a:r>
            <a:r>
              <a:rPr lang="it-IT" sz="4000" b="1" dirty="0">
                <a:solidFill>
                  <a:srgbClr val="6BEAD2"/>
                </a:solidFill>
                <a:latin typeface="Agency FB" panose="020B0503020202020204" pitchFamily="34" charset="0"/>
              </a:rPr>
              <a:t>: </a:t>
            </a:r>
          </a:p>
          <a:p>
            <a:r>
              <a:rPr lang="it-IT" sz="4000" b="1" dirty="0">
                <a:solidFill>
                  <a:srgbClr val="6BEAD2"/>
                </a:solidFill>
                <a:latin typeface="Agency FB" panose="020B0503020202020204" pitchFamily="34" charset="0"/>
              </a:rPr>
              <a:t>Scelta degli </a:t>
            </a:r>
            <a:r>
              <a:rPr lang="it-IT" sz="4000" b="1" dirty="0" err="1">
                <a:solidFill>
                  <a:srgbClr val="6BEAD2"/>
                </a:solidFill>
                <a:latin typeface="Agency FB" panose="020B0503020202020204" pitchFamily="34" charset="0"/>
              </a:rPr>
              <a:t>iperparametri</a:t>
            </a:r>
            <a:r>
              <a:rPr lang="it-IT" sz="4000" b="1" dirty="0">
                <a:solidFill>
                  <a:srgbClr val="6BEAD2"/>
                </a:solidFill>
                <a:latin typeface="Agency FB" panose="020B0503020202020204" pitchFamily="34" charset="0"/>
              </a:rPr>
              <a:t>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0855" y="1377978"/>
            <a:ext cx="9915061" cy="1692771"/>
          </a:xfrm>
          <a:prstGeom prst="rect">
            <a:avLst/>
          </a:prstGeom>
          <a:noFill/>
        </p:spPr>
        <p:txBody>
          <a:bodyPr wrap="square" rtlCol="0">
            <a:spAutoFit/>
          </a:bodyPr>
          <a:lstStyle/>
          <a:p>
            <a:r>
              <a:rPr lang="it-IT" sz="2600" b="1" dirty="0">
                <a:solidFill>
                  <a:schemeClr val="bg1"/>
                </a:solidFill>
                <a:latin typeface="Agency FB" panose="020B0503020202020204" pitchFamily="34" charset="0"/>
              </a:rPr>
              <a:t>Per la scelta degli iperparametri anche in questo caso ci siamo serviti della classe </a:t>
            </a:r>
            <a:r>
              <a:rPr lang="it-IT" sz="2600" b="1" dirty="0" err="1">
                <a:solidFill>
                  <a:schemeClr val="bg1"/>
                </a:solidFill>
                <a:latin typeface="Agency FB" panose="020B0503020202020204" pitchFamily="34" charset="0"/>
              </a:rPr>
              <a:t>GridSearchCV</a:t>
            </a:r>
            <a:r>
              <a:rPr lang="it-IT" sz="2600" b="1" dirty="0">
                <a:solidFill>
                  <a:schemeClr val="bg1"/>
                </a:solidFill>
                <a:latin typeface="Agency FB" panose="020B0503020202020204" pitchFamily="34" charset="0"/>
              </a:rPr>
              <a:t>. </a:t>
            </a:r>
          </a:p>
          <a:p>
            <a:r>
              <a:rPr lang="it-IT" sz="2600" b="1" dirty="0">
                <a:solidFill>
                  <a:schemeClr val="bg1"/>
                </a:solidFill>
                <a:latin typeface="Agency FB" panose="020B0503020202020204" pitchFamily="34" charset="0"/>
              </a:rPr>
              <a:t>Anche stavolta abbiamo effettuato prima una ricerca su valori più ampi, per poi affinarla.</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30855" y="1331892"/>
            <a:ext cx="6374674"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83A9B750-4F4E-443E-8157-95802AB11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30" y="3172270"/>
            <a:ext cx="10119538" cy="3388443"/>
          </a:xfrm>
          <a:prstGeom prst="rect">
            <a:avLst/>
          </a:prstGeom>
        </p:spPr>
      </p:pic>
    </p:spTree>
    <p:extLst>
      <p:ext uri="{BB962C8B-B14F-4D97-AF65-F5344CB8AC3E}">
        <p14:creationId xmlns:p14="http://schemas.microsoft.com/office/powerpoint/2010/main" val="4068135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1622157" cy="830997"/>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Performance (1/4)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7618" y="1029177"/>
            <a:ext cx="10446760" cy="180049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L’accuratezza di queste previsioni </a:t>
            </a:r>
            <a:r>
              <a:rPr lang="it-IT" sz="2800" b="1" u="sng" dirty="0">
                <a:solidFill>
                  <a:schemeClr val="bg1"/>
                </a:solidFill>
                <a:latin typeface="Agency FB" panose="020B0503020202020204" pitchFamily="34" charset="0"/>
              </a:rPr>
              <a:t>sul </a:t>
            </a:r>
            <a:r>
              <a:rPr lang="it-IT" sz="2800" b="1" u="sng" dirty="0" err="1">
                <a:solidFill>
                  <a:schemeClr val="bg1"/>
                </a:solidFill>
                <a:latin typeface="Agency FB" panose="020B0503020202020204" pitchFamily="34" charset="0"/>
              </a:rPr>
              <a:t>train_set</a:t>
            </a:r>
            <a:r>
              <a:rPr lang="it-IT" sz="2800" b="1" dirty="0">
                <a:solidFill>
                  <a:schemeClr val="bg1"/>
                </a:solidFill>
                <a:latin typeface="Agency FB" panose="020B0503020202020204" pitchFamily="34" charset="0"/>
              </a:rPr>
              <a:t> risulta molto alta: circa 98%. Ciò potrebbe essere dovuto sia ad un </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 dei dati da parte del modello, sia al fatto che effettivamente il modello è stato in grado di generalizzare molto bene. </a:t>
            </a:r>
          </a:p>
          <a:p>
            <a:endParaRPr lang="it-IT" sz="27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30855" y="785278"/>
            <a:ext cx="4231037"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0EC743A6-E6B3-4771-B1BD-FBEDD8F2C9A0}"/>
              </a:ext>
            </a:extLst>
          </p:cNvPr>
          <p:cNvSpPr txBox="1"/>
          <p:nvPr/>
        </p:nvSpPr>
        <p:spPr>
          <a:xfrm>
            <a:off x="156569" y="4824790"/>
            <a:ext cx="9468954" cy="123110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 presenza di dubbi di questo tipo, prima di testare il modello sul test set, sarebbe opportuno testarlo su un altro insieme di dati: il </a:t>
            </a:r>
            <a:r>
              <a:rPr lang="it-IT" sz="2800" b="1" i="1" dirty="0" err="1">
                <a:solidFill>
                  <a:schemeClr val="bg1"/>
                </a:solidFill>
                <a:latin typeface="Agency FB" panose="020B0503020202020204" pitchFamily="34" charset="0"/>
              </a:rPr>
              <a:t>validation</a:t>
            </a:r>
            <a:r>
              <a:rPr lang="it-IT" sz="2800" b="1" i="1" dirty="0">
                <a:solidFill>
                  <a:schemeClr val="bg1"/>
                </a:solidFill>
                <a:latin typeface="Agency FB" panose="020B0503020202020204" pitchFamily="34" charset="0"/>
              </a:rPr>
              <a:t> set</a:t>
            </a:r>
            <a:r>
              <a:rPr lang="it-IT" sz="2800" b="1" dirty="0">
                <a:solidFill>
                  <a:schemeClr val="bg1"/>
                </a:solidFill>
                <a:latin typeface="Agency FB" panose="020B0503020202020204" pitchFamily="34" charset="0"/>
              </a:rPr>
              <a:t>.</a:t>
            </a:r>
          </a:p>
          <a:p>
            <a:endParaRPr lang="it-IT" dirty="0"/>
          </a:p>
        </p:txBody>
      </p:sp>
      <p:pic>
        <p:nvPicPr>
          <p:cNvPr id="6" name="Immagine 5">
            <a:extLst>
              <a:ext uri="{FF2B5EF4-FFF2-40B4-BE49-F238E27FC236}">
                <a16:creationId xmlns:a16="http://schemas.microsoft.com/office/drawing/2014/main" id="{C52BB61E-6B08-4E4E-8862-58964DD50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69" y="2981683"/>
            <a:ext cx="10297687" cy="1360655"/>
          </a:xfrm>
          <a:prstGeom prst="rect">
            <a:avLst/>
          </a:prstGeom>
        </p:spPr>
      </p:pic>
    </p:spTree>
    <p:extLst>
      <p:ext uri="{BB962C8B-B14F-4D97-AF65-F5344CB8AC3E}">
        <p14:creationId xmlns:p14="http://schemas.microsoft.com/office/powerpoint/2010/main" val="2738787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30855" y="-33757"/>
            <a:ext cx="11622157" cy="830997"/>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Performance (2/4)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72860" y="1132208"/>
            <a:ext cx="10626425"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Questo perché, se  fosse  invece  considerato  un  semplice  split  tra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e</a:t>
            </a:r>
          </a:p>
          <a:p>
            <a:r>
              <a:rPr lang="it-IT" sz="2800" b="1" dirty="0">
                <a:solidFill>
                  <a:schemeClr val="bg1"/>
                </a:solidFill>
                <a:latin typeface="Agency FB" panose="020B0503020202020204" pitchFamily="34" charset="0"/>
              </a:rPr>
              <a:t>test set, nel caso in cui le performance sul test set fossero degradate, per migliorarle si </a:t>
            </a:r>
            <a:r>
              <a:rPr lang="it-IT" sz="2800" b="1" dirty="0" err="1">
                <a:solidFill>
                  <a:schemeClr val="bg1"/>
                </a:solidFill>
                <a:latin typeface="Agency FB" panose="020B0503020202020204" pitchFamily="34" charset="0"/>
              </a:rPr>
              <a:t>rischerebbe</a:t>
            </a:r>
            <a:r>
              <a:rPr lang="it-IT" sz="2800" b="1" dirty="0">
                <a:solidFill>
                  <a:schemeClr val="bg1"/>
                </a:solidFill>
                <a:latin typeface="Agency FB" panose="020B0503020202020204" pitchFamily="34" charset="0"/>
              </a:rPr>
              <a:t> un altro </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 di cui non si avrebbe più il modo di correggere.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Tuttavia, questa parte del lavoro non è necessaria poiché è già stata effettuata da </a:t>
            </a:r>
            <a:r>
              <a:rPr lang="it-IT" sz="2800" b="1" dirty="0" err="1">
                <a:solidFill>
                  <a:schemeClr val="bg1"/>
                </a:solidFill>
                <a:latin typeface="Agency FB" panose="020B0503020202020204" pitchFamily="34" charset="0"/>
              </a:rPr>
              <a:t>GridSearchCV</a:t>
            </a:r>
            <a:r>
              <a:rPr lang="it-IT" sz="2800" b="1" dirty="0">
                <a:solidFill>
                  <a:schemeClr val="bg1"/>
                </a:solidFill>
                <a:latin typeface="Agency FB" panose="020B0503020202020204" pitchFamily="34" charset="0"/>
              </a:rPr>
              <a:t>, la quale esegue la parte iniziale, la cross-</a:t>
            </a:r>
            <a:r>
              <a:rPr lang="it-IT" sz="2800" b="1" dirty="0" err="1">
                <a:solidFill>
                  <a:schemeClr val="bg1"/>
                </a:solidFill>
                <a:latin typeface="Agency FB" panose="020B0503020202020204" pitchFamily="34" charset="0"/>
              </a:rPr>
              <a:t>validation</a:t>
            </a:r>
            <a:r>
              <a:rPr lang="it-IT" sz="2800" b="1" dirty="0">
                <a:solidFill>
                  <a:schemeClr val="bg1"/>
                </a:solidFill>
                <a:latin typeface="Agency FB" panose="020B0503020202020204" pitchFamily="34" charset="0"/>
              </a:rPr>
              <a:t>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e ripete tale validazione per ogni possibile coppia di valori presi dai due vettori, restituendo, di per sé, la coppia che offre performance migliori su quel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820253"/>
            <a:ext cx="4742482"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62879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30996" y="0"/>
            <a:ext cx="12483548" cy="830997"/>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Performance (3/4)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7618" y="1029177"/>
            <a:ext cx="10446760"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Al termine di questa fase è stato dunque lanciato l’algoritmo avente gli </a:t>
            </a:r>
            <a:r>
              <a:rPr lang="it-IT" sz="2800" b="1" dirty="0" err="1">
                <a:solidFill>
                  <a:schemeClr val="bg1"/>
                </a:solidFill>
                <a:latin typeface="Agency FB" panose="020B0503020202020204" pitchFamily="34" charset="0"/>
              </a:rPr>
              <a:t>iperparametri</a:t>
            </a:r>
            <a:r>
              <a:rPr lang="it-IT" sz="2800" b="1" dirty="0">
                <a:solidFill>
                  <a:schemeClr val="bg1"/>
                </a:solidFill>
                <a:latin typeface="Agency FB" panose="020B0503020202020204" pitchFamily="34" charset="0"/>
              </a:rPr>
              <a:t> migliori, il quale ha costruito il modello derivato da tali valori. </a:t>
            </a:r>
          </a:p>
          <a:p>
            <a:r>
              <a:rPr lang="it-IT" sz="2800" b="1" dirty="0">
                <a:solidFill>
                  <a:schemeClr val="bg1"/>
                </a:solidFill>
                <a:latin typeface="Agency FB" panose="020B0503020202020204" pitchFamily="34" charset="0"/>
              </a:rPr>
              <a:t>L’algoritmo è stato poi allenato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ed in seguito è stato effettuato il </a:t>
            </a:r>
            <a:r>
              <a:rPr lang="it-IT" sz="2800" b="1" dirty="0" err="1">
                <a:solidFill>
                  <a:schemeClr val="bg1"/>
                </a:solidFill>
                <a:latin typeface="Agency FB" panose="020B0503020202020204" pitchFamily="34" charset="0"/>
              </a:rPr>
              <a:t>testing</a:t>
            </a:r>
            <a:r>
              <a:rPr lang="it-IT" sz="2800" b="1" dirty="0">
                <a:solidFill>
                  <a:schemeClr val="bg1"/>
                </a:solidFill>
                <a:latin typeface="Agency FB" panose="020B0503020202020204" pitchFamily="34" charset="0"/>
              </a:rPr>
              <a:t> sul test set.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09"/>
            <a:ext cx="4556502"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B05BFF8-938E-44DE-ACE6-6AF7CF05B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72" y="3356127"/>
            <a:ext cx="9645981" cy="1913119"/>
          </a:xfrm>
          <a:prstGeom prst="rect">
            <a:avLst/>
          </a:prstGeom>
        </p:spPr>
      </p:pic>
    </p:spTree>
    <p:extLst>
      <p:ext uri="{BB962C8B-B14F-4D97-AF65-F5344CB8AC3E}">
        <p14:creationId xmlns:p14="http://schemas.microsoft.com/office/powerpoint/2010/main" val="120044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2483548" cy="830997"/>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Performance (4/4)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7618" y="1029177"/>
            <a:ext cx="10446760" cy="3831818"/>
          </a:xfrm>
          <a:prstGeom prst="rect">
            <a:avLst/>
          </a:prstGeom>
          <a:noFill/>
        </p:spPr>
        <p:txBody>
          <a:bodyPr wrap="square" rtlCol="0">
            <a:spAutoFit/>
          </a:bodyPr>
          <a:lstStyle/>
          <a:p>
            <a:r>
              <a:rPr lang="it-IT" sz="2700" b="1" dirty="0">
                <a:solidFill>
                  <a:schemeClr val="bg1"/>
                </a:solidFill>
                <a:latin typeface="Agency FB" panose="020B0503020202020204" pitchFamily="34" charset="0"/>
              </a:rPr>
              <a:t>L’accuratezza ottenuta sul test set è risultata molto alta, &gt;97% , permettendoci di accantonare immediatamente l’ipotesi </a:t>
            </a:r>
            <a:r>
              <a:rPr lang="it-IT" sz="2700" b="1" dirty="0" err="1">
                <a:solidFill>
                  <a:schemeClr val="bg1"/>
                </a:solidFill>
                <a:latin typeface="Agency FB" panose="020B0503020202020204" pitchFamily="34" charset="0"/>
              </a:rPr>
              <a:t>overﬁtting</a:t>
            </a:r>
            <a:r>
              <a:rPr lang="it-IT" sz="2700" b="1" dirty="0">
                <a:solidFill>
                  <a:schemeClr val="bg1"/>
                </a:solidFill>
                <a:latin typeface="Agency FB" panose="020B0503020202020204" pitchFamily="34" charset="0"/>
              </a:rPr>
              <a:t> sul </a:t>
            </a:r>
            <a:r>
              <a:rPr lang="it-IT" sz="2700" b="1" dirty="0" err="1">
                <a:solidFill>
                  <a:schemeClr val="bg1"/>
                </a:solidFill>
                <a:latin typeface="Agency FB" panose="020B0503020202020204" pitchFamily="34" charset="0"/>
              </a:rPr>
              <a:t>train</a:t>
            </a:r>
            <a:r>
              <a:rPr lang="it-IT" sz="2700" b="1" dirty="0">
                <a:solidFill>
                  <a:schemeClr val="bg1"/>
                </a:solidFill>
                <a:latin typeface="Agency FB" panose="020B0503020202020204" pitchFamily="34" charset="0"/>
              </a:rPr>
              <a:t> set; si è potuto dunque ritenere questo modello molto affidabile. </a:t>
            </a:r>
          </a:p>
          <a:p>
            <a:endParaRPr lang="it-IT" sz="2700" b="1" dirty="0">
              <a:solidFill>
                <a:schemeClr val="bg1"/>
              </a:solidFill>
              <a:latin typeface="Agency FB" panose="020B0503020202020204" pitchFamily="34" charset="0"/>
            </a:endParaRPr>
          </a:p>
          <a:p>
            <a:r>
              <a:rPr lang="it-IT" sz="2700" b="1" dirty="0">
                <a:solidFill>
                  <a:schemeClr val="bg1"/>
                </a:solidFill>
                <a:latin typeface="Agency FB" panose="020B0503020202020204" pitchFamily="34" charset="0"/>
              </a:rPr>
              <a:t>Nel caso in cui le performance del modello sul test set fossero invece degradate di molto, invece, sarebbe opportuno cambiare proprio il tipo di algoritmo di machine </a:t>
            </a:r>
            <a:r>
              <a:rPr lang="it-IT" sz="2700" b="1" dirty="0" err="1">
                <a:solidFill>
                  <a:schemeClr val="bg1"/>
                </a:solidFill>
                <a:latin typeface="Agency FB" panose="020B0503020202020204" pitchFamily="34" charset="0"/>
              </a:rPr>
              <a:t>learning</a:t>
            </a:r>
            <a:r>
              <a:rPr lang="it-IT" sz="2700" b="1" dirty="0">
                <a:solidFill>
                  <a:schemeClr val="bg1"/>
                </a:solidFill>
                <a:latin typeface="Agency FB" panose="020B0503020202020204" pitchFamily="34" charset="0"/>
              </a:rPr>
              <a:t>, piuttosto che perseverare con questo, in quanto ogni possibile tentativo di miglioria del modello, che non incorresse nell’</a:t>
            </a:r>
            <a:r>
              <a:rPr lang="it-IT" sz="2700" b="1" dirty="0" err="1">
                <a:solidFill>
                  <a:schemeClr val="bg1"/>
                </a:solidFill>
                <a:latin typeface="Agency FB" panose="020B0503020202020204" pitchFamily="34" charset="0"/>
              </a:rPr>
              <a:t>overfitting</a:t>
            </a:r>
            <a:r>
              <a:rPr lang="it-IT" sz="2700" b="1" dirty="0">
                <a:solidFill>
                  <a:schemeClr val="bg1"/>
                </a:solidFill>
                <a:latin typeface="Agency FB" panose="020B0503020202020204" pitchFamily="34" charset="0"/>
              </a:rPr>
              <a:t>, sarebbe stato già effettuato con esiti non sufficienti.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819509"/>
            <a:ext cx="4417017"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00443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7785463"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Classificazione con Reti Neurali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4481" y="1387441"/>
            <a:ext cx="10604388"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L’ultimo modello allenato è un classificatore basato su reti neurali profonde.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Le reti neurali permettono il trattamento di dati che presentano strutture dalla complessità estrema, quali, ad esempio, il linguaggio umano. </a:t>
            </a:r>
          </a:p>
          <a:p>
            <a:r>
              <a:rPr lang="it-IT" sz="2800" b="1" dirty="0">
                <a:solidFill>
                  <a:schemeClr val="bg1"/>
                </a:solidFill>
                <a:latin typeface="Agency FB" panose="020B0503020202020204" pitchFamily="34" charset="0"/>
              </a:rPr>
              <a:t>Rispetto ai più comuni (ed al contempo potenti)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le reti neurali hanno il vantaggio di offrire ottime performance riguardo la classificazione di dati non linearmente separabili.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Sebbene la complessità del nostro dataset non sia paragonabile a quella dei problemi che richiedono l’utilizzo di tecnologie così potenti, abbiamo comunque fatto dei tentativi per vedere se avessero potuto garantirci delle performance migliori.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5793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 y="0"/>
            <a:ext cx="1109678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(1/8)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4481" y="960274"/>
            <a:ext cx="10604388"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Concetto fondamentale di una rete neurale è il </a:t>
            </a:r>
            <a:r>
              <a:rPr lang="it-IT" sz="2800" b="1" i="1" dirty="0">
                <a:solidFill>
                  <a:schemeClr val="bg1"/>
                </a:solidFill>
                <a:latin typeface="Agency FB" panose="020B0503020202020204" pitchFamily="34" charset="0"/>
              </a:rPr>
              <a:t>neurone artificiale</a:t>
            </a:r>
            <a:r>
              <a:rPr lang="it-IT" sz="2800" b="1" dirty="0">
                <a:solidFill>
                  <a:schemeClr val="bg1"/>
                </a:solidFill>
                <a:latin typeface="Agency FB" panose="020B0503020202020204" pitchFamily="34" charset="0"/>
              </a:rPr>
              <a:t>, basato a sua volta sul neurone biologico.</a:t>
            </a:r>
          </a:p>
          <a:p>
            <a:r>
              <a:rPr lang="it-IT" sz="2800" b="1" dirty="0">
                <a:solidFill>
                  <a:schemeClr val="bg1"/>
                </a:solidFill>
                <a:latin typeface="Agency FB" panose="020B0503020202020204" pitchFamily="34" charset="0"/>
              </a:rPr>
              <a:t>La sua struttura può essere sintetizzata come segue:</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C1E24EA1-A67A-4DAB-8CDA-26C8F21F2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23" y="2588563"/>
            <a:ext cx="8304759" cy="3944760"/>
          </a:xfrm>
          <a:prstGeom prst="rect">
            <a:avLst/>
          </a:prstGeom>
        </p:spPr>
      </p:pic>
    </p:spTree>
    <p:extLst>
      <p:ext uri="{BB962C8B-B14F-4D97-AF65-F5344CB8AC3E}">
        <p14:creationId xmlns:p14="http://schemas.microsoft.com/office/powerpoint/2010/main" val="1508849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(2/8)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4481" y="960274"/>
            <a:ext cx="10604388" cy="4832092"/>
          </a:xfrm>
          <a:prstGeom prst="rect">
            <a:avLst/>
          </a:prstGeom>
          <a:noFill/>
        </p:spPr>
        <p:txBody>
          <a:bodyPr wrap="square" rtlCol="0">
            <a:spAutoFit/>
          </a:bodyPr>
          <a:lstStyle/>
          <a:p>
            <a:pPr marL="457200" indent="-457200">
              <a:buFont typeface="Wingdings" panose="05000000000000000000" pitchFamily="2" charset="2"/>
              <a:buChar char="v"/>
            </a:pPr>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neurone artificiale prende in input dei valori, i quali sono moltiplicati con dei pesi, e poi sommati da una qualche funzione decisa in base allo scopo.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valore risultante viene dato in input ad una funzione successiva, detta </a:t>
            </a:r>
            <a:r>
              <a:rPr lang="it-IT" sz="2800" b="1" i="1" dirty="0">
                <a:solidFill>
                  <a:schemeClr val="bg1"/>
                </a:solidFill>
                <a:latin typeface="Agency FB" panose="020B0503020202020204" pitchFamily="34" charset="0"/>
              </a:rPr>
              <a:t>funzione di attivazione</a:t>
            </a:r>
            <a:r>
              <a:rPr lang="it-IT" sz="2800" b="1" dirty="0">
                <a:solidFill>
                  <a:schemeClr val="bg1"/>
                </a:solidFill>
                <a:latin typeface="Agency FB" panose="020B0503020202020204" pitchFamily="34" charset="0"/>
              </a:rPr>
              <a:t>, la quale compie trasformazioni matematiche sui valori presi in input. Scelte comuni di funzioni di attivazione sono la funzione logistica, la funzione </a:t>
            </a:r>
            <a:r>
              <a:rPr lang="it-IT" sz="2800" b="1" i="1" dirty="0" err="1">
                <a:solidFill>
                  <a:schemeClr val="bg1"/>
                </a:solidFill>
                <a:latin typeface="Agency FB" panose="020B0503020202020204" pitchFamily="34" charset="0"/>
              </a:rPr>
              <a:t>rectifier</a:t>
            </a:r>
            <a:r>
              <a:rPr lang="it-IT" sz="2800" b="1" dirty="0">
                <a:solidFill>
                  <a:schemeClr val="bg1"/>
                </a:solidFill>
                <a:latin typeface="Agency FB" panose="020B0503020202020204" pitchFamily="34" charset="0"/>
              </a:rPr>
              <a:t> (detta più comunemente </a:t>
            </a:r>
            <a:r>
              <a:rPr lang="it-IT" sz="2800" b="1" i="1" dirty="0" err="1">
                <a:solidFill>
                  <a:schemeClr val="bg1"/>
                </a:solidFill>
                <a:latin typeface="Agency FB" panose="020B0503020202020204" pitchFamily="34" charset="0"/>
              </a:rPr>
              <a:t>ReLU</a:t>
            </a:r>
            <a:r>
              <a:rPr lang="it-IT" sz="2800" b="1" dirty="0">
                <a:solidFill>
                  <a:schemeClr val="bg1"/>
                </a:solidFill>
                <a:latin typeface="Agency FB" panose="020B0503020202020204" pitchFamily="34" charset="0"/>
              </a:rPr>
              <a:t>) e la funzione </a:t>
            </a:r>
            <a:r>
              <a:rPr lang="it-IT" sz="2800" b="1" i="1" dirty="0" err="1">
                <a:solidFill>
                  <a:schemeClr val="bg1"/>
                </a:solidFill>
                <a:latin typeface="Agency FB" panose="020B0503020202020204" pitchFamily="34" charset="0"/>
              </a:rPr>
              <a:t>softmax</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L’output viene trasmesso al neurone successivo.</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34781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(3/8)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72100" y="737919"/>
            <a:ext cx="10604388" cy="3108543"/>
          </a:xfrm>
          <a:prstGeom prst="rect">
            <a:avLst/>
          </a:prstGeom>
          <a:noFill/>
        </p:spPr>
        <p:txBody>
          <a:bodyPr wrap="square" rtlCol="0">
            <a:spAutoFit/>
          </a:bodyPr>
          <a:lstStyle/>
          <a:p>
            <a:pPr marL="457200" indent="-457200">
              <a:buFont typeface="Wingdings" panose="05000000000000000000" pitchFamily="2" charset="2"/>
              <a:buChar char="v"/>
            </a:pPr>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costruire una rete neurale, i neuroni artificiali vengono assemblati e livellati  su  vari  </a:t>
            </a:r>
            <a:r>
              <a:rPr lang="it-IT" sz="2800" b="1" u="sng" dirty="0">
                <a:solidFill>
                  <a:schemeClr val="bg1"/>
                </a:solidFill>
                <a:latin typeface="Agency FB" panose="020B0503020202020204" pitchFamily="34" charset="0"/>
              </a:rPr>
              <a:t>macro-strati</a:t>
            </a:r>
            <a:r>
              <a:rPr lang="it-IT" sz="2800" b="1" dirty="0">
                <a:solidFill>
                  <a:schemeClr val="bg1"/>
                </a:solidFill>
                <a:latin typeface="Agency FB" panose="020B0503020202020204" pitchFamily="34" charset="0"/>
              </a:rPr>
              <a:t>,  i  quali  sono  essenzialmente di tre tipi: </a:t>
            </a:r>
            <a:r>
              <a:rPr lang="it-IT" sz="2800" b="1" i="1" dirty="0">
                <a:solidFill>
                  <a:schemeClr val="bg1"/>
                </a:solidFill>
                <a:latin typeface="Agency FB" panose="020B0503020202020204" pitchFamily="34" charset="0"/>
              </a:rPr>
              <a:t>livelli di input</a:t>
            </a:r>
            <a:r>
              <a:rPr lang="it-IT" sz="2800" b="1" dirty="0">
                <a:solidFill>
                  <a:schemeClr val="bg1"/>
                </a:solidFill>
                <a:latin typeface="Agency FB" panose="020B0503020202020204" pitchFamily="34" charset="0"/>
              </a:rPr>
              <a:t>, livelli nascosti (</a:t>
            </a:r>
            <a:r>
              <a:rPr lang="it-IT" sz="2800" b="1" i="1" dirty="0" err="1">
                <a:solidFill>
                  <a:schemeClr val="bg1"/>
                </a:solidFill>
                <a:latin typeface="Agency FB" panose="020B0503020202020204" pitchFamily="34" charset="0"/>
              </a:rPr>
              <a:t>hidden</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layers</a:t>
            </a:r>
            <a:r>
              <a:rPr lang="it-IT" sz="2800" b="1" dirty="0">
                <a:solidFill>
                  <a:schemeClr val="bg1"/>
                </a:solidFill>
                <a:latin typeface="Agency FB" panose="020B0503020202020204" pitchFamily="34" charset="0"/>
              </a:rPr>
              <a:t>) e </a:t>
            </a:r>
            <a:r>
              <a:rPr lang="it-IT" sz="2800" b="1" i="1" dirty="0">
                <a:solidFill>
                  <a:schemeClr val="bg1"/>
                </a:solidFill>
                <a:latin typeface="Agency FB" panose="020B0503020202020204" pitchFamily="34" charset="0"/>
              </a:rPr>
              <a:t>livelli di output</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Comunemente, si ha un solo livello di input, dove ogni neurone è associato ad colonna della matrice in input; numerosi livelli nascosti, il cui numero….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34427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420669"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Cos’è il Machine Learning (4/4)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61031" y="1283606"/>
            <a:ext cx="9480699"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Grazie alle nuove possibilità offerte per trattare nuovi problemi, precedentemente ritenuti irrisolvibili, il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ha avuto una diffusione estremamente ampia e veloce, il che lo rende uno dei principali e maggiormente innovativi campi di studio nel settore scientifico.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9437A69-AD51-4F9C-AF94-99FF9D8AF2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6757" y="3099488"/>
            <a:ext cx="6369245" cy="3582701"/>
          </a:xfrm>
          <a:prstGeom prst="rect">
            <a:avLst/>
          </a:prstGeom>
        </p:spPr>
      </p:pic>
    </p:spTree>
    <p:extLst>
      <p:ext uri="{BB962C8B-B14F-4D97-AF65-F5344CB8AC3E}">
        <p14:creationId xmlns:p14="http://schemas.microsoft.com/office/powerpoint/2010/main" val="268738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(4/8)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4481" y="1096061"/>
            <a:ext cx="10604388" cy="1384995"/>
          </a:xfrm>
          <a:prstGeom prst="rect">
            <a:avLst/>
          </a:prstGeom>
          <a:noFill/>
        </p:spPr>
        <p:txBody>
          <a:bodyPr wrap="square" rtlCol="0">
            <a:spAutoFit/>
          </a:bodyPr>
          <a:lstStyle/>
          <a:p>
            <a:r>
              <a:rPr lang="en-US" sz="2800" b="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e dimensione variano in base alla complessità dei dati, ed un unico livello di output, che calcola il risultato finale.  </a:t>
            </a:r>
          </a:p>
          <a:p>
            <a:r>
              <a:rPr lang="it-IT" sz="2800" b="1" dirty="0">
                <a:solidFill>
                  <a:schemeClr val="bg1"/>
                </a:solidFill>
                <a:latin typeface="Agency FB" panose="020B0503020202020204" pitchFamily="34" charset="0"/>
              </a:rPr>
              <a:t>Questi livelli sono organizzati come nella figura sottostante: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EC33BEA2-EB6C-4E7E-9849-62ABF7536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883" y="2867186"/>
            <a:ext cx="7174546" cy="3866283"/>
          </a:xfrm>
          <a:prstGeom prst="rect">
            <a:avLst/>
          </a:prstGeom>
        </p:spPr>
      </p:pic>
      <p:pic>
        <p:nvPicPr>
          <p:cNvPr id="15" name="Immagine 14">
            <a:extLst>
              <a:ext uri="{FF2B5EF4-FFF2-40B4-BE49-F238E27FC236}">
                <a16:creationId xmlns:a16="http://schemas.microsoft.com/office/drawing/2014/main" id="{48969D86-0BB7-4E05-B560-851AD1A1E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193" y="3053939"/>
            <a:ext cx="7126113" cy="3550332"/>
          </a:xfrm>
          <a:prstGeom prst="rect">
            <a:avLst/>
          </a:prstGeom>
        </p:spPr>
      </p:pic>
    </p:spTree>
    <p:extLst>
      <p:ext uri="{BB962C8B-B14F-4D97-AF65-F5344CB8AC3E}">
        <p14:creationId xmlns:p14="http://schemas.microsoft.com/office/powerpoint/2010/main" val="2854408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(5/8)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3176" y="729791"/>
            <a:ext cx="10604388" cy="5262979"/>
          </a:xfrm>
          <a:prstGeom prst="rect">
            <a:avLst/>
          </a:prstGeom>
          <a:noFill/>
        </p:spPr>
        <p:txBody>
          <a:bodyPr wrap="square" rtlCol="0">
            <a:spAutoFit/>
          </a:bodyPr>
          <a:lstStyle/>
          <a:p>
            <a:pPr marL="457200" indent="-457200">
              <a:buFont typeface="Wingdings" panose="05000000000000000000" pitchFamily="2" charset="2"/>
              <a:buChar char="v"/>
            </a:pPr>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differenza dei livelli di input ed output, il cui numero di unità è sostanzialmente fissato (un neurone in input per ogni colonna della matrice in input, un neurone in output per ogni classe possibile - nel caso della classificazione), per i livelli nascosti non vi sono formalmente limiti.  </a:t>
            </a:r>
          </a:p>
          <a:p>
            <a:endParaRPr lang="it-IT" sz="2800" b="1" dirty="0">
              <a:solidFill>
                <a:schemeClr val="bg1"/>
              </a:solidFill>
              <a:latin typeface="Agency FB" panose="020B0503020202020204" pitchFamily="34" charset="0"/>
            </a:endParaRPr>
          </a:p>
          <a:p>
            <a:r>
              <a:rPr lang="it-IT" sz="2800" b="1" u="sng" dirty="0">
                <a:solidFill>
                  <a:schemeClr val="bg1"/>
                </a:solidFill>
                <a:latin typeface="Agency FB" panose="020B0503020202020204" pitchFamily="34" charset="0"/>
              </a:rPr>
              <a:t>Ogni livello nascosto può contenere un numero arbitrario di neuroni, e la rete neurale stessa può contenere un numero arbitrario di livelli nascosti.</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Come regola generale riguardo problemi molto complessi, vale che la crescita in profondità della rete (l’aumento del numero di livelli nascosti) fa aumentare </a:t>
            </a:r>
            <a:r>
              <a:rPr lang="it-IT" sz="2800" b="1" u="sng" dirty="0">
                <a:solidFill>
                  <a:schemeClr val="bg1"/>
                </a:solidFill>
                <a:latin typeface="Agency FB" panose="020B0503020202020204" pitchFamily="34" charset="0"/>
              </a:rPr>
              <a:t>l’accuratezza della rete in modo esponenziale</a:t>
            </a:r>
            <a:r>
              <a:rPr lang="it-IT" sz="2800" b="1" dirty="0">
                <a:solidFill>
                  <a:schemeClr val="bg1"/>
                </a:solidFill>
                <a:latin typeface="Agency FB" panose="020B0503020202020204" pitchFamily="34" charset="0"/>
              </a:rPr>
              <a:t> rispetto…</a:t>
            </a:r>
            <a:endParaRPr lang="it-IT" sz="24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5113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(6/8)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4481" y="961917"/>
            <a:ext cx="10604388" cy="553997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 all’aumento che si avrebbe con la crescita in larghezza dei singoli livelli.  </a:t>
            </a:r>
          </a:p>
          <a:p>
            <a:r>
              <a:rPr lang="it-IT" sz="2800" b="1" dirty="0">
                <a:solidFill>
                  <a:schemeClr val="bg1"/>
                </a:solidFill>
                <a:latin typeface="Agency FB" panose="020B0503020202020204" pitchFamily="34" charset="0"/>
              </a:rPr>
              <a:t>In generale, però, bastano solo pochissimi livelli per avere delle performance molto elevate su problemi semplici.</a:t>
            </a:r>
          </a:p>
          <a:p>
            <a:endParaRPr lang="it-IT" sz="26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quanto riguarda la complessità, invece, mentre la crescita in larghezza dei singoli livelli non inficia in modo significativo sulle risorse computazionali richieste per il training, ciò non è vero per la crescita in profondità, la quale ha invece un impatto notevole. </a:t>
            </a:r>
          </a:p>
          <a:p>
            <a:endParaRPr lang="it-IT" sz="3600" b="1" dirty="0">
              <a:solidFill>
                <a:schemeClr val="bg1"/>
              </a:solidFill>
              <a:latin typeface="Agency FB" panose="020B0503020202020204" pitchFamily="34" charset="0"/>
            </a:endParaRPr>
          </a:p>
          <a:p>
            <a:r>
              <a:rPr lang="it-IT" sz="3600" b="1" dirty="0">
                <a:solidFill>
                  <a:schemeClr val="bg1"/>
                </a:solidFill>
                <a:latin typeface="Agency FB" panose="020B0503020202020204" pitchFamily="34" charset="0"/>
              </a:rPr>
              <a:t>Una rete neurale che contiene almeno </a:t>
            </a:r>
            <a:r>
              <a:rPr lang="it-IT" sz="3600" b="1" i="1" dirty="0">
                <a:solidFill>
                  <a:schemeClr val="bg1"/>
                </a:solidFill>
                <a:latin typeface="Agency FB" panose="020B0503020202020204" pitchFamily="34" charset="0"/>
              </a:rPr>
              <a:t>due livelli nascosti </a:t>
            </a:r>
            <a:r>
              <a:rPr lang="it-IT" sz="3600" b="1" dirty="0">
                <a:solidFill>
                  <a:schemeClr val="bg1"/>
                </a:solidFill>
                <a:latin typeface="Agency FB" panose="020B0503020202020204" pitchFamily="34" charset="0"/>
              </a:rPr>
              <a:t>, è detta </a:t>
            </a:r>
            <a:r>
              <a:rPr lang="it-IT" sz="3600" b="1" i="1" dirty="0">
                <a:solidFill>
                  <a:schemeClr val="bg1"/>
                </a:solidFill>
                <a:latin typeface="Agency FB" panose="020B0503020202020204" pitchFamily="34" charset="0"/>
              </a:rPr>
              <a:t>rete neurale profonda </a:t>
            </a:r>
            <a:r>
              <a:rPr lang="it-IT" sz="3600" b="1" dirty="0">
                <a:solidFill>
                  <a:schemeClr val="bg1"/>
                </a:solidFill>
                <a:latin typeface="Agency FB" panose="020B0503020202020204" pitchFamily="34" charset="0"/>
              </a:rPr>
              <a:t>(</a:t>
            </a:r>
            <a:r>
              <a:rPr lang="it-IT" sz="3600" b="1" i="1" dirty="0">
                <a:solidFill>
                  <a:schemeClr val="bg1"/>
                </a:solidFill>
                <a:latin typeface="Agency FB" panose="020B0503020202020204" pitchFamily="34" charset="0"/>
              </a:rPr>
              <a:t>deep </a:t>
            </a:r>
            <a:r>
              <a:rPr lang="it-IT" sz="3600" b="1" i="1" dirty="0" err="1">
                <a:solidFill>
                  <a:schemeClr val="bg1"/>
                </a:solidFill>
                <a:latin typeface="Agency FB" panose="020B0503020202020204" pitchFamily="34" charset="0"/>
              </a:rPr>
              <a:t>neural</a:t>
            </a:r>
            <a:r>
              <a:rPr lang="it-IT" sz="3600" b="1" i="1" dirty="0">
                <a:solidFill>
                  <a:schemeClr val="bg1"/>
                </a:solidFill>
                <a:latin typeface="Agency FB" panose="020B0503020202020204" pitchFamily="34" charset="0"/>
              </a:rPr>
              <a:t> network </a:t>
            </a:r>
            <a:r>
              <a:rPr lang="it-IT" sz="3600" b="1" dirty="0">
                <a:solidFill>
                  <a:schemeClr val="bg1"/>
                </a:solidFill>
                <a:latin typeface="Agency FB" panose="020B0503020202020204" pitchFamily="34" charset="0"/>
              </a:rPr>
              <a:t>).</a:t>
            </a:r>
          </a:p>
          <a:p>
            <a:endParaRPr lang="it-IT" sz="24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57374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(7/8)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3176" y="1288050"/>
            <a:ext cx="10604388"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Come abbiamo visto precedentemente, i collegamenti tra i vari neuroni artificiali sono pesati da un certo fattore numerico.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Lo scopo dell’allenamento è quello di settare questi pesi in modo che input della stessa classe (</a:t>
            </a:r>
            <a:r>
              <a:rPr lang="it-IT" sz="2800" b="1" dirty="0" err="1">
                <a:solidFill>
                  <a:schemeClr val="bg1"/>
                </a:solidFill>
                <a:latin typeface="Agency FB" panose="020B0503020202020204" pitchFamily="34" charset="0"/>
              </a:rPr>
              <a:t>i.e</a:t>
            </a:r>
            <a:r>
              <a:rPr lang="it-IT" sz="2800" b="1" dirty="0">
                <a:solidFill>
                  <a:schemeClr val="bg1"/>
                </a:solidFill>
                <a:latin typeface="Agency FB" panose="020B0503020202020204" pitchFamily="34" charset="0"/>
              </a:rPr>
              <a:t> </a:t>
            </a:r>
            <a:r>
              <a:rPr lang="it-IT" sz="2800" b="1" i="1" dirty="0">
                <a:solidFill>
                  <a:schemeClr val="bg1"/>
                </a:solidFill>
                <a:latin typeface="Agency FB" panose="020B0503020202020204" pitchFamily="34" charset="0"/>
              </a:rPr>
              <a:t>benigna</a:t>
            </a:r>
            <a:r>
              <a:rPr lang="it-IT" sz="2800" b="1" dirty="0">
                <a:solidFill>
                  <a:schemeClr val="bg1"/>
                </a:solidFill>
                <a:latin typeface="Agency FB" panose="020B0503020202020204" pitchFamily="34" charset="0"/>
              </a:rPr>
              <a:t> - </a:t>
            </a:r>
            <a:r>
              <a:rPr lang="it-IT" sz="2800" b="1" i="1" dirty="0">
                <a:solidFill>
                  <a:schemeClr val="bg1"/>
                </a:solidFill>
                <a:latin typeface="Agency FB" panose="020B0503020202020204" pitchFamily="34" charset="0"/>
              </a:rPr>
              <a:t>maligna</a:t>
            </a:r>
            <a:r>
              <a:rPr lang="it-IT" sz="2800" b="1" dirty="0">
                <a:solidFill>
                  <a:schemeClr val="bg1"/>
                </a:solidFill>
                <a:latin typeface="Agency FB" panose="020B0503020202020204" pitchFamily="34" charset="0"/>
              </a:rPr>
              <a:t>  nel nostro caso) producano output quanto più possibile simili, e distinguibili da quelli delle altre classi. In tal modo è definita la strategia per la classificazione.</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All’atto di costruzione della rete, questi pesi sono settati in modo puramente casuale, dopodiché si procede per iterazioni...</a:t>
            </a:r>
          </a:p>
          <a:p>
            <a:endParaRPr lang="it-IT" sz="2800" b="1" dirty="0">
              <a:solidFill>
                <a:schemeClr val="bg1"/>
              </a:solidFill>
              <a:latin typeface="Agency FB" panose="020B0503020202020204" pitchFamily="34" charset="0"/>
            </a:endParaRP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8387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29095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Struttura Generale di una Rete Neurale (8/8)</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72100" y="1306941"/>
            <a:ext cx="10604388"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 Ad ogni iterazione, un numero </a:t>
            </a:r>
            <a:r>
              <a:rPr lang="it-IT" sz="2800" b="1" i="1" dirty="0">
                <a:solidFill>
                  <a:schemeClr val="bg1"/>
                </a:solidFill>
                <a:latin typeface="Agency FB" panose="020B0503020202020204" pitchFamily="34" charset="0"/>
              </a:rPr>
              <a:t>n  </a:t>
            </a:r>
            <a:r>
              <a:rPr lang="it-IT" sz="2800" b="1" dirty="0">
                <a:solidFill>
                  <a:schemeClr val="bg1"/>
                </a:solidFill>
                <a:latin typeface="Agency FB" panose="020B0503020202020204" pitchFamily="34" charset="0"/>
              </a:rPr>
              <a:t>di istanze del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detto </a:t>
            </a:r>
            <a:r>
              <a:rPr lang="it-IT" sz="2800" b="1" i="1" u="sng" dirty="0">
                <a:solidFill>
                  <a:schemeClr val="bg1"/>
                </a:solidFill>
                <a:latin typeface="Agency FB" panose="020B0503020202020204" pitchFamily="34" charset="0"/>
              </a:rPr>
              <a:t>batch</a:t>
            </a:r>
            <a:r>
              <a:rPr lang="it-IT" sz="2800" b="1" dirty="0">
                <a:solidFill>
                  <a:schemeClr val="bg1"/>
                </a:solidFill>
                <a:latin typeface="Agency FB" panose="020B0503020202020204" pitchFamily="34" charset="0"/>
              </a:rPr>
              <a:t>, è scelto a caso ed usato per aggiustare i pesi correnti.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Ogni item del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viene presentato alla rete, e ne viene calcolato l’output.  Successivamente, qualora l’output sia sfasato rispetto al valore desiderato (</a:t>
            </a:r>
            <a:r>
              <a:rPr lang="it-IT" sz="2800" b="1" dirty="0" err="1">
                <a:solidFill>
                  <a:schemeClr val="bg1"/>
                </a:solidFill>
                <a:latin typeface="Agency FB" panose="020B0503020202020204" pitchFamily="34" charset="0"/>
              </a:rPr>
              <a:t>i.e</a:t>
            </a:r>
            <a:r>
              <a:rPr lang="it-IT" sz="2800" b="1" dirty="0">
                <a:solidFill>
                  <a:schemeClr val="bg1"/>
                </a:solidFill>
                <a:latin typeface="Agency FB" panose="020B0503020202020204" pitchFamily="34" charset="0"/>
              </a:rPr>
              <a:t> deve essere simile a quelli ottenuti per input appartenenti alla sua stessa classe), i pesi dei vari neuroni sono modificati tramite un meccanismo detto </a:t>
            </a:r>
            <a:r>
              <a:rPr lang="it-IT" sz="2800" b="1" i="1" dirty="0" err="1">
                <a:solidFill>
                  <a:schemeClr val="bg1"/>
                </a:solidFill>
                <a:latin typeface="Agency FB" panose="020B0503020202020204" pitchFamily="34" charset="0"/>
              </a:rPr>
              <a:t>backpropagation</a:t>
            </a:r>
            <a:r>
              <a:rPr lang="it-IT" sz="2800" b="1" dirty="0">
                <a:solidFill>
                  <a:schemeClr val="bg1"/>
                </a:solidFill>
                <a:latin typeface="Agency FB" panose="020B0503020202020204" pitchFamily="34" charset="0"/>
              </a:rPr>
              <a:t>, letteralmente propagazione all’indietro.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Ciò viene ripetuto per ogni elemento del batch; </a:t>
            </a:r>
            <a:r>
              <a:rPr lang="it-IT" sz="2800" b="1" u="sng" dirty="0">
                <a:solidFill>
                  <a:schemeClr val="bg1"/>
                </a:solidFill>
                <a:latin typeface="Agency FB" panose="020B0503020202020204" pitchFamily="34" charset="0"/>
              </a:rPr>
              <a:t>ogni batch corrisponde ad una iterazione dell’allenamento</a:t>
            </a:r>
            <a:r>
              <a:rPr lang="it-IT"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785463"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8299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49985" y="-33757"/>
            <a:ext cx="8229601" cy="1569660"/>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Allenamento di un Classificatore basato su Reti Neurali (1/3)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9985" y="1788560"/>
            <a:ext cx="10223883"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l’allenamento di reti neurali la libreria </a:t>
            </a:r>
            <a:r>
              <a:rPr lang="it-IT" sz="2800" b="1" dirty="0" err="1">
                <a:solidFill>
                  <a:schemeClr val="bg1"/>
                </a:solidFill>
                <a:latin typeface="Agency FB" panose="020B0503020202020204" pitchFamily="34" charset="0"/>
              </a:rPr>
              <a:t>TensorFlow</a:t>
            </a:r>
            <a:r>
              <a:rPr lang="it-IT" sz="2800" b="1" dirty="0">
                <a:solidFill>
                  <a:schemeClr val="bg1"/>
                </a:solidFill>
                <a:latin typeface="Agency FB" panose="020B0503020202020204" pitchFamily="34" charset="0"/>
              </a:rPr>
              <a:t>, la quale è la principale libreria di </a:t>
            </a:r>
            <a:r>
              <a:rPr lang="it-IT" sz="2800" b="1" dirty="0" err="1">
                <a:solidFill>
                  <a:schemeClr val="bg1"/>
                </a:solidFill>
                <a:latin typeface="Agency FB" panose="020B0503020202020204" pitchFamily="34" charset="0"/>
              </a:rPr>
              <a:t>Python</a:t>
            </a:r>
            <a:r>
              <a:rPr lang="it-IT" sz="2800" b="1" dirty="0">
                <a:solidFill>
                  <a:schemeClr val="bg1"/>
                </a:solidFill>
                <a:latin typeface="Agency FB" panose="020B0503020202020204" pitchFamily="34" charset="0"/>
              </a:rPr>
              <a:t> addetta al trattamento delle reti neurali,  fornisce la classe </a:t>
            </a:r>
            <a:r>
              <a:rPr lang="it-IT" sz="2800" b="1" dirty="0" err="1">
                <a:solidFill>
                  <a:schemeClr val="bg1"/>
                </a:solidFill>
                <a:latin typeface="Agency FB" panose="020B0503020202020204" pitchFamily="34" charset="0"/>
              </a:rPr>
              <a:t>DNNClassifier</a:t>
            </a:r>
            <a:r>
              <a:rPr lang="it-IT" sz="2800" b="1" dirty="0">
                <a:solidFill>
                  <a:schemeClr val="bg1"/>
                </a:solidFill>
                <a:latin typeface="Agency FB" panose="020B0503020202020204" pitchFamily="34" charset="0"/>
              </a:rPr>
              <a:t>, che permette di costruire classificatori basati su reti in pochi e semplici passi:</a:t>
            </a:r>
          </a:p>
          <a:p>
            <a:pPr marL="457200" indent="-457200">
              <a:buFont typeface="Wingdings" panose="05000000000000000000" pitchFamily="2" charset="2"/>
              <a:buChar char="v"/>
            </a:pPr>
            <a:r>
              <a:rPr lang="it-IT" sz="2800" b="1" dirty="0">
                <a:solidFill>
                  <a:schemeClr val="bg1"/>
                </a:solidFill>
                <a:latin typeface="Agency FB" panose="020B0503020202020204" pitchFamily="34" charset="0"/>
              </a:rPr>
              <a:t>Costruiamo un oggetto di tipo </a:t>
            </a:r>
            <a:r>
              <a:rPr lang="it-IT" sz="2800" b="1" i="1" dirty="0" err="1">
                <a:solidFill>
                  <a:schemeClr val="bg1"/>
                </a:solidFill>
                <a:latin typeface="Agency FB" panose="020B0503020202020204" pitchFamily="34" charset="0"/>
              </a:rPr>
              <a:t>Iterable</a:t>
            </a:r>
            <a:r>
              <a:rPr lang="it-IT" sz="2800" b="1" dirty="0">
                <a:solidFill>
                  <a:schemeClr val="bg1"/>
                </a:solidFill>
                <a:latin typeface="Agency FB" panose="020B0503020202020204" pitchFamily="34" charset="0"/>
              </a:rPr>
              <a:t>, che permette di iterare sulle colonne del dataset.</a:t>
            </a:r>
          </a:p>
          <a:p>
            <a:pPr marL="457200" indent="-457200">
              <a:buFont typeface="Wingdings" panose="05000000000000000000" pitchFamily="2" charset="2"/>
              <a:buChar char="v"/>
            </a:pPr>
            <a:r>
              <a:rPr lang="it-IT" sz="2800" b="1" dirty="0">
                <a:solidFill>
                  <a:schemeClr val="bg1"/>
                </a:solidFill>
                <a:latin typeface="Agency FB" panose="020B0503020202020204" pitchFamily="34" charset="0"/>
              </a:rPr>
              <a:t>Viene creata l’istanza del classificatore, passando alcuni parametri necessari al costruttore.</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1477803"/>
            <a:ext cx="5016137" cy="5810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BEA5EA72-088D-461E-83C0-4E3E4E70D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7" y="5543507"/>
            <a:ext cx="10115921" cy="957784"/>
          </a:xfrm>
          <a:prstGeom prst="rect">
            <a:avLst/>
          </a:prstGeom>
        </p:spPr>
      </p:pic>
    </p:spTree>
    <p:extLst>
      <p:ext uri="{BB962C8B-B14F-4D97-AF65-F5344CB8AC3E}">
        <p14:creationId xmlns:p14="http://schemas.microsoft.com/office/powerpoint/2010/main" val="3145447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3" name="CasellaDiTesto 12">
            <a:extLst>
              <a:ext uri="{FF2B5EF4-FFF2-40B4-BE49-F238E27FC236}">
                <a16:creationId xmlns:a16="http://schemas.microsoft.com/office/drawing/2014/main" id="{3208D385-5A9B-4EC3-B4A9-88EDAFD2F9E0}"/>
              </a:ext>
            </a:extLst>
          </p:cNvPr>
          <p:cNvSpPr txBox="1"/>
          <p:nvPr/>
        </p:nvSpPr>
        <p:spPr>
          <a:xfrm>
            <a:off x="49985" y="1638122"/>
            <a:ext cx="10223883" cy="1938992"/>
          </a:xfrm>
          <a:prstGeom prst="rect">
            <a:avLst/>
          </a:prstGeom>
          <a:noFill/>
        </p:spPr>
        <p:txBody>
          <a:bodyPr wrap="square" rtlCol="0">
            <a:spAutoFit/>
          </a:bodyPr>
          <a:lstStyle/>
          <a:p>
            <a:r>
              <a:rPr lang="it-IT" sz="2400" b="1" dirty="0">
                <a:solidFill>
                  <a:schemeClr val="bg1"/>
                </a:solidFill>
                <a:latin typeface="Agency FB" panose="020B0503020202020204" pitchFamily="34" charset="0"/>
              </a:rPr>
              <a:t>Il metodo </a:t>
            </a:r>
            <a:r>
              <a:rPr lang="it-IT" sz="2400" b="1" dirty="0" err="1">
                <a:solidFill>
                  <a:schemeClr val="bg1"/>
                </a:solidFill>
                <a:latin typeface="Agency FB" panose="020B0503020202020204" pitchFamily="34" charset="0"/>
              </a:rPr>
              <a:t>fit</a:t>
            </a:r>
            <a:r>
              <a:rPr lang="it-IT" sz="2400" b="1" dirty="0">
                <a:solidFill>
                  <a:schemeClr val="bg1"/>
                </a:solidFill>
                <a:latin typeface="Agency FB" panose="020B0503020202020204" pitchFamily="34" charset="0"/>
              </a:rPr>
              <a:t>() prende in input i due parametri: un parametro che rappresenta la dimensione di ogni </a:t>
            </a:r>
            <a:r>
              <a:rPr lang="it-IT" sz="2400" b="1" i="1" dirty="0">
                <a:solidFill>
                  <a:schemeClr val="bg1"/>
                </a:solidFill>
                <a:latin typeface="Agency FB" panose="020B0503020202020204" pitchFamily="34" charset="0"/>
              </a:rPr>
              <a:t>batch </a:t>
            </a:r>
            <a:r>
              <a:rPr lang="it-IT" sz="2400" b="1" dirty="0">
                <a:solidFill>
                  <a:schemeClr val="bg1"/>
                </a:solidFill>
                <a:latin typeface="Agency FB" panose="020B0503020202020204" pitchFamily="34" charset="0"/>
              </a:rPr>
              <a:t>, e un parametro che indica invece quante iterazioni, ciascuna prendendo un input di dimensione batch, si devono eseguire per l’allenamento. Poiché non vi sono regole standard per scegliere questi due parametri, i valori finali li abbiamo scelti in base alle performance. Il codice scritto per realizzare il training è il seguente:</a:t>
            </a:r>
          </a:p>
        </p:txBody>
      </p:sp>
      <p:sp>
        <p:nvSpPr>
          <p:cNvPr id="15" name="CasellaDiTesto 14">
            <a:extLst>
              <a:ext uri="{FF2B5EF4-FFF2-40B4-BE49-F238E27FC236}">
                <a16:creationId xmlns:a16="http://schemas.microsoft.com/office/drawing/2014/main" id="{880479B0-8FCD-4AFA-93AA-C0B3C09A733D}"/>
              </a:ext>
            </a:extLst>
          </p:cNvPr>
          <p:cNvSpPr txBox="1"/>
          <p:nvPr/>
        </p:nvSpPr>
        <p:spPr>
          <a:xfrm>
            <a:off x="49985" y="-33757"/>
            <a:ext cx="8229601" cy="1569660"/>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Allenamento di un Classificatore basato su Reti Neurali (2/3)</a:t>
            </a:r>
          </a:p>
        </p:txBody>
      </p:sp>
      <p:sp>
        <p:nvSpPr>
          <p:cNvPr id="17" name="Rettangolo 16">
            <a:extLst>
              <a:ext uri="{FF2B5EF4-FFF2-40B4-BE49-F238E27FC236}">
                <a16:creationId xmlns:a16="http://schemas.microsoft.com/office/drawing/2014/main" id="{7107AEF9-4201-4FC7-B2B6-DCB8528BD21E}"/>
              </a:ext>
            </a:extLst>
          </p:cNvPr>
          <p:cNvSpPr/>
          <p:nvPr/>
        </p:nvSpPr>
        <p:spPr>
          <a:xfrm>
            <a:off x="0" y="1477803"/>
            <a:ext cx="5016137" cy="5810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E7265856-AA9A-4AC0-BFB0-14975CFFE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824" y="3619403"/>
            <a:ext cx="8984739" cy="3206916"/>
          </a:xfrm>
          <a:prstGeom prst="rect">
            <a:avLst/>
          </a:prstGeom>
        </p:spPr>
      </p:pic>
    </p:spTree>
    <p:extLst>
      <p:ext uri="{BB962C8B-B14F-4D97-AF65-F5344CB8AC3E}">
        <p14:creationId xmlns:p14="http://schemas.microsoft.com/office/powerpoint/2010/main" val="3079284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3" name="CasellaDiTesto 12">
            <a:extLst>
              <a:ext uri="{FF2B5EF4-FFF2-40B4-BE49-F238E27FC236}">
                <a16:creationId xmlns:a16="http://schemas.microsoft.com/office/drawing/2014/main" id="{3208D385-5A9B-4EC3-B4A9-88EDAFD2F9E0}"/>
              </a:ext>
            </a:extLst>
          </p:cNvPr>
          <p:cNvSpPr txBox="1"/>
          <p:nvPr/>
        </p:nvSpPr>
        <p:spPr>
          <a:xfrm>
            <a:off x="30855" y="1721882"/>
            <a:ext cx="10178013"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Dopo aver effettuato vari test empirici per scegliere la coppia di parametri migliore, è stato scelto di allenare la rete per 500 iterazioni, con batch da 40 istanze ciascuno.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Una caratteristica molto comoda delle reti neurali, che ha permesso di effettuare questi test risparmiando del tempo considerevole, è il fatto che le reti possono essere </a:t>
            </a:r>
            <a:r>
              <a:rPr lang="it-IT" sz="2800" b="1" dirty="0" err="1">
                <a:solidFill>
                  <a:schemeClr val="bg1"/>
                </a:solidFill>
                <a:latin typeface="Agency FB" panose="020B0503020202020204" pitchFamily="34" charset="0"/>
              </a:rPr>
              <a:t>ri</a:t>
            </a:r>
            <a:r>
              <a:rPr lang="it-IT" sz="2800" b="1" dirty="0">
                <a:solidFill>
                  <a:schemeClr val="bg1"/>
                </a:solidFill>
                <a:latin typeface="Agency FB" panose="020B0503020202020204" pitchFamily="34" charset="0"/>
              </a:rPr>
              <a:t>-allenate. </a:t>
            </a:r>
          </a:p>
          <a:p>
            <a:r>
              <a:rPr lang="it-IT" sz="2800" b="1" dirty="0">
                <a:solidFill>
                  <a:schemeClr val="bg1"/>
                </a:solidFill>
                <a:latin typeface="Agency FB" panose="020B0503020202020204" pitchFamily="34" charset="0"/>
              </a:rPr>
              <a:t>Dopo aver allenato una rete, infatti, è possibile chiamare nuovamente il suo metodo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l’allenamento conseguente partirà dai pesi impostati dall’allenamento precedente, e non da pesi casuali, permettendo di segmentare l’allenamento in varie fasi e testare la rete volta per volta.</a:t>
            </a:r>
          </a:p>
        </p:txBody>
      </p:sp>
      <p:sp>
        <p:nvSpPr>
          <p:cNvPr id="15" name="CasellaDiTesto 14">
            <a:extLst>
              <a:ext uri="{FF2B5EF4-FFF2-40B4-BE49-F238E27FC236}">
                <a16:creationId xmlns:a16="http://schemas.microsoft.com/office/drawing/2014/main" id="{AF3D815A-C7A8-468E-BEB0-0EFBC2AE1EDC}"/>
              </a:ext>
            </a:extLst>
          </p:cNvPr>
          <p:cNvSpPr txBox="1"/>
          <p:nvPr/>
        </p:nvSpPr>
        <p:spPr>
          <a:xfrm>
            <a:off x="49985" y="-33757"/>
            <a:ext cx="8229601" cy="1569660"/>
          </a:xfrm>
          <a:prstGeom prst="rect">
            <a:avLst/>
          </a:prstGeom>
          <a:noFill/>
        </p:spPr>
        <p:txBody>
          <a:bodyPr wrap="square" rtlCol="0">
            <a:spAutoFit/>
          </a:bodyPr>
          <a:lstStyle/>
          <a:p>
            <a:r>
              <a:rPr lang="it-IT" sz="4800" b="1" dirty="0">
                <a:solidFill>
                  <a:srgbClr val="6BEAD2"/>
                </a:solidFill>
                <a:latin typeface="Agency FB" panose="020B0503020202020204" pitchFamily="34" charset="0"/>
              </a:rPr>
              <a:t>Allenamento di un Classificatore basato su Reti Neurali (3/3)</a:t>
            </a:r>
          </a:p>
        </p:txBody>
      </p:sp>
      <p:sp>
        <p:nvSpPr>
          <p:cNvPr id="16" name="Rettangolo 15">
            <a:extLst>
              <a:ext uri="{FF2B5EF4-FFF2-40B4-BE49-F238E27FC236}">
                <a16:creationId xmlns:a16="http://schemas.microsoft.com/office/drawing/2014/main" id="{71D02D45-B940-4E10-933C-2967A4E82A6D}"/>
              </a:ext>
            </a:extLst>
          </p:cNvPr>
          <p:cNvSpPr/>
          <p:nvPr/>
        </p:nvSpPr>
        <p:spPr>
          <a:xfrm>
            <a:off x="0" y="1477803"/>
            <a:ext cx="5016137" cy="5810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50308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1582400"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Performance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79383" y="1499801"/>
            <a:ext cx="10094485" cy="138499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Nei vari test effettuati, l’accuratezza di un modello così costruito, sui dati di training è compresa tra il 98% ed il 99%, mentre sui dati di test, è stata sempre compresa tra il 97 ed il 98%: un risultato davvero notevole.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02104"/>
            <a:ext cx="3689684" cy="63125"/>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3549B7C-B002-41D1-BD7E-7692286C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41" y="4066607"/>
            <a:ext cx="9775006" cy="1291592"/>
          </a:xfrm>
          <a:prstGeom prst="rect">
            <a:avLst/>
          </a:prstGeom>
        </p:spPr>
      </p:pic>
    </p:spTree>
    <p:extLst>
      <p:ext uri="{BB962C8B-B14F-4D97-AF65-F5344CB8AC3E}">
        <p14:creationId xmlns:p14="http://schemas.microsoft.com/office/powerpoint/2010/main" val="44012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7026442"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Conclusioni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7619" y="923330"/>
            <a:ext cx="10094485" cy="569386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Come si è visto, le caratteristiche strutturali dei modelli hanno ripercussioni significative sull’accuratezza raggiunta. Nonostante ciò, anche nel caso Random-</a:t>
            </a:r>
            <a:r>
              <a:rPr lang="it-IT" sz="2800" b="1" dirty="0" err="1">
                <a:solidFill>
                  <a:schemeClr val="bg1"/>
                </a:solidFill>
                <a:latin typeface="Agency FB" panose="020B0503020202020204" pitchFamily="34" charset="0"/>
              </a:rPr>
              <a:t>Forest</a:t>
            </a:r>
            <a:r>
              <a:rPr lang="it-IT" sz="2800" b="1" dirty="0">
                <a:solidFill>
                  <a:schemeClr val="bg1"/>
                </a:solidFill>
                <a:latin typeface="Agency FB" panose="020B0503020202020204" pitchFamily="34" charset="0"/>
              </a:rPr>
              <a:t>, il modello meno ’adatto’, l’accuratezza raggiunge livelli piuttosto accettabili (94 − 95%). Miglioramenti significativi si ottengono allenando</a:t>
            </a:r>
          </a:p>
          <a:p>
            <a:r>
              <a:rPr lang="it-IT" sz="2800" b="1" dirty="0">
                <a:solidFill>
                  <a:schemeClr val="bg1"/>
                </a:solidFill>
                <a:latin typeface="Agency FB" panose="020B0503020202020204" pitchFamily="34" charset="0"/>
              </a:rPr>
              <a:t>i classificatori basati su SVM e reti neurali (in entrambi i casi l’accuratezza è compresa tra il 97 ed il 98%).</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 struttura realizzata è riusabile da qualunque sviluppatore che abbia la necessità di cimentarsi in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per la risoluzione di problemi. Ad esempio, egli potrà, eventualmente, prendere spunto, finanche replicare, la nostra metodologia di </a:t>
            </a:r>
            <a:r>
              <a:rPr lang="it-IT" sz="2800" b="1" i="1" dirty="0" err="1">
                <a:solidFill>
                  <a:schemeClr val="bg1"/>
                </a:solidFill>
                <a:latin typeface="Agency FB" panose="020B0503020202020204" pitchFamily="34" charset="0"/>
              </a:rPr>
              <a:t>preprocessing</a:t>
            </a:r>
            <a:r>
              <a:rPr lang="it-IT" sz="2800" b="1" dirty="0">
                <a:solidFill>
                  <a:schemeClr val="bg1"/>
                </a:solidFill>
                <a:latin typeface="Agency FB" panose="020B0503020202020204" pitchFamily="34" charset="0"/>
              </a:rPr>
              <a:t> delle colonne, o anche, per quanto riguarda nella fase di </a:t>
            </a:r>
            <a:r>
              <a:rPr lang="it-IT" sz="2800" b="1" i="1" dirty="0">
                <a:solidFill>
                  <a:schemeClr val="bg1"/>
                </a:solidFill>
                <a:latin typeface="Agency FB" panose="020B0503020202020204" pitchFamily="34" charset="0"/>
              </a:rPr>
              <a:t>analisi</a:t>
            </a:r>
            <a:r>
              <a:rPr lang="it-IT" sz="2800" b="1" dirty="0">
                <a:solidFill>
                  <a:schemeClr val="bg1"/>
                </a:solidFill>
                <a:latin typeface="Agency FB" panose="020B0503020202020204" pitchFamily="34" charset="0"/>
              </a:rPr>
              <a:t>, fare riferimento a quanto da noi svolto (codice e/o metodologia) per l’utilizzo dei vari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02104"/>
            <a:ext cx="3689684" cy="63125"/>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2632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634549"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Apprendimento Supervisionato vs non Supervisionato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05583" y="2281460"/>
            <a:ext cx="8900967"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Nel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l’apprendimento si suddivide in due sotto-categorie fondamentali: apprendimento supervisionato e non supervisionato. </a:t>
            </a:r>
          </a:p>
          <a:p>
            <a:r>
              <a:rPr lang="it-IT" sz="2800" b="1" dirty="0">
                <a:solidFill>
                  <a:schemeClr val="bg1"/>
                </a:solidFill>
                <a:latin typeface="Agency FB" panose="020B0503020202020204" pitchFamily="34" charset="0"/>
              </a:rPr>
              <a:t>Per apprendimento supervisionato si intende l’apprendimento effettuato fornendo all’algoritmo, insieme agli altri dati, il ”</a:t>
            </a:r>
            <a:r>
              <a:rPr lang="it-IT" sz="2800" b="1" i="1" dirty="0">
                <a:solidFill>
                  <a:schemeClr val="bg1"/>
                </a:solidFill>
                <a:latin typeface="Agency FB" panose="020B0503020202020204" pitchFamily="34" charset="0"/>
              </a:rPr>
              <a:t>risultato desiderato</a:t>
            </a:r>
            <a:r>
              <a:rPr lang="it-IT" sz="2800" b="1" dirty="0">
                <a:solidFill>
                  <a:schemeClr val="bg1"/>
                </a:solidFill>
                <a:latin typeface="Agency FB" panose="020B0503020202020204" pitchFamily="34" charset="0"/>
              </a:rPr>
              <a:t>”.</a:t>
            </a:r>
          </a:p>
          <a:p>
            <a:r>
              <a:rPr lang="it-IT" sz="2800" b="1" dirty="0">
                <a:solidFill>
                  <a:schemeClr val="bg1"/>
                </a:solidFill>
                <a:latin typeface="Agency FB" panose="020B0503020202020204" pitchFamily="34" charset="0"/>
              </a:rPr>
              <a:t>L’opposto dell’apprendimento supervisionato è il non supervisionato. Esso consiste nel costruire un modello a partire da dati per cui non si fornisce un ”risultato”.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1708607"/>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4720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6BEAD2"/>
        </a:solidFill>
        <a:effectLst/>
      </p:bgPr>
    </p:bg>
    <p:spTree>
      <p:nvGrpSpPr>
        <p:cNvPr id="1" name=""/>
        <p:cNvGrpSpPr/>
        <p:nvPr/>
      </p:nvGrpSpPr>
      <p:grpSpPr>
        <a:xfrm>
          <a:off x="0" y="0"/>
          <a:ext cx="0" cy="0"/>
          <a:chOff x="0" y="0"/>
          <a:chExt cx="0" cy="0"/>
        </a:xfrm>
      </p:grpSpPr>
      <p:sp>
        <p:nvSpPr>
          <p:cNvPr id="21" name="Rectangle 20"/>
          <p:cNvSpPr/>
          <p:nvPr/>
        </p:nvSpPr>
        <p:spPr>
          <a:xfrm rot="2681323">
            <a:off x="4978672" y="2311672"/>
            <a:ext cx="2234656" cy="2234656"/>
          </a:xfrm>
          <a:prstGeom prst="rect">
            <a:avLst/>
          </a:prstGeom>
          <a:solidFill>
            <a:srgbClr val="1F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5" name="Rectangle 44"/>
          <p:cNvSpPr/>
          <p:nvPr/>
        </p:nvSpPr>
        <p:spPr>
          <a:xfrm rot="2681323">
            <a:off x="4988878" y="2311671"/>
            <a:ext cx="2234656" cy="2234656"/>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p:cNvSpPr/>
          <p:nvPr/>
        </p:nvSpPr>
        <p:spPr>
          <a:xfrm rot="2681323">
            <a:off x="4917065" y="2272704"/>
            <a:ext cx="2378283" cy="2378283"/>
          </a:xfrm>
          <a:prstGeom prst="rect">
            <a:avLst/>
          </a:prstGeom>
          <a:solidFill>
            <a:srgbClr val="0A4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6" name="Rectangle 45"/>
          <p:cNvSpPr/>
          <p:nvPr/>
        </p:nvSpPr>
        <p:spPr>
          <a:xfrm rot="2681323">
            <a:off x="5349239" y="2673732"/>
            <a:ext cx="1496924" cy="1496924"/>
          </a:xfrm>
          <a:prstGeom prst="rect">
            <a:avLst/>
          </a:prstGeom>
          <a:solidFill>
            <a:srgbClr val="0A4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7" name="Rectangle 46"/>
          <p:cNvSpPr/>
          <p:nvPr/>
        </p:nvSpPr>
        <p:spPr>
          <a:xfrm rot="2681323">
            <a:off x="5397606" y="2668226"/>
            <a:ext cx="1496924" cy="1496924"/>
          </a:xfrm>
          <a:prstGeom prst="rect">
            <a:avLst/>
          </a:prstGeom>
          <a:solidFill>
            <a:srgbClr val="1ABC9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 name="TextBox 7"/>
          <p:cNvSpPr txBox="1"/>
          <p:nvPr/>
        </p:nvSpPr>
        <p:spPr>
          <a:xfrm>
            <a:off x="3881050" y="2170554"/>
            <a:ext cx="4530037" cy="2304605"/>
          </a:xfrm>
          <a:prstGeom prst="rect">
            <a:avLst/>
          </a:prstGeom>
          <a:noFill/>
        </p:spPr>
        <p:txBody>
          <a:bodyPr wrap="square" rtlCol="0">
            <a:spAutoFit/>
          </a:bodyPr>
          <a:lstStyle/>
          <a:p>
            <a:pPr algn="ctr"/>
            <a:r>
              <a:rPr lang="en-US" sz="7188" b="1" spc="-188" dirty="0">
                <a:solidFill>
                  <a:schemeClr val="bg1"/>
                </a:solidFill>
                <a:latin typeface="Agency FB" panose="020B0503020202020204" pitchFamily="34" charset="0"/>
              </a:rPr>
              <a:t>GRAZIE PER</a:t>
            </a:r>
          </a:p>
          <a:p>
            <a:pPr algn="ctr"/>
            <a:r>
              <a:rPr lang="en-US" sz="7188" b="1" spc="-188" dirty="0">
                <a:solidFill>
                  <a:schemeClr val="bg1"/>
                </a:solidFill>
                <a:latin typeface="Agency FB" panose="020B0503020202020204" pitchFamily="34" charset="0"/>
              </a:rPr>
              <a:t> L’ATTENZIONE</a:t>
            </a:r>
          </a:p>
        </p:txBody>
      </p:sp>
    </p:spTree>
    <p:extLst>
      <p:ext uri="{BB962C8B-B14F-4D97-AF65-F5344CB8AC3E}">
        <p14:creationId xmlns:p14="http://schemas.microsoft.com/office/powerpoint/2010/main" val="704600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21"/>
                                            </p:tgtEl>
                                          </p:cBhvr>
                                          <p:by x="1000000" y="1000000"/>
                                        </p:animScale>
                                      </p:childTnLst>
                                    </p:cTn>
                                  </p:par>
                                  <p:par>
                                    <p:cTn id="11" presetID="23" presetClass="entr" presetSubtype="16" fill="hold" grpId="0" nodeType="withEffect">
                                      <p:stCondLst>
                                        <p:cond delay="20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200"/>
                                      </p:stCondLst>
                                      <p:childTnLst>
                                        <p:animScale>
                                          <p:cBhvr>
                                            <p:cTn id="16" dur="1200" fill="hold"/>
                                            <p:tgtEl>
                                              <p:spTgt spid="45"/>
                                            </p:tgtEl>
                                          </p:cBhvr>
                                          <p:by x="1000000" y="1000000"/>
                                        </p:animScale>
                                      </p:childTnLst>
                                    </p:cTn>
                                  </p:par>
                                  <p:par>
                                    <p:cTn id="17" presetID="23" presetClass="entr" presetSubtype="16" fill="hold" grpId="0" nodeType="withEffect">
                                      <p:stCondLst>
                                        <p:cond delay="300"/>
                                      </p:stCondLst>
                                      <p:childTnLst>
                                        <p:set>
                                          <p:cBhvr>
                                            <p:cTn id="18" dur="1" fill="hold">
                                              <p:stCondLst>
                                                <p:cond delay="0"/>
                                              </p:stCondLst>
                                            </p:cTn>
                                            <p:tgtEl>
                                              <p:spTgt spid="46"/>
                                            </p:tgtEl>
                                            <p:attrNameLst>
                                              <p:attrName>style.visibility</p:attrName>
                                            </p:attrNameLst>
                                          </p:cBhvr>
                                          <p:to>
                                            <p:strVal val="visible"/>
                                          </p:to>
                                        </p:set>
                                        <p:anim calcmode="lin" valueType="num">
                                          <p:cBhvr>
                                            <p:cTn id="19" dur="300" fill="hold"/>
                                            <p:tgtEl>
                                              <p:spTgt spid="46"/>
                                            </p:tgtEl>
                                            <p:attrNameLst>
                                              <p:attrName>ppt_w</p:attrName>
                                            </p:attrNameLst>
                                          </p:cBhvr>
                                          <p:tavLst>
                                            <p:tav tm="0">
                                              <p:val>
                                                <p:fltVal val="0"/>
                                              </p:val>
                                            </p:tav>
                                            <p:tav tm="100000">
                                              <p:val>
                                                <p:strVal val="#ppt_w"/>
                                              </p:val>
                                            </p:tav>
                                          </p:tavLst>
                                        </p:anim>
                                        <p:anim calcmode="lin" valueType="num">
                                          <p:cBhvr>
                                            <p:cTn id="20" dur="300" fill="hold"/>
                                            <p:tgtEl>
                                              <p:spTgt spid="46"/>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300"/>
                                      </p:stCondLst>
                                      <p:childTnLst>
                                        <p:animScale>
                                          <p:cBhvr>
                                            <p:cTn id="22" dur="300" fill="hold"/>
                                            <p:tgtEl>
                                              <p:spTgt spid="46"/>
                                            </p:tgtEl>
                                          </p:cBhvr>
                                          <p:by x="160000" y="160000"/>
                                        </p:animScale>
                                      </p:childTnLst>
                                    </p:cTn>
                                  </p:par>
                                  <p:par>
                                    <p:cTn id="23" presetID="23" presetClass="entr" presetSubtype="16" fill="hold" grpId="0" nodeType="withEffect">
                                      <p:stCondLst>
                                        <p:cond delay="400"/>
                                      </p:stCondLst>
                                      <p:childTnLst>
                                        <p:set>
                                          <p:cBhvr>
                                            <p:cTn id="24" dur="1" fill="hold">
                                              <p:stCondLst>
                                                <p:cond delay="0"/>
                                              </p:stCondLst>
                                            </p:cTn>
                                            <p:tgtEl>
                                              <p:spTgt spid="47"/>
                                            </p:tgtEl>
                                            <p:attrNameLst>
                                              <p:attrName>style.visibility</p:attrName>
                                            </p:attrNameLst>
                                          </p:cBhvr>
                                          <p:to>
                                            <p:strVal val="visible"/>
                                          </p:to>
                                        </p:set>
                                        <p:anim calcmode="lin" valueType="num">
                                          <p:cBhvr>
                                            <p:cTn id="25" dur="300" fill="hold"/>
                                            <p:tgtEl>
                                              <p:spTgt spid="47"/>
                                            </p:tgtEl>
                                            <p:attrNameLst>
                                              <p:attrName>ppt_w</p:attrName>
                                            </p:attrNameLst>
                                          </p:cBhvr>
                                          <p:tavLst>
                                            <p:tav tm="0">
                                              <p:val>
                                                <p:fltVal val="0"/>
                                              </p:val>
                                            </p:tav>
                                            <p:tav tm="100000">
                                              <p:val>
                                                <p:strVal val="#ppt_w"/>
                                              </p:val>
                                            </p:tav>
                                          </p:tavLst>
                                        </p:anim>
                                        <p:anim calcmode="lin" valueType="num">
                                          <p:cBhvr>
                                            <p:cTn id="26" dur="300" fill="hold"/>
                                            <p:tgtEl>
                                              <p:spTgt spid="47"/>
                                            </p:tgtEl>
                                            <p:attrNameLst>
                                              <p:attrName>ppt_h</p:attrName>
                                            </p:attrNameLst>
                                          </p:cBhvr>
                                          <p:tavLst>
                                            <p:tav tm="0">
                                              <p:val>
                                                <p:fltVal val="0"/>
                                              </p:val>
                                            </p:tav>
                                            <p:tav tm="100000">
                                              <p:val>
                                                <p:strVal val="#ppt_h"/>
                                              </p:val>
                                            </p:tav>
                                          </p:tavLst>
                                        </p:anim>
                                      </p:childTnLst>
                                    </p:cTn>
                                  </p:par>
                                  <p:par>
                                    <p:cTn id="27" presetID="6" presetClass="emph" presetSubtype="0" accel="25000" decel="75000" fill="hold" grpId="1" nodeType="withEffect">
                                      <p:stCondLst>
                                        <p:cond delay="600"/>
                                      </p:stCondLst>
                                      <p:childTnLst>
                                        <p:animScale>
                                          <p:cBhvr>
                                            <p:cTn id="28" dur="500" fill="hold"/>
                                            <p:tgtEl>
                                              <p:spTgt spid="47"/>
                                            </p:tgtEl>
                                          </p:cBhvr>
                                          <p:by x="160000" y="160000"/>
                                        </p:animScale>
                                      </p:childTnLst>
                                    </p:cTn>
                                  </p:par>
                                  <p:par>
                                    <p:cTn id="29" presetID="23" presetClass="entr" presetSubtype="16" fill="hold" grpId="0" nodeType="withEffect">
                                      <p:stCondLst>
                                        <p:cond delay="40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childTnLst>
                                    </p:cTn>
                                  </p:par>
                                  <p:par>
                                    <p:cTn id="33" presetID="6" presetClass="emph" presetSubtype="0" accel="26316" decel="73684" fill="hold" grpId="1" nodeType="withEffect">
                                      <p:stCondLst>
                                        <p:cond delay="400"/>
                                      </p:stCondLst>
                                      <p:childTnLst>
                                        <p:animScale>
                                          <p:cBhvr>
                                            <p:cTn id="34" dur="1200" fill="hold"/>
                                            <p:tgtEl>
                                              <p:spTgt spid="48"/>
                                            </p:tgtEl>
                                          </p:cBhvr>
                                          <p:by x="650000" y="650000"/>
                                        </p:animScale>
                                      </p:childTnLst>
                                    </p:cTn>
                                  </p:par>
                                  <p:par>
                                    <p:cTn id="35" presetID="2" presetClass="entr" presetSubtype="8" fill="hold" grpId="0" nodeType="withEffect" p14:presetBounceEnd="80952">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14:bounceEnd="80952">
                                          <p:cBhvr additive="base">
                                            <p:cTn id="37" dur="2100" fill="hold"/>
                                            <p:tgtEl>
                                              <p:spTgt spid="8"/>
                                            </p:tgtEl>
                                            <p:attrNameLst>
                                              <p:attrName>ppt_x</p:attrName>
                                            </p:attrNameLst>
                                          </p:cBhvr>
                                          <p:tavLst>
                                            <p:tav tm="0">
                                              <p:val>
                                                <p:strVal val="0-#ppt_w/2"/>
                                              </p:val>
                                            </p:tav>
                                            <p:tav tm="100000">
                                              <p:val>
                                                <p:strVal val="#ppt_x"/>
                                              </p:val>
                                            </p:tav>
                                          </p:tavLst>
                                        </p:anim>
                                        <p:anim calcmode="lin" valueType="num" p14:bounceEnd="80952">
                                          <p:cBhvr additive="base">
                                            <p:cTn id="38" dur="21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45" grpId="0" animBg="1"/>
          <p:bldP spid="45" grpId="1" animBg="1"/>
          <p:bldP spid="48" grpId="0" animBg="1"/>
          <p:bldP spid="48" grpId="1" animBg="1"/>
          <p:bldP spid="46" grpId="0" animBg="1"/>
          <p:bldP spid="46" grpId="1" animBg="1"/>
          <p:bldP spid="47" grpId="0" animBg="1"/>
          <p:bldP spid="47" grpId="1" animBg="1"/>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21"/>
                                            </p:tgtEl>
                                          </p:cBhvr>
                                          <p:by x="1000000" y="1000000"/>
                                        </p:animScale>
                                      </p:childTnLst>
                                    </p:cTn>
                                  </p:par>
                                  <p:par>
                                    <p:cTn id="11" presetID="23" presetClass="entr" presetSubtype="16" fill="hold" grpId="0" nodeType="withEffect">
                                      <p:stCondLst>
                                        <p:cond delay="20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200"/>
                                      </p:stCondLst>
                                      <p:childTnLst>
                                        <p:animScale>
                                          <p:cBhvr>
                                            <p:cTn id="16" dur="1200" fill="hold"/>
                                            <p:tgtEl>
                                              <p:spTgt spid="45"/>
                                            </p:tgtEl>
                                          </p:cBhvr>
                                          <p:by x="1000000" y="1000000"/>
                                        </p:animScale>
                                      </p:childTnLst>
                                    </p:cTn>
                                  </p:par>
                                  <p:par>
                                    <p:cTn id="17" presetID="23" presetClass="entr" presetSubtype="16" fill="hold" grpId="0" nodeType="withEffect">
                                      <p:stCondLst>
                                        <p:cond delay="300"/>
                                      </p:stCondLst>
                                      <p:childTnLst>
                                        <p:set>
                                          <p:cBhvr>
                                            <p:cTn id="18" dur="1" fill="hold">
                                              <p:stCondLst>
                                                <p:cond delay="0"/>
                                              </p:stCondLst>
                                            </p:cTn>
                                            <p:tgtEl>
                                              <p:spTgt spid="46"/>
                                            </p:tgtEl>
                                            <p:attrNameLst>
                                              <p:attrName>style.visibility</p:attrName>
                                            </p:attrNameLst>
                                          </p:cBhvr>
                                          <p:to>
                                            <p:strVal val="visible"/>
                                          </p:to>
                                        </p:set>
                                        <p:anim calcmode="lin" valueType="num">
                                          <p:cBhvr>
                                            <p:cTn id="19" dur="300" fill="hold"/>
                                            <p:tgtEl>
                                              <p:spTgt spid="46"/>
                                            </p:tgtEl>
                                            <p:attrNameLst>
                                              <p:attrName>ppt_w</p:attrName>
                                            </p:attrNameLst>
                                          </p:cBhvr>
                                          <p:tavLst>
                                            <p:tav tm="0">
                                              <p:val>
                                                <p:fltVal val="0"/>
                                              </p:val>
                                            </p:tav>
                                            <p:tav tm="100000">
                                              <p:val>
                                                <p:strVal val="#ppt_w"/>
                                              </p:val>
                                            </p:tav>
                                          </p:tavLst>
                                        </p:anim>
                                        <p:anim calcmode="lin" valueType="num">
                                          <p:cBhvr>
                                            <p:cTn id="20" dur="300" fill="hold"/>
                                            <p:tgtEl>
                                              <p:spTgt spid="46"/>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300"/>
                                      </p:stCondLst>
                                      <p:childTnLst>
                                        <p:animScale>
                                          <p:cBhvr>
                                            <p:cTn id="22" dur="300" fill="hold"/>
                                            <p:tgtEl>
                                              <p:spTgt spid="46"/>
                                            </p:tgtEl>
                                          </p:cBhvr>
                                          <p:by x="160000" y="160000"/>
                                        </p:animScale>
                                      </p:childTnLst>
                                    </p:cTn>
                                  </p:par>
                                  <p:par>
                                    <p:cTn id="23" presetID="23" presetClass="entr" presetSubtype="16" fill="hold" grpId="0" nodeType="withEffect">
                                      <p:stCondLst>
                                        <p:cond delay="400"/>
                                      </p:stCondLst>
                                      <p:childTnLst>
                                        <p:set>
                                          <p:cBhvr>
                                            <p:cTn id="24" dur="1" fill="hold">
                                              <p:stCondLst>
                                                <p:cond delay="0"/>
                                              </p:stCondLst>
                                            </p:cTn>
                                            <p:tgtEl>
                                              <p:spTgt spid="47"/>
                                            </p:tgtEl>
                                            <p:attrNameLst>
                                              <p:attrName>style.visibility</p:attrName>
                                            </p:attrNameLst>
                                          </p:cBhvr>
                                          <p:to>
                                            <p:strVal val="visible"/>
                                          </p:to>
                                        </p:set>
                                        <p:anim calcmode="lin" valueType="num">
                                          <p:cBhvr>
                                            <p:cTn id="25" dur="300" fill="hold"/>
                                            <p:tgtEl>
                                              <p:spTgt spid="47"/>
                                            </p:tgtEl>
                                            <p:attrNameLst>
                                              <p:attrName>ppt_w</p:attrName>
                                            </p:attrNameLst>
                                          </p:cBhvr>
                                          <p:tavLst>
                                            <p:tav tm="0">
                                              <p:val>
                                                <p:fltVal val="0"/>
                                              </p:val>
                                            </p:tav>
                                            <p:tav tm="100000">
                                              <p:val>
                                                <p:strVal val="#ppt_w"/>
                                              </p:val>
                                            </p:tav>
                                          </p:tavLst>
                                        </p:anim>
                                        <p:anim calcmode="lin" valueType="num">
                                          <p:cBhvr>
                                            <p:cTn id="26" dur="300" fill="hold"/>
                                            <p:tgtEl>
                                              <p:spTgt spid="47"/>
                                            </p:tgtEl>
                                            <p:attrNameLst>
                                              <p:attrName>ppt_h</p:attrName>
                                            </p:attrNameLst>
                                          </p:cBhvr>
                                          <p:tavLst>
                                            <p:tav tm="0">
                                              <p:val>
                                                <p:fltVal val="0"/>
                                              </p:val>
                                            </p:tav>
                                            <p:tav tm="100000">
                                              <p:val>
                                                <p:strVal val="#ppt_h"/>
                                              </p:val>
                                            </p:tav>
                                          </p:tavLst>
                                        </p:anim>
                                      </p:childTnLst>
                                    </p:cTn>
                                  </p:par>
                                  <p:par>
                                    <p:cTn id="27" presetID="6" presetClass="emph" presetSubtype="0" accel="25000" decel="75000" fill="hold" grpId="1" nodeType="withEffect">
                                      <p:stCondLst>
                                        <p:cond delay="600"/>
                                      </p:stCondLst>
                                      <p:childTnLst>
                                        <p:animScale>
                                          <p:cBhvr>
                                            <p:cTn id="28" dur="500" fill="hold"/>
                                            <p:tgtEl>
                                              <p:spTgt spid="47"/>
                                            </p:tgtEl>
                                          </p:cBhvr>
                                          <p:by x="160000" y="160000"/>
                                        </p:animScale>
                                      </p:childTnLst>
                                    </p:cTn>
                                  </p:par>
                                  <p:par>
                                    <p:cTn id="29" presetID="23" presetClass="entr" presetSubtype="16" fill="hold" grpId="0" nodeType="withEffect">
                                      <p:stCondLst>
                                        <p:cond delay="40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childTnLst>
                                    </p:cTn>
                                  </p:par>
                                  <p:par>
                                    <p:cTn id="33" presetID="6" presetClass="emph" presetSubtype="0" accel="26316" decel="73684" fill="hold" grpId="1" nodeType="withEffect">
                                      <p:stCondLst>
                                        <p:cond delay="400"/>
                                      </p:stCondLst>
                                      <p:childTnLst>
                                        <p:animScale>
                                          <p:cBhvr>
                                            <p:cTn id="34" dur="1200" fill="hold"/>
                                            <p:tgtEl>
                                              <p:spTgt spid="48"/>
                                            </p:tgtEl>
                                          </p:cBhvr>
                                          <p:by x="650000" y="650000"/>
                                        </p:animScale>
                                      </p:childTnLst>
                                    </p:cTn>
                                  </p:par>
                                  <p:par>
                                    <p:cTn id="35" presetID="2" presetClass="entr" presetSubtype="8" fill="hold" grpId="0"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2100" fill="hold"/>
                                            <p:tgtEl>
                                              <p:spTgt spid="8"/>
                                            </p:tgtEl>
                                            <p:attrNameLst>
                                              <p:attrName>ppt_x</p:attrName>
                                            </p:attrNameLst>
                                          </p:cBhvr>
                                          <p:tavLst>
                                            <p:tav tm="0">
                                              <p:val>
                                                <p:strVal val="0-#ppt_w/2"/>
                                              </p:val>
                                            </p:tav>
                                            <p:tav tm="100000">
                                              <p:val>
                                                <p:strVal val="#ppt_x"/>
                                              </p:val>
                                            </p:tav>
                                          </p:tavLst>
                                        </p:anim>
                                        <p:anim calcmode="lin" valueType="num">
                                          <p:cBhvr additive="base">
                                            <p:cTn id="38" dur="21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45" grpId="0" animBg="1"/>
          <p:bldP spid="45" grpId="1" animBg="1"/>
          <p:bldP spid="48" grpId="0" animBg="1"/>
          <p:bldP spid="48" grpId="1" animBg="1"/>
          <p:bldP spid="46" grpId="0" animBg="1"/>
          <p:bldP spid="46" grpId="1" animBg="1"/>
          <p:bldP spid="47" grpId="0" animBg="1"/>
          <p:bldP spid="47" grpId="1" animBg="1"/>
          <p:bldP spid="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634549"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Apprendimento Supervisionato vs non Supervisionato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99165" y="1879309"/>
            <a:ext cx="5019810"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Quest’ultima tipologia di apprendimento è utilizzata con scopi diversi rispetto al primo, come, ad esempio, il </a:t>
            </a:r>
            <a:r>
              <a:rPr lang="it-IT" sz="2800" b="1" i="1" dirty="0">
                <a:solidFill>
                  <a:schemeClr val="bg1"/>
                </a:solidFill>
                <a:latin typeface="Agency FB" panose="020B0503020202020204" pitchFamily="34" charset="0"/>
              </a:rPr>
              <a:t>raggruppare dati in cluster  </a:t>
            </a:r>
            <a:r>
              <a:rPr lang="it-IT" sz="2800" b="1" dirty="0">
                <a:solidFill>
                  <a:schemeClr val="bg1"/>
                </a:solidFill>
                <a:latin typeface="Agency FB" panose="020B0503020202020204" pitchFamily="34" charset="0"/>
              </a:rPr>
              <a:t>secondo caratteristiche comuni, o l’identificazione di pattern (astratti) all’interno di immagini. In casi del genere, si cerca di individuare somiglianze e differenze all’interno dei dati, e non il fare una associazione ad un certo valore prefissato.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1708607"/>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F28F1296-9E49-43C0-818E-09122B02B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676" y="1879309"/>
            <a:ext cx="4821282" cy="3619740"/>
          </a:xfrm>
          <a:prstGeom prst="rect">
            <a:avLst/>
          </a:prstGeom>
        </p:spPr>
      </p:pic>
    </p:spTree>
    <p:extLst>
      <p:ext uri="{BB962C8B-B14F-4D97-AF65-F5344CB8AC3E}">
        <p14:creationId xmlns:p14="http://schemas.microsoft.com/office/powerpoint/2010/main" val="1201813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974184"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Apprendimento Batch ed Apprendimento Online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10945" y="1883455"/>
            <a:ext cx="9039674"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L’apprendimento online consiste in un ”training infinito”, che permette al modello di apprendere ogniqualvolta si presentano nuovi dati. Nella pratica, inizialmente si allena un modello che raggiunge un’accuratezza ritenuta sufficiente; dopodiché, questo modello è reso disponibile agli utenti finali, ed esso continua continuamente ad apprendere anche dalle richieste di questi ultimi.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1708607"/>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74783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974184"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Apprendimento Batch ed Apprendimento Online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25543" y="2249215"/>
            <a:ext cx="8576035" cy="224676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L’apprendimento batch è invece adoperato in quelle situazioni in cui un modello suddivide in maniera netta la fase di training da quella di operatività, non sovrapponendole. In questo caso il modello viene prima allenato, e poi reso disponibile per l’utilizzo, non prevedendo alcun tipo di feedback volto a migliorarlo.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1708607"/>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544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26156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Note sulla Preparazione dei Dati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20095" y="1455063"/>
            <a:ext cx="9602224"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preparazione dei dati è un aspetto fondamentale nel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Quasi sempre essi devono essere trattati e codificati in maniera opportuna, prima di essere forniti al modello: variazioni nella codifica adottata possono determinare variazioni significative nelle performance dello stesso modello.</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 maggioranza degli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riesce a trattare solo dati di tipo numerico; alcuni, addirittura, pongono dei vincoli anche sul modo in cui questi valori debbano essere distribuiti. La codifica di valori che non siano per loro natura numerici, come stringhe, o strettamente numerici, come ad esempio indirizzi IP, richiede la considerazione di fattori tutt’altro che banali.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40354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116704"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Note sulla Preparazione dei Dati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84631" y="1195646"/>
            <a:ext cx="5974501"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questione fondamentale riguardante le codifiche dell’input sta nel fatto che gli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tendono per loro natura a considerare dati rappresentati da numeri «vicini» come maggiormente correlati.</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Errori di questo tipo possono avere un impatto estremamente significativo</a:t>
            </a:r>
          </a:p>
          <a:p>
            <a:r>
              <a:rPr lang="it-IT" sz="2800" b="1" dirty="0">
                <a:solidFill>
                  <a:schemeClr val="bg1"/>
                </a:solidFill>
                <a:latin typeface="Agency FB" panose="020B0503020202020204" pitchFamily="34" charset="0"/>
              </a:rPr>
              <a:t>sull’allenamento dei modelli predittivi, il che potrebbe impedire a questi di</a:t>
            </a:r>
          </a:p>
          <a:p>
            <a:r>
              <a:rPr lang="it-IT" sz="2800" b="1" dirty="0">
                <a:solidFill>
                  <a:schemeClr val="bg1"/>
                </a:solidFill>
                <a:latin typeface="Agency FB" panose="020B0503020202020204" pitchFamily="34" charset="0"/>
              </a:rPr>
              <a:t>cogliere delle associazioni fondamentali sui dati, allontanandoli dalla realtà.</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40FEC908-2A40-4915-8336-5B6EB7D5E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582" y="1653421"/>
            <a:ext cx="3314968" cy="3103109"/>
          </a:xfrm>
          <a:prstGeom prst="rect">
            <a:avLst/>
          </a:prstGeom>
        </p:spPr>
      </p:pic>
    </p:spTree>
    <p:extLst>
      <p:ext uri="{BB962C8B-B14F-4D97-AF65-F5344CB8AC3E}">
        <p14:creationId xmlns:p14="http://schemas.microsoft.com/office/powerpoint/2010/main" val="2941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8802806"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Overﬁtting</a:t>
            </a:r>
            <a:r>
              <a:rPr lang="it-IT" sz="5400" b="1" dirty="0">
                <a:solidFill>
                  <a:srgbClr val="6BEAD2"/>
                </a:solidFill>
                <a:latin typeface="Agency FB" panose="020B0503020202020204" pitchFamily="34" charset="0"/>
              </a:rPr>
              <a:t> ed </a:t>
            </a:r>
            <a:r>
              <a:rPr lang="it-IT" sz="5400" b="1" dirty="0" err="1">
                <a:solidFill>
                  <a:srgbClr val="6BEAD2"/>
                </a:solidFill>
                <a:latin typeface="Agency FB" panose="020B0503020202020204" pitchFamily="34" charset="0"/>
              </a:rPr>
              <a:t>Underﬁtting</a:t>
            </a:r>
            <a:r>
              <a:rPr lang="it-IT" sz="5400" b="1" dirty="0">
                <a:solidFill>
                  <a:srgbClr val="6BEAD2"/>
                </a:solidFill>
                <a:latin typeface="Agency FB" panose="020B0503020202020204" pitchFamily="34" charset="0"/>
              </a:rPr>
              <a:t>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1355" y="1148852"/>
            <a:ext cx="8950211"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Concetti fondamentali riguardanti la costruzione dei modelli sono l’</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 e l’</a:t>
            </a:r>
            <a:r>
              <a:rPr lang="it-IT" sz="2800" b="1" dirty="0" err="1">
                <a:solidFill>
                  <a:schemeClr val="bg1"/>
                </a:solidFill>
                <a:latin typeface="Agency FB" panose="020B0503020202020204" pitchFamily="34" charset="0"/>
              </a:rPr>
              <a:t>underfitting</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Durante l’allenamento, il modello identifica dei pattern presenti nei dati, che saranno utilizzati per fare delle previsioni sui dati nuovi. I dati forniti in input all’algoritmo sono, nella stragrande maggioranza dei casi, solo un campione minimale rispetto a tutti i dati esistenti in natura riguardanti il problema analizzato.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18A45D7-509B-49F0-BC4A-853DA8EA9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07" y="4449575"/>
            <a:ext cx="7301455" cy="2086130"/>
          </a:xfrm>
          <a:prstGeom prst="rect">
            <a:avLst/>
          </a:prstGeom>
        </p:spPr>
      </p:pic>
    </p:spTree>
    <p:extLst>
      <p:ext uri="{BB962C8B-B14F-4D97-AF65-F5344CB8AC3E}">
        <p14:creationId xmlns:p14="http://schemas.microsoft.com/office/powerpoint/2010/main" val="3065985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8693624"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Overﬁtting</a:t>
            </a:r>
            <a:r>
              <a:rPr lang="it-IT" sz="5400" b="1" dirty="0">
                <a:solidFill>
                  <a:srgbClr val="6BEAD2"/>
                </a:solidFill>
                <a:latin typeface="Agency FB" panose="020B0503020202020204" pitchFamily="34" charset="0"/>
              </a:rPr>
              <a:t> ed </a:t>
            </a:r>
            <a:r>
              <a:rPr lang="it-IT" sz="5400" b="1" dirty="0" err="1">
                <a:solidFill>
                  <a:srgbClr val="6BEAD2"/>
                </a:solidFill>
                <a:latin typeface="Agency FB" panose="020B0503020202020204" pitchFamily="34" charset="0"/>
              </a:rPr>
              <a:t>Underﬁtting</a:t>
            </a:r>
            <a:r>
              <a:rPr lang="it-IT" sz="5400" b="1" dirty="0">
                <a:solidFill>
                  <a:srgbClr val="6BEAD2"/>
                </a:solidFill>
                <a:latin typeface="Agency FB" panose="020B0503020202020204" pitchFamily="34" charset="0"/>
              </a:rPr>
              <a:t>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38922" y="1213043"/>
            <a:ext cx="9602808"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Durante l’apprendimento gli algoritmi cercano di modellare i dati minimizzando una funzione di errore che misura la distanza tra le predizioni ed i valori reali; questo tipo di funzioni sono dette comunemente </a:t>
            </a:r>
            <a:r>
              <a:rPr lang="it-IT" sz="2800" b="1" i="1" dirty="0" err="1">
                <a:solidFill>
                  <a:schemeClr val="bg1"/>
                </a:solidFill>
                <a:latin typeface="Agency FB" panose="020B0503020202020204" pitchFamily="34" charset="0"/>
              </a:rPr>
              <a:t>loss</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function</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Si  riesce ad ottenere un modello che generalizza bene rispetto a dati nuovi se esso viene costruito senza minimizzare la </a:t>
            </a:r>
            <a:r>
              <a:rPr lang="it-IT" sz="2800" b="1" dirty="0" err="1">
                <a:solidFill>
                  <a:schemeClr val="bg1"/>
                </a:solidFill>
                <a:latin typeface="Agency FB" panose="020B0503020202020204" pitchFamily="34" charset="0"/>
              </a:rPr>
              <a:t>loss</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function</a:t>
            </a:r>
            <a:r>
              <a:rPr lang="it-IT" sz="2800" b="1" dirty="0">
                <a:solidFill>
                  <a:schemeClr val="bg1"/>
                </a:solidFill>
                <a:latin typeface="Agency FB" panose="020B0503020202020204" pitchFamily="34" charset="0"/>
              </a:rPr>
              <a:t> né troppo, né troppo poco.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EE151A6D-0C66-462B-8C98-999F095B4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92" y="4056991"/>
            <a:ext cx="8734122" cy="2638560"/>
          </a:xfrm>
          <a:prstGeom prst="rect">
            <a:avLst/>
          </a:prstGeom>
        </p:spPr>
      </p:pic>
    </p:spTree>
    <p:extLst>
      <p:ext uri="{BB962C8B-B14F-4D97-AF65-F5344CB8AC3E}">
        <p14:creationId xmlns:p14="http://schemas.microsoft.com/office/powerpoint/2010/main" val="91529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38587"/>
            <a:ext cx="898983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Genera</a:t>
            </a:r>
            <a:r>
              <a:rPr lang="it-IT" sz="6600" b="1" dirty="0">
                <a:solidFill>
                  <a:srgbClr val="6BEAD2"/>
                </a:solidFill>
                <a:latin typeface="Agency FB" panose="020B0503020202020204" pitchFamily="34" charset="0"/>
              </a:rPr>
              <a:t>le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(1/3)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551428" y="1174148"/>
            <a:ext cx="7291634" cy="3077766"/>
          </a:xfrm>
          <a:prstGeom prst="rect">
            <a:avLst/>
          </a:prstGeom>
          <a:noFill/>
        </p:spPr>
        <p:txBody>
          <a:bodyPr wrap="square" rtlCol="0">
            <a:spAutoFit/>
          </a:bodyPr>
          <a:lstStyle/>
          <a:p>
            <a:pPr marL="914400" marR="0" lvl="0" indent="-914400" defTabSz="914400" rtl="0" eaLnBrk="1" fontAlgn="auto" latinLnBrk="0" hangingPunct="1">
              <a:lnSpc>
                <a:spcPct val="100000"/>
              </a:lnSpc>
              <a:spcBef>
                <a:spcPts val="0"/>
              </a:spcBef>
              <a:spcAft>
                <a:spcPts val="0"/>
              </a:spcAft>
              <a:buClrTx/>
              <a:buSzTx/>
              <a:buFont typeface="+mj-lt"/>
              <a:buAutoNum type="arabicPeriod"/>
              <a:tabLst/>
              <a:defRPr/>
            </a:pPr>
            <a:r>
              <a:rPr kumimoji="0" lang="it-IT" sz="54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Nozioni Preliminari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Cos’è il Machine Learning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Supervisionato vs non Supervisionato</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Batch ed Apprendimento Online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Note sulla Preparazione dei Dati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Overfitting</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Underfitting</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Testing</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Validazione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Librerie Fondamentali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42823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Overﬁtting</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01445" y="1592514"/>
            <a:ext cx="8608891"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Quando il modello minimizza troppo la </a:t>
            </a:r>
            <a:r>
              <a:rPr lang="it-IT" sz="2800" b="1" dirty="0" err="1">
                <a:solidFill>
                  <a:schemeClr val="bg1"/>
                </a:solidFill>
                <a:latin typeface="Agency FB" panose="020B0503020202020204" pitchFamily="34" charset="0"/>
              </a:rPr>
              <a:t>loss</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function</a:t>
            </a:r>
            <a:r>
              <a:rPr lang="it-IT" sz="2800" b="1" dirty="0">
                <a:solidFill>
                  <a:schemeClr val="bg1"/>
                </a:solidFill>
                <a:latin typeface="Agency FB" panose="020B0503020202020204" pitchFamily="34" charset="0"/>
              </a:rPr>
              <a:t>, esso apprende troppo dai dati di training, finendo per non essere in grado di generalizzare bene sui dati nuovi: questa condizione è nota come </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a:t>
            </a:r>
          </a:p>
          <a:p>
            <a:endParaRPr lang="it-IT" sz="2800" dirty="0">
              <a:solidFill>
                <a:schemeClr val="bg1"/>
              </a:solidFill>
              <a:latin typeface="Agency FB" panose="020B0503020202020204" pitchFamily="34" charset="0"/>
            </a:endParaRPr>
          </a:p>
          <a:p>
            <a:r>
              <a:rPr lang="it-IT" sz="2800" i="1" dirty="0">
                <a:solidFill>
                  <a:schemeClr val="bg1"/>
                </a:solidFill>
                <a:latin typeface="Agency FB" panose="020B0503020202020204" pitchFamily="34" charset="0"/>
              </a:rPr>
              <a:t>Il modello potrebbe adattarsi a caratteristiche che sono specifiche solo del training set, ma che non hanno riscontro nel resto dei casi; perciò, in presenza di </a:t>
            </a:r>
            <a:r>
              <a:rPr lang="it-IT" sz="2800" i="1" dirty="0" err="1">
                <a:solidFill>
                  <a:schemeClr val="bg1"/>
                </a:solidFill>
                <a:latin typeface="Agency FB" panose="020B0503020202020204" pitchFamily="34" charset="0"/>
              </a:rPr>
              <a:t>overfitting</a:t>
            </a:r>
            <a:r>
              <a:rPr lang="it-IT" sz="2800" i="1" dirty="0">
                <a:solidFill>
                  <a:schemeClr val="bg1"/>
                </a:solidFill>
                <a:latin typeface="Agency FB" panose="020B0503020202020204" pitchFamily="34" charset="0"/>
              </a:rPr>
              <a:t>, le prestazioni (cioè la capacità di adattarsi/prevedere) sui dati di allenamento aumenteranno, mentre le prestazioni sui dati non visionati saranno peggiori.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6982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Underfitting</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781202" y="1390571"/>
            <a:ext cx="8480364" cy="954107"/>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E' invece la condizione opposta, in cui il modello non ha appreso abbastanza dai dati ed ottiene perciò performance scarse.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04131EB0-EDAA-4B5D-BA50-5C96F6844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33" y="3090582"/>
            <a:ext cx="8266593" cy="2571829"/>
          </a:xfrm>
          <a:prstGeom prst="rect">
            <a:avLst/>
          </a:prstGeom>
        </p:spPr>
      </p:pic>
    </p:spTree>
    <p:extLst>
      <p:ext uri="{BB962C8B-B14F-4D97-AF65-F5344CB8AC3E}">
        <p14:creationId xmlns:p14="http://schemas.microsoft.com/office/powerpoint/2010/main" val="460197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Testing</a:t>
            </a:r>
            <a:r>
              <a:rPr lang="it-IT" sz="5400" b="1" dirty="0">
                <a:solidFill>
                  <a:srgbClr val="6BEAD2"/>
                </a:solidFill>
                <a:latin typeface="Agency FB" panose="020B0503020202020204" pitchFamily="34" charset="0"/>
              </a:rPr>
              <a:t> e Validazione (1/5)</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61931" y="1389396"/>
            <a:ext cx="10105370"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Lo scopo della fase di </a:t>
            </a:r>
            <a:r>
              <a:rPr lang="it-IT" sz="2800" b="1" dirty="0" err="1">
                <a:solidFill>
                  <a:schemeClr val="bg1"/>
                </a:solidFill>
                <a:latin typeface="Agency FB" panose="020B0503020202020204" pitchFamily="34" charset="0"/>
              </a:rPr>
              <a:t>testing</a:t>
            </a:r>
            <a:r>
              <a:rPr lang="it-IT" sz="2800" b="1" dirty="0">
                <a:solidFill>
                  <a:schemeClr val="bg1"/>
                </a:solidFill>
                <a:latin typeface="Agency FB" panose="020B0503020202020204" pitchFamily="34" charset="0"/>
              </a:rPr>
              <a:t> dei modelli realizzati è la valutazione dell’efficacia di quanto appreso dall’algoritmo nella fase di training, ossia di quanto bene generalizzi le previsioni nel caso generale.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Nel caso dell’apprendimento supervisionato ciò avviene tramite un banale rapporto tra successi (ossia </a:t>
            </a:r>
            <a:r>
              <a:rPr lang="it-IT" sz="2800" b="1" dirty="0" err="1">
                <a:solidFill>
                  <a:schemeClr val="bg1"/>
                </a:solidFill>
                <a:latin typeface="Agency FB" panose="020B0503020202020204" pitchFamily="34" charset="0"/>
              </a:rPr>
              <a:t>tuple</a:t>
            </a:r>
            <a:r>
              <a:rPr lang="it-IT" sz="2800" b="1" dirty="0">
                <a:solidFill>
                  <a:schemeClr val="bg1"/>
                </a:solidFill>
                <a:latin typeface="Agency FB" panose="020B0503020202020204" pitchFamily="34" charset="0"/>
              </a:rPr>
              <a:t> collocate nella categoria corretta dalle predizioni) e numero di </a:t>
            </a:r>
            <a:r>
              <a:rPr lang="it-IT" sz="2800" b="1" dirty="0" err="1">
                <a:solidFill>
                  <a:schemeClr val="bg1"/>
                </a:solidFill>
                <a:latin typeface="Agency FB" panose="020B0503020202020204" pitchFamily="34" charset="0"/>
              </a:rPr>
              <a:t>tuple</a:t>
            </a:r>
            <a:r>
              <a:rPr lang="it-IT" sz="2800" b="1" dirty="0">
                <a:solidFill>
                  <a:schemeClr val="bg1"/>
                </a:solidFill>
                <a:latin typeface="Agency FB" panose="020B0503020202020204" pitchFamily="34" charset="0"/>
              </a:rPr>
              <a:t> testate.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testare le performance dell’algoritmo si fa uso di un altro sottoinsieme di dati del dataset, disgiunto e complementare rispetto a quello usato nell’apprendimento (la loro unione da il dataset, la loro intersezione è vuota).</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333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Testing</a:t>
            </a:r>
            <a:r>
              <a:rPr lang="it-IT" sz="5400" b="1" dirty="0">
                <a:solidFill>
                  <a:srgbClr val="6BEAD2"/>
                </a:solidFill>
                <a:latin typeface="Agency FB" panose="020B0503020202020204" pitchFamily="34" charset="0"/>
              </a:rPr>
              <a:t> e Validazione (2/5)</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33333" y="1232642"/>
            <a:ext cx="10233968"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Anche questa fase può presentare insidie per nulla banali. </a:t>
            </a:r>
          </a:p>
          <a:p>
            <a:r>
              <a:rPr lang="it-IT" sz="2800" b="1" dirty="0">
                <a:solidFill>
                  <a:schemeClr val="bg1"/>
                </a:solidFill>
                <a:latin typeface="Agency FB" panose="020B0503020202020204" pitchFamily="34" charset="0"/>
              </a:rPr>
              <a:t>Il fattore principale da tenere a mente durante questo stadio è che i dati a disposizione sono limitati.</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In situazioni standard i dati vengono suddivisi in due parti complementari: un </a:t>
            </a:r>
            <a:r>
              <a:rPr lang="it-IT" sz="2800" b="1" i="1" dirty="0" err="1">
                <a:solidFill>
                  <a:schemeClr val="bg1"/>
                </a:solidFill>
                <a:latin typeface="Agency FB" panose="020B0503020202020204" pitchFamily="34" charset="0"/>
              </a:rPr>
              <a:t>train</a:t>
            </a:r>
            <a:r>
              <a:rPr lang="it-IT" sz="2800" b="1" i="1" dirty="0">
                <a:solidFill>
                  <a:schemeClr val="bg1"/>
                </a:solidFill>
                <a:latin typeface="Agency FB" panose="020B0503020202020204" pitchFamily="34" charset="0"/>
              </a:rPr>
              <a:t> set</a:t>
            </a:r>
            <a:r>
              <a:rPr lang="it-IT" sz="2800" b="1" dirty="0">
                <a:solidFill>
                  <a:schemeClr val="bg1"/>
                </a:solidFill>
                <a:latin typeface="Agency FB" panose="020B0503020202020204" pitchFamily="34" charset="0"/>
              </a:rPr>
              <a:t>, sul quale eseguire l’allenamento, ed un </a:t>
            </a:r>
            <a:r>
              <a:rPr lang="it-IT" sz="2800" b="1" i="1" dirty="0">
                <a:solidFill>
                  <a:schemeClr val="bg1"/>
                </a:solidFill>
                <a:latin typeface="Agency FB" panose="020B0503020202020204" pitchFamily="34" charset="0"/>
              </a:rPr>
              <a:t>test set</a:t>
            </a:r>
            <a:r>
              <a:rPr lang="it-IT" sz="2800" b="1" dirty="0">
                <a:solidFill>
                  <a:schemeClr val="bg1"/>
                </a:solidFill>
                <a:latin typeface="Agency FB" panose="020B0503020202020204" pitchFamily="34" charset="0"/>
              </a:rPr>
              <a:t>, su cui eseguire il </a:t>
            </a:r>
            <a:r>
              <a:rPr lang="it-IT" sz="2800" b="1" dirty="0" err="1">
                <a:solidFill>
                  <a:schemeClr val="bg1"/>
                </a:solidFill>
                <a:latin typeface="Agency FB" panose="020B0503020202020204" pitchFamily="34" charset="0"/>
              </a:rPr>
              <a:t>testing</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problema fondamentale legato a questo approccio consiste nel fatto che, una volta allenato il modello, qualora le sue performance sul test set risultino scarse, non si hanno dati nuovi sui quali testarlo nuovamente.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78734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Testing</a:t>
            </a:r>
            <a:r>
              <a:rPr lang="it-IT" sz="5400" b="1" dirty="0">
                <a:solidFill>
                  <a:srgbClr val="6BEAD2"/>
                </a:solidFill>
                <a:latin typeface="Agency FB" panose="020B0503020202020204" pitchFamily="34" charset="0"/>
              </a:rPr>
              <a:t> e Validazione (3/5)</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5243" y="1204777"/>
            <a:ext cx="10593626"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Qualora dopo il test, infatti, le performance dovessero risultare scarse, saremmo tentati di apportare modifiche al modello già costruito in modo da migliorarle: ad esempio una prima idea può essere la modifica dei valori degli </a:t>
            </a:r>
            <a:r>
              <a:rPr lang="it-IT" sz="2800" b="1" dirty="0" err="1">
                <a:solidFill>
                  <a:schemeClr val="bg1"/>
                </a:solidFill>
                <a:latin typeface="Agency FB" panose="020B0503020202020204" pitchFamily="34" charset="0"/>
              </a:rPr>
              <a:t>iperparametri</a:t>
            </a:r>
            <a:r>
              <a:rPr lang="it-IT" sz="2800" b="1" dirty="0">
                <a:solidFill>
                  <a:schemeClr val="bg1"/>
                </a:solidFill>
                <a:latin typeface="Agency FB" panose="020B0503020202020204" pitchFamily="34" charset="0"/>
              </a:rPr>
              <a:t> in input all’algoritmo, fino a raggiungere delle performance di successo sul test set ritenute affidabili.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Tale modifica comporta variazioni nel comportamento dell’algoritmo, tuttavia, può causare problemi simili all’</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 della fase di training, poiché un approccio di questo tipo porta ad un modello plasmato per comportarsi al meglio su un determinato test set, e dunque, anche in questo caso, non in generale.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6885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Testing</a:t>
            </a:r>
            <a:r>
              <a:rPr lang="it-IT" sz="5400" b="1" dirty="0">
                <a:solidFill>
                  <a:srgbClr val="6BEAD2"/>
                </a:solidFill>
                <a:latin typeface="Agency FB" panose="020B0503020202020204" pitchFamily="34" charset="0"/>
              </a:rPr>
              <a:t> e Validazione (4/5)</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2929" y="956672"/>
            <a:ext cx="5628313" cy="569386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evitare situazioni di questo tipo, sono state ideate delle tecniche specifiche.</a:t>
            </a:r>
          </a:p>
          <a:p>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La più utilizzata consiste in uno split ulteriore dei dati in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a:t>
            </a:r>
            <a:r>
              <a:rPr lang="it-IT" sz="2800" b="1" i="1" u="sng" dirty="0" err="1">
                <a:solidFill>
                  <a:schemeClr val="bg1"/>
                </a:solidFill>
                <a:latin typeface="Agency FB" panose="020B0503020202020204" pitchFamily="34" charset="0"/>
              </a:rPr>
              <a:t>validation</a:t>
            </a:r>
            <a:r>
              <a:rPr lang="it-IT" sz="2800" b="1" i="1" u="sng" dirty="0">
                <a:solidFill>
                  <a:schemeClr val="bg1"/>
                </a:solidFill>
                <a:latin typeface="Agency FB" panose="020B0503020202020204" pitchFamily="34" charset="0"/>
              </a:rPr>
              <a:t> set  </a:t>
            </a:r>
            <a:r>
              <a:rPr lang="it-IT" sz="2800" b="1" dirty="0">
                <a:solidFill>
                  <a:schemeClr val="bg1"/>
                </a:solidFill>
                <a:latin typeface="Agency FB" panose="020B0503020202020204" pitchFamily="34" charset="0"/>
              </a:rPr>
              <a:t>e test set. Tramite questa metodologia, l’algoritmo viene prima allenato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per poi essere «testato» sul </a:t>
            </a:r>
            <a:r>
              <a:rPr lang="it-IT" sz="2800" b="1" dirty="0" err="1">
                <a:solidFill>
                  <a:schemeClr val="bg1"/>
                </a:solidFill>
                <a:latin typeface="Agency FB" panose="020B0503020202020204" pitchFamily="34" charset="0"/>
              </a:rPr>
              <a:t>validation</a:t>
            </a:r>
            <a:r>
              <a:rPr lang="it-IT" sz="2800" b="1" dirty="0">
                <a:solidFill>
                  <a:schemeClr val="bg1"/>
                </a:solidFill>
                <a:latin typeface="Agency FB" panose="020B0503020202020204" pitchFamily="34" charset="0"/>
              </a:rPr>
              <a:t> set.</a:t>
            </a:r>
          </a:p>
          <a:p>
            <a:br>
              <a:rPr lang="it-IT" sz="2800" b="1" dirty="0">
                <a:solidFill>
                  <a:schemeClr val="bg1"/>
                </a:solidFill>
                <a:latin typeface="Agency FB" panose="020B0503020202020204" pitchFamily="34" charset="0"/>
              </a:rPr>
            </a:br>
            <a:r>
              <a:rPr lang="it-IT" sz="2800" b="1" dirty="0">
                <a:solidFill>
                  <a:schemeClr val="bg1"/>
                </a:solidFill>
                <a:latin typeface="Agency FB" panose="020B0503020202020204" pitchFamily="34" charset="0"/>
              </a:rPr>
              <a:t>A  questo  punto  si  possono  apportare  al  modello  tutte  le  modifiche  del caso (ad esempio proprio sugli </a:t>
            </a:r>
            <a:r>
              <a:rPr lang="it-IT" sz="2800" b="1" dirty="0" err="1">
                <a:solidFill>
                  <a:schemeClr val="bg1"/>
                </a:solidFill>
                <a:latin typeface="Agency FB" panose="020B0503020202020204" pitchFamily="34" charset="0"/>
              </a:rPr>
              <a:t>iperparametri</a:t>
            </a:r>
            <a:r>
              <a:rPr lang="it-IT" sz="2800" b="1" dirty="0">
                <a:solidFill>
                  <a:schemeClr val="bg1"/>
                </a:solidFill>
                <a:latin typeface="Agency FB" panose="020B0503020202020204" pitchFamily="34" charset="0"/>
              </a:rPr>
              <a:t>) testandolo solo sul </a:t>
            </a:r>
            <a:r>
              <a:rPr lang="it-IT" sz="2800" b="1" dirty="0" err="1">
                <a:solidFill>
                  <a:schemeClr val="bg1"/>
                </a:solidFill>
                <a:latin typeface="Agency FB" panose="020B0503020202020204" pitchFamily="34" charset="0"/>
              </a:rPr>
              <a:t>validation</a:t>
            </a:r>
            <a:r>
              <a:rPr lang="it-IT" sz="2800" b="1" dirty="0">
                <a:solidFill>
                  <a:schemeClr val="bg1"/>
                </a:solidFill>
                <a:latin typeface="Agency FB" panose="020B0503020202020204" pitchFamily="34" charset="0"/>
              </a:rPr>
              <a:t> set.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35CF4A52-7ABD-445B-9639-9811E93C6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288" y="1519396"/>
            <a:ext cx="5435008" cy="2990964"/>
          </a:xfrm>
          <a:prstGeom prst="rect">
            <a:avLst/>
          </a:prstGeom>
        </p:spPr>
      </p:pic>
    </p:spTree>
    <p:extLst>
      <p:ext uri="{BB962C8B-B14F-4D97-AF65-F5344CB8AC3E}">
        <p14:creationId xmlns:p14="http://schemas.microsoft.com/office/powerpoint/2010/main" val="2995619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Testing</a:t>
            </a:r>
            <a:r>
              <a:rPr lang="it-IT" sz="5400" b="1" dirty="0">
                <a:solidFill>
                  <a:srgbClr val="6BEAD2"/>
                </a:solidFill>
                <a:latin typeface="Agency FB" panose="020B0503020202020204" pitchFamily="34" charset="0"/>
              </a:rPr>
              <a:t> e Validazione (5/5)</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66282" y="1183927"/>
            <a:ext cx="9028233"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Infine, quando si è sicuri che non si possa fare di meglio rispetto al </a:t>
            </a:r>
            <a:r>
              <a:rPr lang="it-IT" sz="2800" b="1" dirty="0" err="1">
                <a:solidFill>
                  <a:schemeClr val="bg1"/>
                </a:solidFill>
                <a:latin typeface="Agency FB" panose="020B0503020202020204" pitchFamily="34" charset="0"/>
              </a:rPr>
              <a:t>validation</a:t>
            </a:r>
            <a:r>
              <a:rPr lang="it-IT" sz="2800" b="1" dirty="0">
                <a:solidFill>
                  <a:schemeClr val="bg1"/>
                </a:solidFill>
                <a:latin typeface="Agency FB" panose="020B0503020202020204" pitchFamily="34" charset="0"/>
              </a:rPr>
              <a:t> test, ne vengono valutate le effettive performance sui dati di test, il </a:t>
            </a:r>
            <a:r>
              <a:rPr lang="it-IT" sz="2800" b="1" i="1" dirty="0">
                <a:solidFill>
                  <a:schemeClr val="bg1"/>
                </a:solidFill>
                <a:latin typeface="Agency FB" panose="020B0503020202020204" pitchFamily="34" charset="0"/>
              </a:rPr>
              <a:t>test set </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Giunti sin qui però i giochi sono fatti e va commesso lo stesso errore della situazione precedente: se il modello ha performance scarse, va semplicemente eliminato: non è possibile infatti ulteriormente migliorarlo; tutti i possibili tentati volti a perseguire tale obiettivo, che  non conducano ad </a:t>
            </a:r>
            <a:r>
              <a:rPr lang="it-IT" sz="2800" b="1" dirty="0" err="1">
                <a:solidFill>
                  <a:schemeClr val="bg1"/>
                </a:solidFill>
                <a:latin typeface="Agency FB" panose="020B0503020202020204" pitchFamily="34" charset="0"/>
              </a:rPr>
              <a:t>overfitting</a:t>
            </a:r>
            <a:r>
              <a:rPr lang="it-IT" sz="2800" b="1" dirty="0">
                <a:solidFill>
                  <a:schemeClr val="bg1"/>
                </a:solidFill>
                <a:latin typeface="Agency FB" panose="020B0503020202020204" pitchFamily="34" charset="0"/>
              </a:rPr>
              <a:t>, sono già stati compiuti.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23602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Cross-</a:t>
            </a:r>
            <a:r>
              <a:rPr lang="it-IT" sz="5400" b="1" dirty="0" err="1">
                <a:solidFill>
                  <a:srgbClr val="6BEAD2"/>
                </a:solidFill>
                <a:latin typeface="Agency FB" panose="020B0503020202020204" pitchFamily="34" charset="0"/>
              </a:rPr>
              <a:t>validation</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607" y="1191145"/>
            <a:ext cx="10389908" cy="4893647"/>
          </a:xfrm>
          <a:prstGeom prst="rect">
            <a:avLst/>
          </a:prstGeom>
          <a:noFill/>
        </p:spPr>
        <p:txBody>
          <a:bodyPr wrap="square" rtlCol="0">
            <a:spAutoFit/>
          </a:bodyPr>
          <a:lstStyle/>
          <a:p>
            <a:r>
              <a:rPr lang="it-IT" sz="2400" b="1" dirty="0">
                <a:solidFill>
                  <a:schemeClr val="bg1"/>
                </a:solidFill>
                <a:latin typeface="Agency FB" panose="020B0503020202020204" pitchFamily="34" charset="0"/>
              </a:rPr>
              <a:t>Una tecnica leggermente più sofisticata è quella chiamata </a:t>
            </a:r>
            <a:r>
              <a:rPr lang="it-IT" sz="2400" b="1" i="1" dirty="0">
                <a:solidFill>
                  <a:schemeClr val="bg1"/>
                </a:solidFill>
                <a:latin typeface="Agency FB" panose="020B0503020202020204" pitchFamily="34" charset="0"/>
              </a:rPr>
              <a:t>cross-</a:t>
            </a:r>
            <a:r>
              <a:rPr lang="it-IT" sz="2400" b="1" i="1" dirty="0" err="1">
                <a:solidFill>
                  <a:schemeClr val="bg1"/>
                </a:solidFill>
                <a:latin typeface="Agency FB" panose="020B0503020202020204" pitchFamily="34" charset="0"/>
              </a:rPr>
              <a:t>validation</a:t>
            </a:r>
            <a:r>
              <a:rPr lang="it-IT" sz="2400" b="1" dirty="0">
                <a:solidFill>
                  <a:schemeClr val="bg1"/>
                </a:solidFill>
                <a:latin typeface="Agency FB" panose="020B0503020202020204" pitchFamily="34" charset="0"/>
              </a:rPr>
              <a:t>. Essa consiste nello split del </a:t>
            </a:r>
            <a:r>
              <a:rPr lang="it-IT" sz="2400" b="1" dirty="0" err="1">
                <a:solidFill>
                  <a:schemeClr val="bg1"/>
                </a:solidFill>
                <a:latin typeface="Agency FB" panose="020B0503020202020204" pitchFamily="34" charset="0"/>
              </a:rPr>
              <a:t>train</a:t>
            </a:r>
            <a:r>
              <a:rPr lang="it-IT" sz="2400" b="1" dirty="0">
                <a:solidFill>
                  <a:schemeClr val="bg1"/>
                </a:solidFill>
                <a:latin typeface="Agency FB" panose="020B0503020202020204" pitchFamily="34" charset="0"/>
              </a:rPr>
              <a:t> set in k sottoinsiemi.</a:t>
            </a:r>
          </a:p>
          <a:p>
            <a:endParaRPr lang="it-IT" sz="2400" b="1" dirty="0">
              <a:solidFill>
                <a:schemeClr val="bg1"/>
              </a:solidFill>
              <a:latin typeface="Agency FB" panose="020B0503020202020204" pitchFamily="34" charset="0"/>
            </a:endParaRPr>
          </a:p>
          <a:p>
            <a:r>
              <a:rPr lang="it-IT" sz="2400" b="1" dirty="0">
                <a:solidFill>
                  <a:schemeClr val="bg1"/>
                </a:solidFill>
                <a:latin typeface="Agency FB" panose="020B0503020202020204" pitchFamily="34" charset="0"/>
              </a:rPr>
              <a:t>Nella cross-</a:t>
            </a:r>
            <a:r>
              <a:rPr lang="it-IT" sz="2400" b="1" dirty="0" err="1">
                <a:solidFill>
                  <a:schemeClr val="bg1"/>
                </a:solidFill>
                <a:latin typeface="Agency FB" panose="020B0503020202020204" pitchFamily="34" charset="0"/>
              </a:rPr>
              <a:t>validation</a:t>
            </a:r>
            <a:r>
              <a:rPr lang="it-IT" sz="2400" b="1" dirty="0">
                <a:solidFill>
                  <a:schemeClr val="bg1"/>
                </a:solidFill>
                <a:latin typeface="Agency FB" panose="020B0503020202020204" pitchFamily="34" charset="0"/>
              </a:rPr>
              <a:t> le fasi di allenamento e </a:t>
            </a:r>
            <a:r>
              <a:rPr lang="it-IT" sz="2400" b="1" dirty="0" err="1">
                <a:solidFill>
                  <a:schemeClr val="bg1"/>
                </a:solidFill>
                <a:latin typeface="Agency FB" panose="020B0503020202020204" pitchFamily="34" charset="0"/>
              </a:rPr>
              <a:t>testing</a:t>
            </a:r>
            <a:r>
              <a:rPr lang="it-IT" sz="2400" b="1" dirty="0">
                <a:solidFill>
                  <a:schemeClr val="bg1"/>
                </a:solidFill>
                <a:latin typeface="Agency FB" panose="020B0503020202020204" pitchFamily="34" charset="0"/>
              </a:rPr>
              <a:t> vengono eseguite esattamente </a:t>
            </a:r>
            <a:r>
              <a:rPr lang="it-IT" sz="2400" b="1" i="1" dirty="0">
                <a:solidFill>
                  <a:schemeClr val="bg1"/>
                </a:solidFill>
                <a:latin typeface="Agency FB" panose="020B0503020202020204" pitchFamily="34" charset="0"/>
              </a:rPr>
              <a:t>k</a:t>
            </a:r>
            <a:r>
              <a:rPr lang="it-IT" sz="2400" b="1" dirty="0">
                <a:solidFill>
                  <a:schemeClr val="bg1"/>
                </a:solidFill>
                <a:latin typeface="Agency FB" panose="020B0503020202020204" pitchFamily="34" charset="0"/>
              </a:rPr>
              <a:t>  volte nel modo seguente: </a:t>
            </a:r>
          </a:p>
          <a:p>
            <a:pPr marL="514350" indent="-514350">
              <a:buFont typeface="+mj-lt"/>
              <a:buAutoNum type="arabicPeriod"/>
            </a:pPr>
            <a:r>
              <a:rPr lang="it-IT" sz="2400" b="1" dirty="0">
                <a:solidFill>
                  <a:schemeClr val="bg1"/>
                </a:solidFill>
                <a:latin typeface="Agency FB" panose="020B0503020202020204" pitchFamily="34" charset="0"/>
              </a:rPr>
              <a:t>Ad ogni passo si scelgono </a:t>
            </a:r>
            <a:r>
              <a:rPr lang="it-IT" sz="2400" b="1" i="1" dirty="0">
                <a:solidFill>
                  <a:schemeClr val="bg1"/>
                </a:solidFill>
                <a:latin typeface="Agency FB" panose="020B0503020202020204" pitchFamily="34" charset="0"/>
              </a:rPr>
              <a:t>k − 1</a:t>
            </a:r>
            <a:r>
              <a:rPr lang="it-IT" sz="2400" b="1" dirty="0">
                <a:solidFill>
                  <a:schemeClr val="bg1"/>
                </a:solidFill>
                <a:latin typeface="Agency FB" panose="020B0503020202020204" pitchFamily="34" charset="0"/>
              </a:rPr>
              <a:t>  sottoinsiemi, e si allena il modello su questi.</a:t>
            </a:r>
          </a:p>
          <a:p>
            <a:pPr marL="514350" indent="-514350">
              <a:buFont typeface="+mj-lt"/>
              <a:buAutoNum type="arabicPeriod"/>
            </a:pPr>
            <a:r>
              <a:rPr lang="it-IT" sz="2400" b="1" dirty="0">
                <a:solidFill>
                  <a:schemeClr val="bg1"/>
                </a:solidFill>
                <a:latin typeface="Agency FB" panose="020B0503020202020204" pitchFamily="34" charset="0"/>
              </a:rPr>
              <a:t> Successivamente si testa il modello così allenato sul k-esimo sottoinsieme (che funge da </a:t>
            </a:r>
            <a:r>
              <a:rPr lang="it-IT" sz="2400" b="1" dirty="0" err="1">
                <a:solidFill>
                  <a:schemeClr val="bg1"/>
                </a:solidFill>
                <a:latin typeface="Agency FB" panose="020B0503020202020204" pitchFamily="34" charset="0"/>
              </a:rPr>
              <a:t>validation</a:t>
            </a:r>
            <a:r>
              <a:rPr lang="it-IT" sz="2400" b="1" dirty="0">
                <a:solidFill>
                  <a:schemeClr val="bg1"/>
                </a:solidFill>
                <a:latin typeface="Agency FB" panose="020B0503020202020204" pitchFamily="34" charset="0"/>
              </a:rPr>
              <a:t> set), valutandone le performance. </a:t>
            </a:r>
          </a:p>
          <a:p>
            <a:pPr marL="514350" indent="-514350">
              <a:buFont typeface="+mj-lt"/>
              <a:buAutoNum type="arabicPeriod"/>
            </a:pPr>
            <a:r>
              <a:rPr lang="it-IT" sz="2400" b="1" dirty="0">
                <a:solidFill>
                  <a:schemeClr val="bg1"/>
                </a:solidFill>
                <a:latin typeface="Agency FB" panose="020B0503020202020204" pitchFamily="34" charset="0"/>
              </a:rPr>
              <a:t>Viene effettuata una media dell’accuratezza di ognuno dei k modelli, i quali, com’è evidente, sono ognuno indipendente dall’altro, per una misura complessiva dell’accuratezza .</a:t>
            </a:r>
          </a:p>
          <a:p>
            <a:endParaRPr lang="it-IT" sz="2400" b="1" dirty="0">
              <a:solidFill>
                <a:schemeClr val="bg1"/>
              </a:solidFill>
              <a:latin typeface="Agency FB" panose="020B0503020202020204" pitchFamily="34" charset="0"/>
            </a:endParaRPr>
          </a:p>
          <a:p>
            <a:r>
              <a:rPr lang="it-IT" sz="2400" b="1" dirty="0">
                <a:solidFill>
                  <a:schemeClr val="bg1"/>
                </a:solidFill>
                <a:latin typeface="Agency FB" panose="020B0503020202020204" pitchFamily="34" charset="0"/>
              </a:rPr>
              <a:t>Anche in questo caso, dopo aver raggiunto quelle che si ritengono essere le performance migliori, bisogna testare i dati sul test set facendo attenzione a non fare modifiche successive.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8955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54314B3A-FD76-4251-B85F-659374F7BFE7}"/>
              </a:ext>
            </a:extLst>
          </p:cNvPr>
          <p:cNvSpPr txBox="1"/>
          <p:nvPr/>
        </p:nvSpPr>
        <p:spPr>
          <a:xfrm>
            <a:off x="0" y="26659"/>
            <a:ext cx="686752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Strumenti Utilizzati (1/3)</a:t>
            </a:r>
          </a:p>
        </p:txBody>
      </p:sp>
      <p:sp>
        <p:nvSpPr>
          <p:cNvPr id="15" name="CasellaDiTesto 14">
            <a:extLst>
              <a:ext uri="{FF2B5EF4-FFF2-40B4-BE49-F238E27FC236}">
                <a16:creationId xmlns:a16="http://schemas.microsoft.com/office/drawing/2014/main" id="{789FE919-712C-4798-BABF-AA80877C00C0}"/>
              </a:ext>
            </a:extLst>
          </p:cNvPr>
          <p:cNvSpPr txBox="1"/>
          <p:nvPr/>
        </p:nvSpPr>
        <p:spPr>
          <a:xfrm>
            <a:off x="679624" y="1858102"/>
            <a:ext cx="5374189"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la realizzazione implementativa del progetto è stato utilizzato </a:t>
            </a:r>
            <a:r>
              <a:rPr lang="it-IT" sz="2800" b="1" dirty="0" err="1">
                <a:solidFill>
                  <a:schemeClr val="bg1"/>
                </a:solidFill>
                <a:latin typeface="Agency FB" panose="020B0503020202020204" pitchFamily="34" charset="0"/>
              </a:rPr>
              <a:t>Python</a:t>
            </a:r>
            <a:r>
              <a:rPr lang="it-IT" sz="2800" b="1" dirty="0">
                <a:solidFill>
                  <a:schemeClr val="bg1"/>
                </a:solidFill>
                <a:latin typeface="Agency FB" panose="020B0503020202020204" pitchFamily="34" charset="0"/>
              </a:rPr>
              <a:t>, il linguaggio più diffuso nel campo della data science.</a:t>
            </a:r>
          </a:p>
        </p:txBody>
      </p:sp>
      <p:pic>
        <p:nvPicPr>
          <p:cNvPr id="17" name="Immagine 16">
            <a:extLst>
              <a:ext uri="{FF2B5EF4-FFF2-40B4-BE49-F238E27FC236}">
                <a16:creationId xmlns:a16="http://schemas.microsoft.com/office/drawing/2014/main" id="{326E1628-0093-4C87-BFCD-7C5D344ECD7A}"/>
              </a:ext>
            </a:extLst>
          </p:cNvPr>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320698" y="2766043"/>
            <a:ext cx="2880468" cy="2880468"/>
          </a:xfrm>
          <a:prstGeom prst="rect">
            <a:avLst/>
          </a:prstGeom>
        </p:spPr>
      </p:pic>
    </p:spTree>
    <p:extLst>
      <p:ext uri="{BB962C8B-B14F-4D97-AF65-F5344CB8AC3E}">
        <p14:creationId xmlns:p14="http://schemas.microsoft.com/office/powerpoint/2010/main" val="3102249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A299B51-FC49-4993-894C-5685C699A4F0}"/>
              </a:ext>
            </a:extLst>
          </p:cNvPr>
          <p:cNvSpPr txBox="1"/>
          <p:nvPr/>
        </p:nvSpPr>
        <p:spPr>
          <a:xfrm>
            <a:off x="238789" y="1451098"/>
            <a:ext cx="5305886" cy="3539430"/>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 particolar modo sono state sfruttate le librerie </a:t>
            </a:r>
            <a:r>
              <a:rPr lang="it-IT" sz="2800" b="1" dirty="0" err="1">
                <a:solidFill>
                  <a:schemeClr val="bg1"/>
                </a:solidFill>
                <a:latin typeface="Agency FB" panose="020B0503020202020204" pitchFamily="34" charset="0"/>
              </a:rPr>
              <a:t>NumPy</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Pandas</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e </a:t>
            </a:r>
            <a:r>
              <a:rPr lang="it-IT" sz="2800" b="1" dirty="0" err="1">
                <a:solidFill>
                  <a:schemeClr val="bg1"/>
                </a:solidFill>
                <a:latin typeface="Agency FB" panose="020B0503020202020204" pitchFamily="34" charset="0"/>
              </a:rPr>
              <a:t>TensorFlow</a:t>
            </a:r>
            <a:r>
              <a:rPr lang="it-IT" sz="2800" b="1" dirty="0">
                <a:solidFill>
                  <a:schemeClr val="bg1"/>
                </a:solidFill>
                <a:latin typeface="Agency FB" panose="020B0503020202020204" pitchFamily="34" charset="0"/>
              </a:rPr>
              <a:t>, le quali offrono strumenti matematici ed algoritmici per effettuare le principali operazioni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e deep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tra cui le classi : </a:t>
            </a:r>
            <a:r>
              <a:rPr lang="it-IT" sz="2800" b="1" dirty="0" err="1">
                <a:solidFill>
                  <a:srgbClr val="6BEAD2"/>
                </a:solidFill>
                <a:latin typeface="Agency FB" panose="020B0503020202020204" pitchFamily="34" charset="0"/>
              </a:rPr>
              <a:t>StandardScaler</a:t>
            </a:r>
            <a:r>
              <a:rPr lang="it-IT" sz="2800" b="1" dirty="0">
                <a:solidFill>
                  <a:srgbClr val="6BEAD2"/>
                </a:solidFill>
                <a:latin typeface="Agency FB" panose="020B0503020202020204" pitchFamily="34" charset="0"/>
              </a:rPr>
              <a:t>, </a:t>
            </a:r>
            <a:r>
              <a:rPr lang="it-IT" sz="2800" b="1" dirty="0" err="1">
                <a:solidFill>
                  <a:srgbClr val="6BEAD2"/>
                </a:solidFill>
                <a:latin typeface="Agency FB" panose="020B0503020202020204" pitchFamily="34" charset="0"/>
              </a:rPr>
              <a:t>LabelBinarizer</a:t>
            </a:r>
            <a:r>
              <a:rPr lang="it-IT" sz="2800" b="1" dirty="0">
                <a:solidFill>
                  <a:srgbClr val="6BEAD2"/>
                </a:solidFill>
                <a:latin typeface="Agency FB" panose="020B0503020202020204" pitchFamily="34" charset="0"/>
              </a:rPr>
              <a:t>, </a:t>
            </a:r>
            <a:r>
              <a:rPr lang="it-IT" sz="2800" b="1" dirty="0" err="1">
                <a:solidFill>
                  <a:srgbClr val="6BEAD2"/>
                </a:solidFill>
                <a:latin typeface="Agency FB" panose="020B0503020202020204" pitchFamily="34" charset="0"/>
              </a:rPr>
              <a:t>LabelEncoder</a:t>
            </a:r>
            <a:r>
              <a:rPr lang="it-IT" sz="2800" b="1" dirty="0">
                <a:solidFill>
                  <a:srgbClr val="6BEAD2"/>
                </a:solidFill>
                <a:latin typeface="Agency FB" panose="020B0503020202020204" pitchFamily="34" charset="0"/>
              </a:rPr>
              <a:t>, Pipeline, </a:t>
            </a:r>
            <a:r>
              <a:rPr lang="it-IT" sz="2800" b="1" dirty="0" err="1">
                <a:solidFill>
                  <a:srgbClr val="6BEAD2"/>
                </a:solidFill>
                <a:latin typeface="Agency FB" panose="020B0503020202020204" pitchFamily="34" charset="0"/>
              </a:rPr>
              <a:t>FeatureUnion</a:t>
            </a:r>
            <a:r>
              <a:rPr lang="it-IT" sz="2800" b="1" dirty="0">
                <a:solidFill>
                  <a:srgbClr val="6BEAD2"/>
                </a:solidFill>
                <a:latin typeface="Agency FB" panose="020B0503020202020204" pitchFamily="34" charset="0"/>
              </a:rPr>
              <a:t>.</a:t>
            </a:r>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54314B3A-FD76-4251-B85F-659374F7BFE7}"/>
              </a:ext>
            </a:extLst>
          </p:cNvPr>
          <p:cNvSpPr txBox="1"/>
          <p:nvPr/>
        </p:nvSpPr>
        <p:spPr>
          <a:xfrm>
            <a:off x="0" y="26659"/>
            <a:ext cx="686752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Strumenti Utilizzati (2/3)</a:t>
            </a:r>
          </a:p>
        </p:txBody>
      </p:sp>
      <p:pic>
        <p:nvPicPr>
          <p:cNvPr id="17" name="Immagine 16">
            <a:extLst>
              <a:ext uri="{FF2B5EF4-FFF2-40B4-BE49-F238E27FC236}">
                <a16:creationId xmlns:a16="http://schemas.microsoft.com/office/drawing/2014/main" id="{5ACBF200-F3EF-4ACC-88D0-C1311DB75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416" y="1840966"/>
            <a:ext cx="1850267" cy="1850267"/>
          </a:xfrm>
          <a:prstGeom prst="rect">
            <a:avLst/>
          </a:prstGeom>
        </p:spPr>
      </p:pic>
      <p:pic>
        <p:nvPicPr>
          <p:cNvPr id="18" name="Immagine 17">
            <a:extLst>
              <a:ext uri="{FF2B5EF4-FFF2-40B4-BE49-F238E27FC236}">
                <a16:creationId xmlns:a16="http://schemas.microsoft.com/office/drawing/2014/main" id="{AD0AA2A1-4B75-4DA8-9019-413DCCC67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578" y="3669467"/>
            <a:ext cx="1121128" cy="1083123"/>
          </a:xfrm>
          <a:prstGeom prst="rect">
            <a:avLst/>
          </a:prstGeom>
        </p:spPr>
      </p:pic>
      <p:pic>
        <p:nvPicPr>
          <p:cNvPr id="19" name="Immagine 18">
            <a:extLst>
              <a:ext uri="{FF2B5EF4-FFF2-40B4-BE49-F238E27FC236}">
                <a16:creationId xmlns:a16="http://schemas.microsoft.com/office/drawing/2014/main" id="{62827AD9-A644-4B35-AC4E-48B75769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196" y="4350639"/>
            <a:ext cx="1133681" cy="1596408"/>
          </a:xfrm>
          <a:prstGeom prst="rect">
            <a:avLst/>
          </a:prstGeom>
        </p:spPr>
      </p:pic>
      <p:pic>
        <p:nvPicPr>
          <p:cNvPr id="20" name="Immagine 19">
            <a:extLst>
              <a:ext uri="{FF2B5EF4-FFF2-40B4-BE49-F238E27FC236}">
                <a16:creationId xmlns:a16="http://schemas.microsoft.com/office/drawing/2014/main" id="{B7A141C5-6309-417F-AD50-8D7D9E1FE9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7938" y="1451098"/>
            <a:ext cx="1403158" cy="1195874"/>
          </a:xfrm>
          <a:prstGeom prst="rect">
            <a:avLst/>
          </a:prstGeom>
        </p:spPr>
      </p:pic>
    </p:spTree>
    <p:extLst>
      <p:ext uri="{BB962C8B-B14F-4D97-AF65-F5344CB8AC3E}">
        <p14:creationId xmlns:p14="http://schemas.microsoft.com/office/powerpoint/2010/main" val="324852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25335"/>
            <a:ext cx="9186853"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Generale (2/3)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97016" y="933812"/>
            <a:ext cx="7291634" cy="5647700"/>
          </a:xfrm>
          <a:prstGeom prst="rect">
            <a:avLst/>
          </a:prstGeom>
          <a:noFill/>
        </p:spPr>
        <p:txBody>
          <a:bodyPr wrap="squar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it-IT" sz="54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dei Dati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Esplorazione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classi Transformer, Pipeline e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FeatureUnion</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preparazione Iniziale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Praparazione</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dei Dati agli Algoritmi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Features URL Length e Number Special Characters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Charset</a:t>
            </a:r>
            <a:endPar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Server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Cache Control</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Country e Province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Within</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Domain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TCP Port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Rimanenti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Assemblaggio delle Pipeline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delle Etichette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633878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54314B3A-FD76-4251-B85F-659374F7BFE7}"/>
              </a:ext>
            </a:extLst>
          </p:cNvPr>
          <p:cNvSpPr txBox="1"/>
          <p:nvPr/>
        </p:nvSpPr>
        <p:spPr>
          <a:xfrm>
            <a:off x="0" y="26659"/>
            <a:ext cx="686752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Strumenti Utilizzati (3/3)</a:t>
            </a:r>
          </a:p>
        </p:txBody>
      </p:sp>
      <p:sp>
        <p:nvSpPr>
          <p:cNvPr id="16" name="CasellaDiTesto 15">
            <a:extLst>
              <a:ext uri="{FF2B5EF4-FFF2-40B4-BE49-F238E27FC236}">
                <a16:creationId xmlns:a16="http://schemas.microsoft.com/office/drawing/2014/main" id="{C87CF41A-EE6A-4B6A-89CC-71644C97802F}"/>
              </a:ext>
            </a:extLst>
          </p:cNvPr>
          <p:cNvSpPr txBox="1"/>
          <p:nvPr/>
        </p:nvSpPr>
        <p:spPr>
          <a:xfrm>
            <a:off x="439215" y="1840966"/>
            <a:ext cx="6228176"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Infine, invece di sfruttare un ambiente di sviluppo integrato per applicazioni in </a:t>
            </a:r>
            <a:r>
              <a:rPr lang="it-IT" sz="2800" b="1" dirty="0" err="1">
                <a:solidFill>
                  <a:schemeClr val="bg1"/>
                </a:solidFill>
                <a:latin typeface="Agency FB" panose="020B0503020202020204" pitchFamily="34" charset="0"/>
              </a:rPr>
              <a:t>Python</a:t>
            </a:r>
            <a:r>
              <a:rPr lang="it-IT" sz="2800" b="1" dirty="0">
                <a:solidFill>
                  <a:schemeClr val="bg1"/>
                </a:solidFill>
                <a:latin typeface="Agency FB" panose="020B0503020202020204" pitchFamily="34" charset="0"/>
              </a:rPr>
              <a:t>, si è optato per l’utilizzo dell’ambiente </a:t>
            </a:r>
            <a:r>
              <a:rPr lang="it-IT" sz="2800" b="1" i="1" dirty="0" err="1">
                <a:solidFill>
                  <a:schemeClr val="bg1"/>
                </a:solidFill>
                <a:latin typeface="Agency FB" panose="020B0503020202020204" pitchFamily="34" charset="0"/>
              </a:rPr>
              <a:t>Jupyter</a:t>
            </a:r>
            <a:r>
              <a:rPr lang="it-IT" sz="2800" b="1" i="1" dirty="0">
                <a:solidFill>
                  <a:schemeClr val="bg1"/>
                </a:solidFill>
                <a:latin typeface="Agency FB" panose="020B0503020202020204" pitchFamily="34" charset="0"/>
              </a:rPr>
              <a:t> Notebook</a:t>
            </a:r>
            <a:r>
              <a:rPr lang="it-IT" sz="2800" b="1" dirty="0">
                <a:solidFill>
                  <a:schemeClr val="bg1"/>
                </a:solidFill>
                <a:latin typeface="Agency FB" panose="020B0503020202020204" pitchFamily="34" charset="0"/>
              </a:rPr>
              <a:t>, anch’esso fondamentale nel campo della data science.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Esso risulta essere molto più agile rispetto ad una normale IDE, poiché permette di compilare ed eseguire istruzioni singolarmente.</a:t>
            </a:r>
          </a:p>
        </p:txBody>
      </p:sp>
      <p:grpSp>
        <p:nvGrpSpPr>
          <p:cNvPr id="17" name="Gruppo 16">
            <a:extLst>
              <a:ext uri="{FF2B5EF4-FFF2-40B4-BE49-F238E27FC236}">
                <a16:creationId xmlns:a16="http://schemas.microsoft.com/office/drawing/2014/main" id="{94C8E863-DA5E-4D8D-98F7-EC4FFC014A5B}"/>
              </a:ext>
            </a:extLst>
          </p:cNvPr>
          <p:cNvGrpSpPr/>
          <p:nvPr/>
        </p:nvGrpSpPr>
        <p:grpSpPr>
          <a:xfrm>
            <a:off x="7112373" y="2099402"/>
            <a:ext cx="2635574" cy="2611955"/>
            <a:chOff x="7451669" y="1293223"/>
            <a:chExt cx="1575966" cy="1561843"/>
          </a:xfrm>
        </p:grpSpPr>
        <p:sp>
          <p:nvSpPr>
            <p:cNvPr id="18" name="Ovale 17">
              <a:extLst>
                <a:ext uri="{FF2B5EF4-FFF2-40B4-BE49-F238E27FC236}">
                  <a16:creationId xmlns:a16="http://schemas.microsoft.com/office/drawing/2014/main" id="{7899DADD-7942-427D-BD8A-D8119E769D30}"/>
                </a:ext>
              </a:extLst>
            </p:cNvPr>
            <p:cNvSpPr/>
            <p:nvPr/>
          </p:nvSpPr>
          <p:spPr>
            <a:xfrm>
              <a:off x="7451669" y="1293223"/>
              <a:ext cx="1575966" cy="1561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EBD961D0-CAB8-4905-B966-C72184F54F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8034" y="1414832"/>
              <a:ext cx="1343236" cy="1343236"/>
            </a:xfrm>
            <a:prstGeom prst="rect">
              <a:avLst/>
            </a:prstGeom>
          </p:spPr>
        </p:pic>
      </p:grpSp>
    </p:spTree>
    <p:extLst>
      <p:ext uri="{BB962C8B-B14F-4D97-AF65-F5344CB8AC3E}">
        <p14:creationId xmlns:p14="http://schemas.microsoft.com/office/powerpoint/2010/main" val="3567595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38587"/>
            <a:ext cx="68675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Presentazione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6728283" y="1187642"/>
            <a:ext cx="7291634" cy="1938992"/>
          </a:xfrm>
          <a:prstGeom prst="rect">
            <a:avLst/>
          </a:prstGeom>
          <a:noFill/>
        </p:spPr>
        <p:txBody>
          <a:bodyPr wrap="square" rtlCol="0">
            <a:spAutoFit/>
          </a:bodyPr>
          <a:lstStyle/>
          <a:p>
            <a:pPr marL="914400" marR="0" lvl="0" indent="-9144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36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Nozioni Preliminari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Cos’è il Machine Learning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Supervisionato vs non Supervisionato</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Batch ed Apprendimento Online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Note sulla Preparazione dei Dati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Overfitting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Underfitting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Testing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Validazione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Librerie Fondamentali</a:t>
            </a:r>
          </a:p>
        </p:txBody>
      </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CasellaDiTesto 14">
            <a:extLst>
              <a:ext uri="{FF2B5EF4-FFF2-40B4-BE49-F238E27FC236}">
                <a16:creationId xmlns:a16="http://schemas.microsoft.com/office/drawing/2014/main" id="{F1B249C2-3F9C-484A-B28B-4A27A72F6970}"/>
              </a:ext>
            </a:extLst>
          </p:cNvPr>
          <p:cNvSpPr txBox="1"/>
          <p:nvPr/>
        </p:nvSpPr>
        <p:spPr>
          <a:xfrm>
            <a:off x="6728283" y="3132131"/>
            <a:ext cx="5404043" cy="3508653"/>
          </a:xfrm>
          <a:prstGeom prst="rect">
            <a:avLst/>
          </a:prstGeom>
          <a:noFill/>
        </p:spPr>
        <p:txBody>
          <a:bodyPr wrap="non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it-IT" sz="36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degli Algoritmi</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Random-</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Forest</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Prima Esplorazione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e Scelta degli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iperparametri</a:t>
            </a:r>
            <a:endPar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Support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Vector</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Machines</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Scelta degli Iperparametri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Reti Neurali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Struttura Generale di una Rete Neurale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di un Classificatore basato su Reti Neurali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100" b="0" i="0" u="none" strike="noStrike" kern="1200" cap="none" spc="0" normalizeH="0" baseline="0" noProof="0" dirty="0">
              <a:ln>
                <a:noFill/>
              </a:ln>
              <a:solidFill>
                <a:srgbClr val="1ABC9C"/>
              </a:solidFill>
              <a:effectLst/>
              <a:uLnTx/>
              <a:uFillTx/>
              <a:latin typeface="Calibri"/>
              <a:ea typeface="+mn-ea"/>
              <a:cs typeface="+mn-cs"/>
            </a:endParaRPr>
          </a:p>
        </p:txBody>
      </p:sp>
      <p:sp>
        <p:nvSpPr>
          <p:cNvPr id="7" name="CasellaDiTesto 6">
            <a:extLst>
              <a:ext uri="{FF2B5EF4-FFF2-40B4-BE49-F238E27FC236}">
                <a16:creationId xmlns:a16="http://schemas.microsoft.com/office/drawing/2014/main" id="{47017A2D-8259-4E5C-9BC5-3305529AFB93}"/>
              </a:ext>
            </a:extLst>
          </p:cNvPr>
          <p:cNvSpPr txBox="1"/>
          <p:nvPr/>
        </p:nvSpPr>
        <p:spPr>
          <a:xfrm>
            <a:off x="59674" y="907517"/>
            <a:ext cx="7079580" cy="5647700"/>
          </a:xfrm>
          <a:prstGeom prst="rect">
            <a:avLst/>
          </a:prstGeom>
          <a:noFill/>
        </p:spPr>
        <p:txBody>
          <a:bodyPr wrap="squar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it-IT" sz="5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Preparazione dei Dati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Esplorazione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Le classi Transformer, Pipeline e </a:t>
            </a:r>
            <a:r>
              <a:rPr kumimoji="0" lang="it-IT" sz="20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FeatureUnion</a:t>
            </a: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Una preparazione Iniziale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Preparazione dei Dati agli Algoritmi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Le Features URL Length e Number Special Characters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La Feature </a:t>
            </a:r>
            <a:r>
              <a:rPr kumimoji="0" lang="it-IT" sz="20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Charset</a:t>
            </a:r>
            <a:endPar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La Feature Server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La Feature Cache Control</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Le Feature Country e Province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La Feature </a:t>
            </a:r>
            <a:r>
              <a:rPr kumimoji="0" lang="it-IT" sz="20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Within</a:t>
            </a: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Domain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La Feature TCP Port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Le Feature Rimanenti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Assemblaggio delle Pipeline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Preparazione delle Etichette</a:t>
            </a:r>
          </a:p>
        </p:txBody>
      </p:sp>
    </p:spTree>
    <p:extLst>
      <p:ext uri="{BB962C8B-B14F-4D97-AF65-F5344CB8AC3E}">
        <p14:creationId xmlns:p14="http://schemas.microsoft.com/office/powerpoint/2010/main" val="2940529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65398" y="47797"/>
            <a:ext cx="686752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64782" y="1116337"/>
            <a:ext cx="10301903" cy="569386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Il nostro  Dataset, avente formato CSV, è stato importato in </a:t>
            </a:r>
            <a:r>
              <a:rPr lang="it-IT" sz="2800" b="1" dirty="0" err="1">
                <a:solidFill>
                  <a:schemeClr val="bg1"/>
                </a:solidFill>
                <a:latin typeface="Agency FB" panose="020B0503020202020204" pitchFamily="34" charset="0"/>
              </a:rPr>
              <a:t>Jupyter</a:t>
            </a:r>
            <a:r>
              <a:rPr lang="it-IT" sz="2800" b="1" dirty="0">
                <a:solidFill>
                  <a:schemeClr val="bg1"/>
                </a:solidFill>
                <a:latin typeface="Agency FB" panose="020B0503020202020204" pitchFamily="34" charset="0"/>
              </a:rPr>
              <a:t> Notebook tramite la funzione </a:t>
            </a:r>
            <a:r>
              <a:rPr lang="it-IT" sz="2800" b="1" dirty="0" err="1">
                <a:solidFill>
                  <a:schemeClr val="bg1"/>
                </a:solidFill>
                <a:latin typeface="Agency FB" panose="020B0503020202020204" pitchFamily="34" charset="0"/>
              </a:rPr>
              <a:t>load_csv</a:t>
            </a:r>
            <a:r>
              <a:rPr lang="it-IT" sz="2800" b="1" dirty="0">
                <a:solidFill>
                  <a:schemeClr val="bg1"/>
                </a:solidFill>
                <a:latin typeface="Agency FB" panose="020B0503020202020204" pitchFamily="34" charset="0"/>
              </a:rPr>
              <a:t>(), che trasferisce i dati in una struttura tabellare detta </a:t>
            </a:r>
            <a:r>
              <a:rPr lang="it-IT" sz="2800" b="1" dirty="0" err="1">
                <a:solidFill>
                  <a:schemeClr val="bg1"/>
                </a:solidFill>
                <a:latin typeface="Agency FB" panose="020B0503020202020204" pitchFamily="34" charset="0"/>
              </a:rPr>
              <a:t>DataFrame</a:t>
            </a:r>
            <a:r>
              <a:rPr lang="it-IT" sz="2800" b="1" dirty="0">
                <a:solidFill>
                  <a:schemeClr val="bg1"/>
                </a:solidFill>
                <a:latin typeface="Agency FB" panose="020B0503020202020204" pitchFamily="34" charset="0"/>
              </a:rPr>
              <a:t>, definita nella libreria </a:t>
            </a:r>
            <a:r>
              <a:rPr lang="it-IT" sz="2800" b="1" dirty="0" err="1">
                <a:solidFill>
                  <a:schemeClr val="bg1"/>
                </a:solidFill>
                <a:latin typeface="Agency FB" panose="020B0503020202020204" pitchFamily="34" charset="0"/>
              </a:rPr>
              <a:t>Pandas</a:t>
            </a:r>
            <a:r>
              <a:rPr lang="it-IT"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Immediatamente dopo è stata effettuata la partizione dei dati in due insiemi disgiunti: il test set ed il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Per effettuare questa operazione è stata sfruttata la classe </a:t>
            </a:r>
            <a:r>
              <a:rPr lang="it-IT" sz="2800" b="1" i="1" dirty="0" err="1">
                <a:solidFill>
                  <a:schemeClr val="bg1"/>
                </a:solidFill>
                <a:latin typeface="Agency FB" panose="020B0503020202020204" pitchFamily="34" charset="0"/>
              </a:rPr>
              <a:t>StratifiedShuffleSplit</a:t>
            </a:r>
            <a:r>
              <a:rPr lang="it-IT"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Tale classe permette di effettuare lo split mantenendo inalterate, in entrambi i sottoinsiemi, le frequenze dei valori della colonna relativa alla tipologia di sito rispetto alla loro distribuzione all’interno del dataset completo, concedendo inoltre all’utente la possibilità di scegliere le dimensioni del test set (nel nostro caso è stato deciso per il 20% del totale).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1"/>
            <a:ext cx="6191794" cy="662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79551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65398" y="47797"/>
            <a:ext cx="686752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Esplorazione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5768" y="1541146"/>
            <a:ext cx="9794883" cy="3970318"/>
          </a:xfrm>
          <a:prstGeom prst="rect">
            <a:avLst/>
          </a:prstGeom>
          <a:noFill/>
        </p:spPr>
        <p:txBody>
          <a:bodyPr wrap="square" rtlCol="0">
            <a:spAutoFit/>
          </a:bodyPr>
          <a:lstStyle/>
          <a:p>
            <a:pPr algn="just"/>
            <a:r>
              <a:rPr lang="it-IT" sz="2800" b="1" dirty="0">
                <a:solidFill>
                  <a:schemeClr val="bg1"/>
                </a:solidFill>
                <a:latin typeface="Agency FB" panose="020B0503020202020204" pitchFamily="34" charset="0"/>
              </a:rPr>
              <a:t>Il Dataset può essere assunto come un </a:t>
            </a:r>
            <a:r>
              <a:rPr lang="it-IT" sz="2800" b="1" i="1" dirty="0">
                <a:solidFill>
                  <a:schemeClr val="bg1"/>
                </a:solidFill>
                <a:latin typeface="Agency FB" panose="020B0503020202020204" pitchFamily="34" charset="0"/>
              </a:rPr>
              <a:t>campione ”casuale” </a:t>
            </a:r>
            <a:r>
              <a:rPr lang="it-IT" sz="2800" b="1" dirty="0">
                <a:solidFill>
                  <a:schemeClr val="bg1"/>
                </a:solidFill>
                <a:latin typeface="Agency FB" panose="020B0503020202020204" pitchFamily="34" charset="0"/>
              </a:rPr>
              <a:t>di tutti i siti Web effettivamente esistenti. </a:t>
            </a:r>
          </a:p>
          <a:p>
            <a:pPr algn="just"/>
            <a:endParaRPr lang="it-IT" sz="2800" b="1" dirty="0">
              <a:solidFill>
                <a:schemeClr val="bg1"/>
              </a:solidFill>
              <a:latin typeface="Agency FB" panose="020B0503020202020204" pitchFamily="34" charset="0"/>
            </a:endParaRPr>
          </a:p>
          <a:p>
            <a:pPr algn="just"/>
            <a:r>
              <a:rPr lang="it-IT" sz="2800" b="1" dirty="0">
                <a:solidFill>
                  <a:schemeClr val="bg1"/>
                </a:solidFill>
                <a:latin typeface="Agency FB" panose="020B0503020202020204" pitchFamily="34" charset="0"/>
              </a:rPr>
              <a:t>Questa considerazione è di fondamentale importanza per valutare l’utilità del modello realizzato, in quanto si sta operando su dati che rappresentano la realtà dei fatti, e dunque, ciò che è calcolato nel piccolo, rappresenta ciò che ci si aspetta nella realtà. Si è notato che, nella totalità di tutte le </a:t>
            </a:r>
            <a:r>
              <a:rPr lang="it-IT" sz="2800" b="1" i="1" dirty="0">
                <a:solidFill>
                  <a:schemeClr val="bg1"/>
                </a:solidFill>
                <a:latin typeface="Agency FB" panose="020B0503020202020204" pitchFamily="34" charset="0"/>
              </a:rPr>
              <a:t>n-</a:t>
            </a:r>
            <a:r>
              <a:rPr lang="it-IT" sz="2800" b="1" i="1" dirty="0" err="1">
                <a:solidFill>
                  <a:schemeClr val="bg1"/>
                </a:solidFill>
                <a:latin typeface="Agency FB" panose="020B0503020202020204" pitchFamily="34" charset="0"/>
              </a:rPr>
              <a:t>uple</a:t>
            </a:r>
            <a:r>
              <a:rPr lang="it-IT" sz="2800" b="1" dirty="0">
                <a:solidFill>
                  <a:schemeClr val="bg1"/>
                </a:solidFill>
                <a:latin typeface="Agency FB" panose="020B0503020202020204" pitchFamily="34" charset="0"/>
              </a:rPr>
              <a:t> facenti parte dell’insieme del Dataset, circa il 12.13% risultavano ”</a:t>
            </a:r>
            <a:r>
              <a:rPr lang="it-IT" sz="2800" b="1" i="1" dirty="0">
                <a:solidFill>
                  <a:schemeClr val="bg1"/>
                </a:solidFill>
                <a:latin typeface="Agency FB" panose="020B0503020202020204" pitchFamily="34" charset="0"/>
              </a:rPr>
              <a:t>malevole</a:t>
            </a:r>
            <a:r>
              <a:rPr lang="it-IT" sz="2800" b="1" dirty="0">
                <a:solidFill>
                  <a:schemeClr val="bg1"/>
                </a:solidFill>
                <a:latin typeface="Agency FB" panose="020B0503020202020204" pitchFamily="34" charset="0"/>
              </a:rPr>
              <a:t>”, mentre il restante 87.87% erano ”</a:t>
            </a:r>
            <a:r>
              <a:rPr lang="it-IT" sz="2800" b="1" i="1" dirty="0">
                <a:solidFill>
                  <a:schemeClr val="bg1"/>
                </a:solidFill>
                <a:latin typeface="Agency FB" panose="020B0503020202020204" pitchFamily="34" charset="0"/>
              </a:rPr>
              <a:t>non malevole</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1"/>
            <a:ext cx="6191794" cy="662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90543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65398" y="47797"/>
            <a:ext cx="6867525" cy="769441"/>
          </a:xfrm>
          <a:prstGeom prst="rect">
            <a:avLst/>
          </a:prstGeom>
          <a:noFill/>
        </p:spPr>
        <p:txBody>
          <a:bodyPr wrap="square" rtlCol="0">
            <a:spAutoFit/>
          </a:bodyPr>
          <a:lstStyle/>
          <a:p>
            <a:r>
              <a:rPr lang="it-IT" sz="4400" b="1" dirty="0">
                <a:solidFill>
                  <a:srgbClr val="6BEAD2"/>
                </a:solidFill>
                <a:latin typeface="Agency FB" panose="020B0503020202020204" pitchFamily="34" charset="0"/>
              </a:rPr>
              <a:t>Dataset</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0" y="1083946"/>
            <a:ext cx="10911668" cy="523220"/>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E’ composto da 25 feature e 1782 occorrenze. Le feature da noi analizzate sono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26042"/>
            <a:ext cx="6191794" cy="662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F1D37D87-09C6-4788-8B36-9DE624FB1DA3}"/>
              </a:ext>
            </a:extLst>
          </p:cNvPr>
          <p:cNvSpPr txBox="1"/>
          <p:nvPr/>
        </p:nvSpPr>
        <p:spPr>
          <a:xfrm>
            <a:off x="90504" y="1706518"/>
            <a:ext cx="4532081" cy="4893647"/>
          </a:xfrm>
          <a:prstGeom prst="rect">
            <a:avLst/>
          </a:prstGeom>
          <a:noFill/>
        </p:spPr>
        <p:txBody>
          <a:bodyPr wrap="square" rtlCol="0">
            <a:spAutoFit/>
          </a:bodyPr>
          <a:lstStyle/>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URL</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URL_LENGTH</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NUMBER_SPECIAL_CHARACTERS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CHARSET</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SERVER</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CACHE_CONTROL</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CONTENT_LENGTH</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WHOIS_COUNTRY</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WHOIS_STATEPROV</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WHOIS_REGDATE</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UPDATE_DATE</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WHITIN_DOMAIN</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TCP_CONVERSATION_EXCHANGE</a:t>
            </a:r>
          </a:p>
        </p:txBody>
      </p:sp>
      <p:sp>
        <p:nvSpPr>
          <p:cNvPr id="15" name="CasellaDiTesto 14">
            <a:extLst>
              <a:ext uri="{FF2B5EF4-FFF2-40B4-BE49-F238E27FC236}">
                <a16:creationId xmlns:a16="http://schemas.microsoft.com/office/drawing/2014/main" id="{6DD440B9-560C-4FCD-ADBD-8E988D46E3D5}"/>
              </a:ext>
            </a:extLst>
          </p:cNvPr>
          <p:cNvSpPr txBox="1"/>
          <p:nvPr/>
        </p:nvSpPr>
        <p:spPr>
          <a:xfrm>
            <a:off x="4970842" y="1781541"/>
            <a:ext cx="5083965" cy="4524315"/>
          </a:xfrm>
          <a:prstGeom prst="rect">
            <a:avLst/>
          </a:prstGeom>
          <a:noFill/>
        </p:spPr>
        <p:txBody>
          <a:bodyPr wrap="square" rtlCol="0">
            <a:spAutoFit/>
          </a:bodyPr>
          <a:lstStyle/>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DIST_REMOTE_TCP_PORT</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REMOTE_IPS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APP_BYTES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UDP_PACKETS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TCP_URG_PACKETS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SOURCE_APP_PACKETS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REMOTE_APP_PACKETS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SOURCE_APP_BYTES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REMOTE_APP_BYTES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APP_PACKETS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DNS_QUERY_TIMES</a:t>
            </a:r>
          </a:p>
          <a:p>
            <a:pPr marL="457200" indent="-457200">
              <a:buFont typeface="Wingdings" panose="05000000000000000000" pitchFamily="2" charset="2"/>
              <a:buChar char="v"/>
            </a:pPr>
            <a:r>
              <a:rPr lang="it-IT" sz="2400" b="1" dirty="0">
                <a:solidFill>
                  <a:schemeClr val="bg1"/>
                </a:solidFill>
                <a:latin typeface="Agency FB" panose="020B0503020202020204" pitchFamily="34" charset="0"/>
              </a:rPr>
              <a:t>TIPO</a:t>
            </a:r>
          </a:p>
        </p:txBody>
      </p:sp>
    </p:spTree>
    <p:extLst>
      <p:ext uri="{BB962C8B-B14F-4D97-AF65-F5344CB8AC3E}">
        <p14:creationId xmlns:p14="http://schemas.microsoft.com/office/powerpoint/2010/main" val="2824527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Transformer</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1809" y="1175036"/>
            <a:ext cx="10120312" cy="4524315"/>
          </a:xfrm>
          <a:prstGeom prst="rect">
            <a:avLst/>
          </a:prstGeom>
          <a:noFill/>
        </p:spPr>
        <p:txBody>
          <a:bodyPr wrap="square" rtlCol="0">
            <a:spAutoFit/>
          </a:bodyPr>
          <a:lstStyle/>
          <a:p>
            <a:r>
              <a:rPr lang="it-IT" sz="2400" b="1" dirty="0">
                <a:solidFill>
                  <a:schemeClr val="bg1"/>
                </a:solidFill>
                <a:latin typeface="Agency FB" panose="020B0503020202020204" pitchFamily="34" charset="0"/>
              </a:rPr>
              <a:t>Il Transformer non è una vera classe, ma un </a:t>
            </a:r>
            <a:r>
              <a:rPr lang="it-IT" sz="2400" b="1" i="1" dirty="0">
                <a:solidFill>
                  <a:schemeClr val="bg1"/>
                </a:solidFill>
                <a:latin typeface="Agency FB" panose="020B0503020202020204" pitchFamily="34" charset="0"/>
              </a:rPr>
              <a:t>paradigma </a:t>
            </a:r>
            <a:r>
              <a:rPr lang="it-IT" sz="2400" b="1" dirty="0">
                <a:solidFill>
                  <a:schemeClr val="bg1"/>
                </a:solidFill>
                <a:latin typeface="Agency FB" panose="020B0503020202020204" pitchFamily="34" charset="0"/>
              </a:rPr>
              <a:t>. Esso ha lo scopo di effettuare trasformazioni sui dati, modificandoli nella </a:t>
            </a:r>
            <a:r>
              <a:rPr lang="it-IT" sz="2400" b="1" i="1" u="sng" dirty="0">
                <a:solidFill>
                  <a:schemeClr val="bg1"/>
                </a:solidFill>
                <a:latin typeface="Agency FB" panose="020B0503020202020204" pitchFamily="34" charset="0"/>
              </a:rPr>
              <a:t>morfologia ma non nella semantica </a:t>
            </a:r>
            <a:r>
              <a:rPr lang="it-IT" sz="2400" b="1" dirty="0">
                <a:solidFill>
                  <a:schemeClr val="bg1"/>
                </a:solidFill>
                <a:latin typeface="Agency FB" panose="020B0503020202020204" pitchFamily="34" charset="0"/>
              </a:rPr>
              <a:t>, </a:t>
            </a:r>
            <a:r>
              <a:rPr lang="it-IT" sz="2400" b="1" u="sng" dirty="0">
                <a:solidFill>
                  <a:schemeClr val="bg1"/>
                </a:solidFill>
                <a:latin typeface="Agency FB" panose="020B0503020202020204" pitchFamily="34" charset="0"/>
              </a:rPr>
              <a:t>non alterando il loro significato logico</a:t>
            </a:r>
            <a:r>
              <a:rPr lang="it-IT" sz="2400" b="1" dirty="0">
                <a:solidFill>
                  <a:schemeClr val="bg1"/>
                </a:solidFill>
                <a:latin typeface="Agency FB" panose="020B0503020202020204" pitchFamily="34" charset="0"/>
              </a:rPr>
              <a:t>. </a:t>
            </a:r>
          </a:p>
          <a:p>
            <a:endParaRPr lang="it-IT" sz="2400" b="1" dirty="0">
              <a:solidFill>
                <a:schemeClr val="bg1"/>
              </a:solidFill>
              <a:latin typeface="Agency FB" panose="020B0503020202020204" pitchFamily="34" charset="0"/>
            </a:endParaRPr>
          </a:p>
          <a:p>
            <a:r>
              <a:rPr lang="it-IT" sz="2400" b="1" dirty="0">
                <a:solidFill>
                  <a:schemeClr val="bg1"/>
                </a:solidFill>
                <a:latin typeface="Agency FB" panose="020B0503020202020204" pitchFamily="34" charset="0"/>
              </a:rPr>
              <a:t>Oggetti di questo tipo sono caratterizzati principalmente da due metodi: </a:t>
            </a:r>
            <a:r>
              <a:rPr lang="it-IT" sz="2400" b="1" i="1" dirty="0" err="1">
                <a:solidFill>
                  <a:schemeClr val="bg1"/>
                </a:solidFill>
                <a:latin typeface="Agency FB" panose="020B0503020202020204" pitchFamily="34" charset="0"/>
              </a:rPr>
              <a:t>fit</a:t>
            </a:r>
            <a:r>
              <a:rPr lang="it-IT" sz="2400" b="1" i="1" dirty="0">
                <a:solidFill>
                  <a:schemeClr val="bg1"/>
                </a:solidFill>
                <a:latin typeface="Agency FB" panose="020B0503020202020204" pitchFamily="34" charset="0"/>
              </a:rPr>
              <a:t> </a:t>
            </a:r>
            <a:r>
              <a:rPr lang="it-IT" sz="2400" b="1" dirty="0">
                <a:solidFill>
                  <a:schemeClr val="bg1"/>
                </a:solidFill>
                <a:latin typeface="Agency FB" panose="020B0503020202020204" pitchFamily="34" charset="0"/>
              </a:rPr>
              <a:t>() e </a:t>
            </a:r>
            <a:r>
              <a:rPr lang="it-IT" sz="2400" b="1" i="1" dirty="0" err="1">
                <a:solidFill>
                  <a:schemeClr val="bg1"/>
                </a:solidFill>
                <a:latin typeface="Agency FB" panose="020B0503020202020204" pitchFamily="34" charset="0"/>
              </a:rPr>
              <a:t>transform</a:t>
            </a:r>
            <a:r>
              <a:rPr lang="it-IT" sz="2400" b="1" i="1" dirty="0">
                <a:solidFill>
                  <a:schemeClr val="bg1"/>
                </a:solidFill>
                <a:latin typeface="Agency FB" panose="020B0503020202020204" pitchFamily="34" charset="0"/>
              </a:rPr>
              <a:t> </a:t>
            </a:r>
            <a:r>
              <a:rPr lang="it-IT" sz="2400" b="1" dirty="0">
                <a:solidFill>
                  <a:schemeClr val="bg1"/>
                </a:solidFill>
                <a:latin typeface="Agency FB" panose="020B0503020202020204" pitchFamily="34" charset="0"/>
              </a:rPr>
              <a:t>():</a:t>
            </a:r>
          </a:p>
          <a:p>
            <a:pPr marL="514350" indent="-514350">
              <a:buFont typeface="+mj-lt"/>
              <a:buAutoNum type="arabicPeriod"/>
            </a:pPr>
            <a:r>
              <a:rPr lang="it-IT" sz="2400" b="1" i="1" dirty="0" err="1">
                <a:solidFill>
                  <a:schemeClr val="bg1"/>
                </a:solidFill>
                <a:latin typeface="Agency FB" panose="020B0503020202020204" pitchFamily="34" charset="0"/>
              </a:rPr>
              <a:t>fIt</a:t>
            </a:r>
            <a:r>
              <a:rPr lang="it-IT" sz="2400" b="1" i="1" dirty="0">
                <a:solidFill>
                  <a:schemeClr val="bg1"/>
                </a:solidFill>
                <a:latin typeface="Agency FB" panose="020B0503020202020204" pitchFamily="34" charset="0"/>
              </a:rPr>
              <a:t> </a:t>
            </a:r>
            <a:r>
              <a:rPr lang="it-IT" sz="2400" b="1" dirty="0">
                <a:solidFill>
                  <a:schemeClr val="bg1"/>
                </a:solidFill>
                <a:latin typeface="Agency FB" panose="020B0503020202020204" pitchFamily="34" charset="0"/>
              </a:rPr>
              <a:t>() serve a definire con precisione la strategia e la struttura con le quali le trasformazioni devono essere effettuate.</a:t>
            </a:r>
          </a:p>
          <a:p>
            <a:pPr marL="514350" indent="-514350">
              <a:buFont typeface="+mj-lt"/>
              <a:buAutoNum type="arabicPeriod"/>
            </a:pPr>
            <a:r>
              <a:rPr lang="it-IT" sz="2400" b="1" dirty="0" err="1">
                <a:solidFill>
                  <a:schemeClr val="bg1"/>
                </a:solidFill>
                <a:latin typeface="Agency FB" panose="020B0503020202020204" pitchFamily="34" charset="0"/>
              </a:rPr>
              <a:t>transform</a:t>
            </a:r>
            <a:r>
              <a:rPr lang="it-IT" sz="2400" b="1" dirty="0">
                <a:solidFill>
                  <a:schemeClr val="bg1"/>
                </a:solidFill>
                <a:latin typeface="Agency FB" panose="020B0503020202020204" pitchFamily="34" charset="0"/>
              </a:rPr>
              <a:t> () le mette in pratica sui dati, modificandoli. </a:t>
            </a:r>
          </a:p>
          <a:p>
            <a:endParaRPr lang="it-IT" sz="2400" b="1" dirty="0">
              <a:solidFill>
                <a:schemeClr val="bg1"/>
              </a:solidFill>
              <a:latin typeface="Agency FB" panose="020B0503020202020204" pitchFamily="34" charset="0"/>
            </a:endParaRPr>
          </a:p>
          <a:p>
            <a:r>
              <a:rPr lang="it-IT" sz="2400" b="1" dirty="0">
                <a:solidFill>
                  <a:schemeClr val="bg1"/>
                </a:solidFill>
                <a:latin typeface="Agency FB" panose="020B0503020202020204" pitchFamily="34" charset="0"/>
              </a:rPr>
              <a:t>Nell’ottica del rispetto di questo paradigma, una classe Transformer deve estendere le classi </a:t>
            </a:r>
            <a:r>
              <a:rPr lang="it-IT" sz="2400" b="1" i="1" dirty="0" err="1">
                <a:solidFill>
                  <a:schemeClr val="bg1"/>
                </a:solidFill>
                <a:latin typeface="Agency FB" panose="020B0503020202020204" pitchFamily="34" charset="0"/>
              </a:rPr>
              <a:t>BaseEstimator</a:t>
            </a:r>
            <a:r>
              <a:rPr lang="it-IT" sz="2400" b="1" dirty="0">
                <a:solidFill>
                  <a:schemeClr val="bg1"/>
                </a:solidFill>
                <a:latin typeface="Agency FB" panose="020B0503020202020204" pitchFamily="34" charset="0"/>
              </a:rPr>
              <a:t> e </a:t>
            </a:r>
            <a:r>
              <a:rPr lang="it-IT" sz="2400" b="1" i="1" dirty="0" err="1">
                <a:solidFill>
                  <a:schemeClr val="bg1"/>
                </a:solidFill>
                <a:latin typeface="Agency FB" panose="020B0503020202020204" pitchFamily="34" charset="0"/>
              </a:rPr>
              <a:t>TransformerMixin</a:t>
            </a:r>
            <a:r>
              <a:rPr lang="it-IT" sz="2400" b="1" i="1" dirty="0">
                <a:solidFill>
                  <a:schemeClr val="bg1"/>
                </a:solidFill>
                <a:latin typeface="Agency FB" panose="020B0503020202020204" pitchFamily="34" charset="0"/>
              </a:rPr>
              <a:t> </a:t>
            </a:r>
            <a:r>
              <a:rPr lang="it-IT" sz="2400" b="1" dirty="0">
                <a:solidFill>
                  <a:schemeClr val="bg1"/>
                </a:solidFill>
                <a:latin typeface="Agency FB" panose="020B0503020202020204" pitchFamily="34" charset="0"/>
              </a:rPr>
              <a:t>: tramite ciò si ottiene un terzo metodo, </a:t>
            </a:r>
            <a:r>
              <a:rPr lang="it-IT" sz="2400" b="1" i="1" dirty="0" err="1">
                <a:solidFill>
                  <a:schemeClr val="bg1"/>
                </a:solidFill>
                <a:latin typeface="Agency FB" panose="020B0503020202020204" pitchFamily="34" charset="0"/>
              </a:rPr>
              <a:t>fit_transform</a:t>
            </a:r>
            <a:r>
              <a:rPr lang="it-IT" sz="2400" b="1" dirty="0">
                <a:solidFill>
                  <a:schemeClr val="bg1"/>
                </a:solidFill>
                <a:latin typeface="Agency FB" panose="020B0503020202020204" pitchFamily="34" charset="0"/>
              </a:rPr>
              <a:t>(), il quale invoca sequenzialmente </a:t>
            </a:r>
            <a:r>
              <a:rPr lang="it-IT" sz="2400" b="1" dirty="0" err="1">
                <a:solidFill>
                  <a:schemeClr val="bg1"/>
                </a:solidFill>
                <a:latin typeface="Agency FB" panose="020B0503020202020204" pitchFamily="34" charset="0"/>
              </a:rPr>
              <a:t>fit</a:t>
            </a:r>
            <a:r>
              <a:rPr lang="it-IT" sz="2400" b="1" dirty="0">
                <a:solidFill>
                  <a:schemeClr val="bg1"/>
                </a:solidFill>
                <a:latin typeface="Agency FB" panose="020B0503020202020204" pitchFamily="34" charset="0"/>
              </a:rPr>
              <a:t>() e </a:t>
            </a:r>
            <a:r>
              <a:rPr lang="it-IT" sz="2400" b="1" dirty="0" err="1">
                <a:solidFill>
                  <a:schemeClr val="bg1"/>
                </a:solidFill>
                <a:latin typeface="Agency FB" panose="020B0503020202020204" pitchFamily="34" charset="0"/>
              </a:rPr>
              <a:t>transform</a:t>
            </a:r>
            <a:r>
              <a:rPr lang="it-IT" sz="2400" b="1" dirty="0">
                <a:solidFill>
                  <a:schemeClr val="bg1"/>
                </a:solidFill>
                <a:latin typeface="Agency FB" panose="020B0503020202020204" pitchFamily="34" charset="0"/>
              </a:rPr>
              <a:t>() sui dati passati in input.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41346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7991061"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LabelBinarizer</a:t>
            </a:r>
            <a:r>
              <a:rPr lang="it-IT" sz="5400" b="1" dirty="0">
                <a:solidFill>
                  <a:srgbClr val="6BEAD2"/>
                </a:solidFill>
                <a:latin typeface="Agency FB" panose="020B0503020202020204" pitchFamily="34" charset="0"/>
              </a:rPr>
              <a:t> (1/4)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58945" y="1387441"/>
            <a:ext cx="9663374"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E’ una classe Transformer offerta dalla libreria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a:t>
            </a:r>
          </a:p>
          <a:p>
            <a:endParaRPr lang="en-US" sz="2800" b="1" dirty="0">
              <a:solidFill>
                <a:schemeClr val="bg1"/>
              </a:solidFill>
              <a:latin typeface="Agency FB" panose="020B0503020202020204" pitchFamily="34" charset="0"/>
            </a:endParaRPr>
          </a:p>
          <a:p>
            <a:r>
              <a:rPr lang="en-US" sz="2800" b="1" dirty="0">
                <a:solidFill>
                  <a:schemeClr val="bg1"/>
                </a:solidFill>
                <a:latin typeface="Agency FB" panose="020B0503020202020204" pitchFamily="34" charset="0"/>
              </a:rPr>
              <a:t>Ha lo </a:t>
            </a:r>
            <a:r>
              <a:rPr lang="en-US" sz="2800" b="1" dirty="0" err="1">
                <a:solidFill>
                  <a:schemeClr val="bg1"/>
                </a:solidFill>
                <a:latin typeface="Agency FB" panose="020B0503020202020204" pitchFamily="34" charset="0"/>
              </a:rPr>
              <a:t>scopo</a:t>
            </a:r>
            <a:r>
              <a:rPr lang="en-US" sz="2800" b="1" dirty="0">
                <a:solidFill>
                  <a:schemeClr val="bg1"/>
                </a:solidFill>
                <a:latin typeface="Agency FB" panose="020B0503020202020204" pitchFamily="34" charset="0"/>
              </a:rPr>
              <a:t> di </a:t>
            </a:r>
            <a:r>
              <a:rPr lang="en-US" sz="2800" b="1" dirty="0" err="1">
                <a:solidFill>
                  <a:schemeClr val="bg1"/>
                </a:solidFill>
                <a:latin typeface="Agency FB" panose="020B0503020202020204" pitchFamily="34" charset="0"/>
              </a:rPr>
              <a:t>fornire</a:t>
            </a:r>
            <a:r>
              <a:rPr lang="en-US" sz="2800" b="1" dirty="0">
                <a:solidFill>
                  <a:schemeClr val="bg1"/>
                </a:solidFill>
                <a:latin typeface="Agency FB" panose="020B0503020202020204" pitchFamily="34" charset="0"/>
              </a:rPr>
              <a:t> in output </a:t>
            </a:r>
            <a:r>
              <a:rPr lang="en-US" sz="2800" b="1" dirty="0" err="1">
                <a:solidFill>
                  <a:schemeClr val="bg1"/>
                </a:solidFill>
                <a:latin typeface="Agency FB" panose="020B0503020202020204" pitchFamily="34" charset="0"/>
              </a:rPr>
              <a:t>una</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matrice</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binaria</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prendendo</a:t>
            </a:r>
            <a:r>
              <a:rPr lang="en-US" sz="2800" b="1" dirty="0">
                <a:solidFill>
                  <a:schemeClr val="bg1"/>
                </a:solidFill>
                <a:latin typeface="Agency FB" panose="020B0503020202020204" pitchFamily="34" charset="0"/>
              </a:rPr>
              <a:t> in input </a:t>
            </a:r>
            <a:r>
              <a:rPr lang="en-US" sz="2800" b="1" dirty="0" err="1">
                <a:solidFill>
                  <a:schemeClr val="bg1"/>
                </a:solidFill>
                <a:latin typeface="Agency FB" panose="020B0503020202020204" pitchFamily="34" charset="0"/>
              </a:rPr>
              <a:t>una</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matrice</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generica</a:t>
            </a:r>
            <a:r>
              <a:rPr lang="en-US" sz="2800" b="1"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eliminando</a:t>
            </a:r>
            <a:r>
              <a:rPr lang="en-US" sz="2800" b="1" u="sng" dirty="0">
                <a:solidFill>
                  <a:schemeClr val="bg1"/>
                </a:solidFill>
                <a:latin typeface="Agency FB" panose="020B0503020202020204" pitchFamily="34" charset="0"/>
              </a:rPr>
              <a:t>, per via del </a:t>
            </a:r>
            <a:r>
              <a:rPr lang="en-US" sz="2800" b="1" u="sng" dirty="0" err="1">
                <a:solidFill>
                  <a:schemeClr val="bg1"/>
                </a:solidFill>
                <a:latin typeface="Agency FB" panose="020B0503020202020204" pitchFamily="34" charset="0"/>
              </a:rPr>
              <a:t>suo</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funzionamento</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logico</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ogni</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possibile</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correlazione</a:t>
            </a:r>
            <a:r>
              <a:rPr lang="en-US" sz="2800" b="1" u="sng" dirty="0">
                <a:solidFill>
                  <a:schemeClr val="bg1"/>
                </a:solidFill>
                <a:latin typeface="Agency FB" panose="020B0503020202020204" pitchFamily="34" charset="0"/>
              </a:rPr>
              <a:t> di </a:t>
            </a:r>
            <a:r>
              <a:rPr lang="en-US" sz="2800" b="1" u="sng" dirty="0" err="1">
                <a:solidFill>
                  <a:schemeClr val="bg1"/>
                </a:solidFill>
                <a:latin typeface="Agency FB" panose="020B0503020202020204" pitchFamily="34" charset="0"/>
              </a:rPr>
              <a:t>valori</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simili</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all’interno</a:t>
            </a:r>
            <a:r>
              <a:rPr lang="en-US" sz="2800" b="1" u="sng" dirty="0">
                <a:solidFill>
                  <a:schemeClr val="bg1"/>
                </a:solidFill>
                <a:latin typeface="Agency FB" panose="020B0503020202020204" pitchFamily="34" charset="0"/>
              </a:rPr>
              <a:t> di </a:t>
            </a:r>
            <a:r>
              <a:rPr lang="en-US" sz="2800" b="1" u="sng" dirty="0" err="1">
                <a:solidFill>
                  <a:schemeClr val="bg1"/>
                </a:solidFill>
                <a:latin typeface="Agency FB" panose="020B0503020202020204" pitchFamily="34" charset="0"/>
              </a:rPr>
              <a:t>una</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stessa</a:t>
            </a:r>
            <a:r>
              <a:rPr lang="en-US" sz="2800" b="1" u="sng" dirty="0">
                <a:solidFill>
                  <a:schemeClr val="bg1"/>
                </a:solidFill>
                <a:latin typeface="Agency FB" panose="020B0503020202020204" pitchFamily="34" charset="0"/>
              </a:rPr>
              <a:t> </a:t>
            </a:r>
            <a:r>
              <a:rPr lang="en-US" sz="2800" b="1" u="sng" dirty="0" err="1">
                <a:solidFill>
                  <a:schemeClr val="bg1"/>
                </a:solidFill>
                <a:latin typeface="Agency FB" panose="020B0503020202020204" pitchFamily="34" charset="0"/>
              </a:rPr>
              <a:t>colonna</a:t>
            </a:r>
            <a:r>
              <a:rPr lang="en-US"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suo metodo </a:t>
            </a:r>
            <a:r>
              <a:rPr lang="it-IT" sz="2800" b="1" i="1" dirty="0" err="1">
                <a:solidFill>
                  <a:schemeClr val="bg1"/>
                </a:solidFill>
                <a:latin typeface="Agency FB" panose="020B0503020202020204" pitchFamily="34" charset="0"/>
              </a:rPr>
              <a:t>fit</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prendendo in input una matrice avente un qualsiasi numero N di colonne, le cui entry sono codificate come stringhe, crea una nuova struttura (lo scheletro di una matrice) dove, </a:t>
            </a:r>
            <a:r>
              <a:rPr lang="it-IT" sz="2800" b="1" u="sng" dirty="0">
                <a:solidFill>
                  <a:schemeClr val="bg1"/>
                </a:solidFill>
                <a:latin typeface="Agency FB" panose="020B0503020202020204" pitchFamily="34" charset="0"/>
              </a:rPr>
              <a:t>per ogni</a:t>
            </a:r>
            <a:r>
              <a:rPr lang="it-IT" sz="2800" b="1" dirty="0">
                <a:solidFill>
                  <a:schemeClr val="bg1"/>
                </a:solidFill>
                <a:latin typeface="Agency FB" panose="020B0503020202020204" pitchFamily="34" charset="0"/>
              </a:rPr>
              <a:t> colonna di quella di partenza ((∀ y</a:t>
            </a:r>
            <a:r>
              <a:rPr lang="it-IT" sz="2800" b="1" dirty="0">
                <a:solidFill>
                  <a:schemeClr val="bg1"/>
                </a:solidFill>
                <a:latin typeface="Agency FB" panose="020B0503020202020204" pitchFamily="34" charset="0"/>
                <a:sym typeface="Symbol" panose="05050102010706020507" pitchFamily="18" charset="2"/>
              </a:rPr>
              <a:t> {1,2,…,N})</a:t>
            </a:r>
            <a:r>
              <a:rPr lang="it-IT" sz="2800" b="1" dirty="0">
                <a:solidFill>
                  <a:schemeClr val="bg1"/>
                </a:solidFill>
                <a:latin typeface="Agency FB" panose="020B0503020202020204" pitchFamily="34" charset="0"/>
              </a:rPr>
              <a:t>, vi sono </a:t>
            </a:r>
            <a:r>
              <a:rPr lang="it-IT" sz="2800" b="1" i="1" dirty="0" err="1">
                <a:solidFill>
                  <a:schemeClr val="bg1"/>
                </a:solidFill>
                <a:effectLst>
                  <a:outerShdw blurRad="38100" dist="38100" dir="2700000" algn="tl">
                    <a:srgbClr val="000000">
                      <a:alpha val="43137"/>
                    </a:srgbClr>
                  </a:outerShdw>
                </a:effectLst>
                <a:latin typeface="Agency FB" panose="020B0503020202020204" pitchFamily="34" charset="0"/>
              </a:rPr>
              <a:t>Ñy</a:t>
            </a:r>
            <a:r>
              <a:rPr lang="it-IT" sz="2800" b="1" dirty="0">
                <a:solidFill>
                  <a:schemeClr val="bg1"/>
                </a:solidFill>
                <a:latin typeface="Agency FB" panose="020B0503020202020204" pitchFamily="34" charset="0"/>
              </a:rPr>
              <a:t>  colonne in quella di output, dove </a:t>
            </a:r>
            <a:r>
              <a:rPr lang="it-IT" sz="2800" b="1" i="1" dirty="0" err="1">
                <a:solidFill>
                  <a:schemeClr val="bg1"/>
                </a:solidFill>
                <a:effectLst>
                  <a:outerShdw blurRad="38100" dist="38100" dir="2700000" algn="tl">
                    <a:srgbClr val="000000">
                      <a:alpha val="43137"/>
                    </a:srgbClr>
                  </a:outerShdw>
                </a:effectLst>
                <a:latin typeface="Agency FB" panose="020B0503020202020204" pitchFamily="34" charset="0"/>
              </a:rPr>
              <a:t>Ñ</a:t>
            </a:r>
            <a:r>
              <a:rPr lang="it-IT" sz="2800" b="1" i="1" dirty="0" err="1">
                <a:solidFill>
                  <a:schemeClr val="bg1"/>
                </a:solidFill>
                <a:latin typeface="Agency FB" panose="020B0503020202020204" pitchFamily="34" charset="0"/>
              </a:rPr>
              <a:t>y</a:t>
            </a:r>
            <a:r>
              <a:rPr lang="it-IT" sz="2800" b="1" dirty="0">
                <a:solidFill>
                  <a:schemeClr val="bg1"/>
                </a:solidFill>
                <a:latin typeface="Agency FB" panose="020B0503020202020204" pitchFamily="34" charset="0"/>
              </a:rPr>
              <a:t> è il numero di possibili valori differenti all’interno della colonna iniziale.</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13783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41730" cy="1477328"/>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LabelBinarizer</a:t>
            </a:r>
            <a:r>
              <a:rPr lang="it-IT" sz="5400" b="1" dirty="0">
                <a:solidFill>
                  <a:srgbClr val="6BEAD2"/>
                </a:solidFill>
                <a:latin typeface="Agency FB" panose="020B0503020202020204" pitchFamily="34" charset="0"/>
              </a:rPr>
              <a:t> (2/4)</a:t>
            </a:r>
          </a:p>
          <a:p>
            <a:endParaRPr lang="it-IT" sz="36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1347" y="1192048"/>
            <a:ext cx="9597973"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Si supponga informalmente, per facilitare la comprensione, di avere una matrice </a:t>
            </a:r>
            <a:r>
              <a:rPr lang="it-IT" sz="2800" b="1" i="1" dirty="0">
                <a:solidFill>
                  <a:schemeClr val="bg1"/>
                </a:solidFill>
                <a:latin typeface="Agency FB" panose="020B0503020202020204" pitchFamily="34" charset="0"/>
              </a:rPr>
              <a:t>A </a:t>
            </a:r>
            <a:r>
              <a:rPr lang="it-IT" sz="2800" b="1" dirty="0">
                <a:solidFill>
                  <a:schemeClr val="bg1"/>
                </a:solidFill>
                <a:latin typeface="Agency FB" panose="020B0503020202020204" pitchFamily="34" charset="0"/>
              </a:rPr>
              <a:t> come parametro formale di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a:t>
            </a:r>
          </a:p>
          <a:p>
            <a:r>
              <a:rPr lang="it-IT" sz="2800" b="1" dirty="0">
                <a:solidFill>
                  <a:schemeClr val="bg1"/>
                </a:solidFill>
                <a:latin typeface="Agency FB" panose="020B0503020202020204" pitchFamily="34" charset="0"/>
              </a:rPr>
              <a:t>Il metodo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a:t>
            </a:r>
            <a:r>
              <a:rPr lang="it-IT" sz="2800" b="1" i="1" dirty="0">
                <a:solidFill>
                  <a:schemeClr val="bg1"/>
                </a:solidFill>
                <a:latin typeface="Agency FB" panose="020B0503020202020204" pitchFamily="34" charset="0"/>
              </a:rPr>
              <a:t>visitando la matrice per </a:t>
            </a:r>
            <a:r>
              <a:rPr lang="it-IT" sz="2800" b="1" i="1" u="sng" dirty="0">
                <a:solidFill>
                  <a:schemeClr val="bg1"/>
                </a:solidFill>
                <a:latin typeface="Agency FB" panose="020B0503020202020204" pitchFamily="34" charset="0"/>
              </a:rPr>
              <a:t>colonna</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definisce una nuova struttura matriciale (solo lo scheletro teorico) che abbia una colonna per ogni stringa univoca avente la seguente forma:</a:t>
            </a:r>
          </a:p>
          <a:p>
            <a:pPr marL="1371600" lvl="2" indent="-457200">
              <a:buFont typeface="Arial" panose="020B0604020202020204" pitchFamily="34" charset="0"/>
              <a:buChar char="•"/>
            </a:pPr>
            <a:r>
              <a:rPr lang="en-US" sz="2800" b="1" dirty="0">
                <a:solidFill>
                  <a:schemeClr val="bg1"/>
                </a:solidFill>
                <a:latin typeface="Agency FB" panose="020B0503020202020204" pitchFamily="34" charset="0"/>
              </a:rPr>
              <a:t>S</a:t>
            </a:r>
            <a:r>
              <a:rPr lang="it-IT" sz="2800" b="1" dirty="0" err="1">
                <a:solidFill>
                  <a:schemeClr val="bg1"/>
                </a:solidFill>
                <a:latin typeface="Agency FB" panose="020B0503020202020204" pitchFamily="34" charset="0"/>
              </a:rPr>
              <a:t>tring</a:t>
            </a:r>
            <a:r>
              <a:rPr lang="it-IT" sz="2800" b="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labelA</a:t>
            </a:r>
            <a:r>
              <a:rPr lang="it-IT" sz="2800" b="1" dirty="0">
                <a:solidFill>
                  <a:schemeClr val="bg1"/>
                </a:solidFill>
                <a:latin typeface="Agency FB" panose="020B0503020202020204" pitchFamily="34" charset="0"/>
              </a:rPr>
              <a:t>= y +  A[i][y]</a:t>
            </a:r>
          </a:p>
          <a:p>
            <a:pPr lvl="1"/>
            <a:r>
              <a:rPr lang="en-US" sz="2800" b="1" dirty="0">
                <a:solidFill>
                  <a:schemeClr val="bg1"/>
                </a:solidFill>
                <a:latin typeface="Agency FB" panose="020B0503020202020204" pitchFamily="34" charset="0"/>
              </a:rPr>
              <a:t>Dove </a:t>
            </a:r>
            <a:r>
              <a:rPr lang="en-US" sz="2800" b="1" i="1" dirty="0" err="1">
                <a:solidFill>
                  <a:schemeClr val="bg1"/>
                </a:solidFill>
                <a:latin typeface="Agency FB" panose="020B0503020202020204" pitchFamily="34" charset="0"/>
              </a:rPr>
              <a:t>i</a:t>
            </a:r>
            <a:r>
              <a:rPr lang="en-US" sz="2800" b="1" dirty="0">
                <a:solidFill>
                  <a:schemeClr val="bg1"/>
                </a:solidFill>
                <a:latin typeface="Agency FB" panose="020B0503020202020204" pitchFamily="34" charset="0"/>
              </a:rPr>
              <a:t>  è </a:t>
            </a:r>
            <a:r>
              <a:rPr lang="en-US" sz="2800" b="1" dirty="0" err="1">
                <a:solidFill>
                  <a:schemeClr val="bg1"/>
                </a:solidFill>
                <a:latin typeface="Agency FB" panose="020B0503020202020204" pitchFamily="34" charset="0"/>
              </a:rPr>
              <a:t>l’indice</a:t>
            </a:r>
            <a:r>
              <a:rPr lang="en-US" sz="2800" b="1" dirty="0">
                <a:solidFill>
                  <a:schemeClr val="bg1"/>
                </a:solidFill>
                <a:latin typeface="Agency FB" panose="020B0503020202020204" pitchFamily="34" charset="0"/>
              </a:rPr>
              <a:t> </a:t>
            </a:r>
            <a:r>
              <a:rPr lang="en-US" sz="2800" b="1" dirty="0" err="1">
                <a:solidFill>
                  <a:schemeClr val="bg1"/>
                </a:solidFill>
                <a:latin typeface="Agency FB" panose="020B0503020202020204" pitchFamily="34" charset="0"/>
              </a:rPr>
              <a:t>dell’iesimo</a:t>
            </a:r>
            <a:r>
              <a:rPr lang="en-US" sz="2800" b="1" dirty="0">
                <a:solidFill>
                  <a:schemeClr val="bg1"/>
                </a:solidFill>
                <a:latin typeface="Agency FB" panose="020B0503020202020204" pitchFamily="34" charset="0"/>
              </a:rPr>
              <a:t> item </a:t>
            </a:r>
            <a:r>
              <a:rPr lang="en-US" sz="2800" b="1" dirty="0" err="1">
                <a:solidFill>
                  <a:schemeClr val="bg1"/>
                </a:solidFill>
                <a:latin typeface="Agency FB" panose="020B0503020202020204" pitchFamily="34" charset="0"/>
              </a:rPr>
              <a:t>analizzato</a:t>
            </a:r>
            <a:r>
              <a:rPr lang="en-US" sz="2800" b="1" dirty="0">
                <a:solidFill>
                  <a:schemeClr val="bg1"/>
                </a:solidFill>
                <a:latin typeface="Agency FB" panose="020B0503020202020204" pitchFamily="34" charset="0"/>
              </a:rPr>
              <a:t>.</a:t>
            </a:r>
          </a:p>
          <a:p>
            <a:pPr lvl="1"/>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questo punto, in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è stata definita la struttura del transformer, da adoperare successivamente nel metodo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come struttura di riferimento. </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842714"/>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23883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740796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LabelBinarizer</a:t>
            </a:r>
            <a:r>
              <a:rPr lang="it-IT" sz="5400" b="1" dirty="0">
                <a:solidFill>
                  <a:srgbClr val="6BEAD2"/>
                </a:solidFill>
                <a:latin typeface="Agency FB" panose="020B0503020202020204" pitchFamily="34" charset="0"/>
              </a:rPr>
              <a:t> (3/4)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91910" y="1298309"/>
            <a:ext cx="9449820" cy="6124754"/>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Quest’ultimo metodo riceve in input una matrice </a:t>
            </a:r>
            <a:r>
              <a:rPr lang="it-IT" sz="2800" b="1" i="1" dirty="0">
                <a:solidFill>
                  <a:schemeClr val="bg1"/>
                </a:solidFill>
                <a:latin typeface="Agency FB" panose="020B0503020202020204" pitchFamily="34" charset="0"/>
              </a:rPr>
              <a:t>B</a:t>
            </a:r>
            <a:r>
              <a:rPr lang="it-IT" sz="2800" b="1" dirty="0">
                <a:solidFill>
                  <a:schemeClr val="bg1"/>
                </a:solidFill>
                <a:latin typeface="Agency FB" panose="020B0503020202020204" pitchFamily="34" charset="0"/>
              </a:rPr>
              <a:t>  avente lo stesso numero di colonne di </a:t>
            </a:r>
            <a:r>
              <a:rPr lang="it-IT" sz="2800" b="1" i="1" dirty="0">
                <a:solidFill>
                  <a:schemeClr val="bg1"/>
                </a:solidFill>
                <a:latin typeface="Agency FB" panose="020B0503020202020204" pitchFamily="34" charset="0"/>
              </a:rPr>
              <a:t>A</a:t>
            </a:r>
            <a:r>
              <a:rPr lang="it-IT" sz="2800" b="1" dirty="0">
                <a:solidFill>
                  <a:schemeClr val="bg1"/>
                </a:solidFill>
                <a:latin typeface="Agency FB" panose="020B0503020202020204" pitchFamily="34" charset="0"/>
              </a:rPr>
              <a:t>  ed un qualsiasi numero di righe.</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metodo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esamina ogni </a:t>
            </a:r>
            <a:r>
              <a:rPr lang="it-IT" sz="2800" b="1" i="1" u="sng" dirty="0">
                <a:solidFill>
                  <a:schemeClr val="bg1"/>
                </a:solidFill>
                <a:latin typeface="Agency FB" panose="020B0503020202020204" pitchFamily="34" charset="0"/>
              </a:rPr>
              <a:t>riga</a:t>
            </a:r>
            <a:r>
              <a:rPr lang="it-IT" sz="2800" b="1" dirty="0">
                <a:solidFill>
                  <a:schemeClr val="bg1"/>
                </a:solidFill>
                <a:latin typeface="Agency FB" panose="020B0503020202020204" pitchFamily="34" charset="0"/>
              </a:rPr>
              <a:t>  singolarmente.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Ad esempio, si supponga di analizzare la riga i-esima: per ognuna delle sue </a:t>
            </a:r>
            <a:r>
              <a:rPr lang="it-IT" sz="2800" b="1" i="1" dirty="0">
                <a:solidFill>
                  <a:schemeClr val="bg1"/>
                </a:solidFill>
                <a:latin typeface="Agency FB" panose="020B0503020202020204" pitchFamily="34" charset="0"/>
              </a:rPr>
              <a:t>y  </a:t>
            </a:r>
            <a:r>
              <a:rPr lang="it-IT" sz="2800" b="1" dirty="0">
                <a:solidFill>
                  <a:schemeClr val="bg1"/>
                </a:solidFill>
                <a:latin typeface="Agency FB" panose="020B0503020202020204" pitchFamily="34" charset="0"/>
              </a:rPr>
              <a:t>(∀ y</a:t>
            </a:r>
            <a:r>
              <a:rPr lang="it-IT" sz="2800" b="1" dirty="0">
                <a:solidFill>
                  <a:schemeClr val="bg1"/>
                </a:solidFill>
                <a:latin typeface="Agency FB" panose="020B0503020202020204" pitchFamily="34" charset="0"/>
                <a:sym typeface="Symbol" panose="05050102010706020507" pitchFamily="18" charset="2"/>
              </a:rPr>
              <a:t> {1,2,…,N} </a:t>
            </a:r>
            <a:r>
              <a:rPr lang="it-IT" sz="2000" b="1" dirty="0" err="1">
                <a:solidFill>
                  <a:schemeClr val="bg1"/>
                </a:solidFill>
                <a:latin typeface="Agency FB" panose="020B0503020202020204" pitchFamily="34" charset="0"/>
                <a:sym typeface="Symbol" panose="05050102010706020507" pitchFamily="18" charset="2"/>
              </a:rPr>
              <a:t>t.c</a:t>
            </a:r>
            <a:r>
              <a:rPr lang="it-IT" sz="2000" b="1" dirty="0">
                <a:solidFill>
                  <a:schemeClr val="bg1"/>
                </a:solidFill>
                <a:latin typeface="Agency FB" panose="020B0503020202020204" pitchFamily="34" charset="0"/>
                <a:sym typeface="Symbol" panose="05050102010706020507" pitchFamily="18" charset="2"/>
              </a:rPr>
              <a:t>. N è il numero di feature delle tabelle A e B</a:t>
            </a:r>
            <a:r>
              <a:rPr lang="it-IT" sz="2800" b="1" dirty="0">
                <a:solidFill>
                  <a:schemeClr val="bg1"/>
                </a:solidFill>
                <a:latin typeface="Agency FB" panose="020B0503020202020204" pitchFamily="34" charset="0"/>
              </a:rPr>
              <a:t>)</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celle ne viene estratto il </a:t>
            </a:r>
            <a:r>
              <a:rPr lang="it-IT" sz="2800" b="1" i="1" dirty="0">
                <a:solidFill>
                  <a:schemeClr val="bg1"/>
                </a:solidFill>
                <a:latin typeface="Agency FB" panose="020B0503020202020204" pitchFamily="34" charset="0"/>
              </a:rPr>
              <a:t>valore B[</a:t>
            </a:r>
            <a:r>
              <a:rPr lang="it-IT" sz="2800" b="1" i="1" dirty="0" err="1">
                <a:solidFill>
                  <a:schemeClr val="bg1"/>
                </a:solidFill>
                <a:latin typeface="Agency FB" panose="020B0503020202020204" pitchFamily="34" charset="0"/>
              </a:rPr>
              <a:t>i,y</a:t>
            </a:r>
            <a:r>
              <a:rPr lang="it-IT" sz="2800" b="1" i="1" dirty="0">
                <a:solidFill>
                  <a:schemeClr val="bg1"/>
                </a:solidFill>
                <a:latin typeface="Agency FB" panose="020B0503020202020204" pitchFamily="34" charset="0"/>
              </a:rPr>
              <a:t>]</a:t>
            </a:r>
            <a:r>
              <a:rPr lang="it-IT" sz="2800" b="1" dirty="0">
                <a:solidFill>
                  <a:schemeClr val="bg1"/>
                </a:solidFill>
                <a:latin typeface="Agency FB" panose="020B0503020202020204" pitchFamily="34" charset="0"/>
              </a:rPr>
              <a:t>.</a:t>
            </a:r>
          </a:p>
          <a:p>
            <a:endParaRPr lang="en-US" sz="2800" b="1" dirty="0">
              <a:solidFill>
                <a:schemeClr val="bg1"/>
              </a:solidFill>
              <a:latin typeface="Agency FB" panose="020B0503020202020204" pitchFamily="34" charset="0"/>
            </a:endParaRPr>
          </a:p>
          <a:p>
            <a:r>
              <a:rPr lang="en-US" sz="2800" b="1" dirty="0">
                <a:solidFill>
                  <a:schemeClr val="bg1"/>
                </a:solidFill>
                <a:latin typeface="Agency FB" panose="020B0503020202020204" pitchFamily="34" charset="0"/>
              </a:rPr>
              <a:t>V</a:t>
            </a:r>
            <a:r>
              <a:rPr lang="it-IT" sz="2800" b="1" dirty="0">
                <a:solidFill>
                  <a:schemeClr val="bg1"/>
                </a:solidFill>
                <a:latin typeface="Agency FB" panose="020B0503020202020204" pitchFamily="34" charset="0"/>
              </a:rPr>
              <a:t>iene dunque definita una nuova stringa:</a:t>
            </a:r>
          </a:p>
          <a:p>
            <a:pPr marL="1371600" lvl="2" indent="-457200">
              <a:buFont typeface="Arial" panose="020B0604020202020204" pitchFamily="34" charset="0"/>
              <a:buChar char="•"/>
            </a:pPr>
            <a:r>
              <a:rPr lang="en-US" sz="2800" b="1" dirty="0">
                <a:solidFill>
                  <a:schemeClr val="bg1"/>
                </a:solidFill>
                <a:latin typeface="Agency FB" panose="020B0503020202020204" pitchFamily="34" charset="0"/>
              </a:rPr>
              <a:t>S</a:t>
            </a:r>
            <a:r>
              <a:rPr lang="it-IT" sz="2800" b="1" dirty="0" err="1">
                <a:solidFill>
                  <a:schemeClr val="bg1"/>
                </a:solidFill>
                <a:latin typeface="Agency FB" panose="020B0503020202020204" pitchFamily="34" charset="0"/>
              </a:rPr>
              <a:t>tring</a:t>
            </a:r>
            <a:r>
              <a:rPr lang="it-IT" sz="2800" b="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labelB</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y +  B[i][y]</a:t>
            </a:r>
          </a:p>
          <a:p>
            <a:endParaRPr lang="it-IT" sz="2800" b="1" dirty="0">
              <a:solidFill>
                <a:schemeClr val="bg1"/>
              </a:solidFill>
              <a:latin typeface="Agency FB" panose="020B0503020202020204" pitchFamily="34" charset="0"/>
            </a:endParaRPr>
          </a:p>
          <a:p>
            <a:endParaRPr lang="it-IT" sz="2800" b="1" dirty="0">
              <a:solidFill>
                <a:schemeClr val="bg1"/>
              </a:solidFill>
              <a:latin typeface="Agency FB" panose="020B0503020202020204" pitchFamily="34" charset="0"/>
            </a:endParaRP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0176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772601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LabelBinarizer</a:t>
            </a:r>
            <a:r>
              <a:rPr lang="it-IT" sz="5400" b="1" dirty="0">
                <a:solidFill>
                  <a:srgbClr val="6BEAD2"/>
                </a:solidFill>
                <a:latin typeface="Agency FB" panose="020B0503020202020204" pitchFamily="34" charset="0"/>
              </a:rPr>
              <a:t> (4/4)</a:t>
            </a:r>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A299B51-FC49-4993-894C-5685C699A4F0}"/>
                  </a:ext>
                </a:extLst>
              </p:cNvPr>
              <p:cNvSpPr txBox="1"/>
              <p:nvPr/>
            </p:nvSpPr>
            <p:spPr>
              <a:xfrm>
                <a:off x="401835" y="1259121"/>
                <a:ext cx="9930286" cy="37541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Nel caso in cui tra le </a:t>
                </a:r>
                <a:r>
                  <a:rPr lang="it-IT" sz="2800" b="1" i="1" dirty="0" err="1">
                    <a:solidFill>
                      <a:schemeClr val="bg1"/>
                    </a:solidFill>
                    <a:effectLst>
                      <a:outerShdw blurRad="38100" dist="38100" dir="2700000" algn="tl">
                        <a:srgbClr val="000000">
                          <a:alpha val="43137"/>
                        </a:srgbClr>
                      </a:outerShdw>
                    </a:effectLst>
                    <a:latin typeface="Agency FB" panose="020B0503020202020204" pitchFamily="34" charset="0"/>
                  </a:rPr>
                  <a:t>Ñy</a:t>
                </a:r>
                <a: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a:t> </a:t>
                </a:r>
                <a:r>
                  <a:rPr lang="it-IT" sz="2800" b="1" dirty="0">
                    <a:solidFill>
                      <a:schemeClr val="bg1"/>
                    </a:solidFill>
                    <a:latin typeface="Agency FB" panose="020B0503020202020204" pitchFamily="34" charset="0"/>
                  </a:rPr>
                  <a:t> colonne generate nel metodo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a partire dalla colonna </a:t>
                </a:r>
                <a:r>
                  <a:rPr lang="it-IT" sz="2800" b="1" i="1" dirty="0">
                    <a:solidFill>
                      <a:schemeClr val="bg1"/>
                    </a:solidFill>
                    <a:latin typeface="Agency FB" panose="020B0503020202020204" pitchFamily="34" charset="0"/>
                  </a:rPr>
                  <a:t>y</a:t>
                </a:r>
                <a:r>
                  <a:rPr lang="it-IT" sz="2800" b="1" dirty="0">
                    <a:solidFill>
                      <a:schemeClr val="bg1"/>
                    </a:solidFill>
                    <a:latin typeface="Agency FB" panose="020B0503020202020204" pitchFamily="34" charset="0"/>
                  </a:rPr>
                  <a:t>  ve ne sia una, la </a:t>
                </a:r>
                <a:r>
                  <a:rPr lang="it-IT" sz="2800" b="1" i="1" dirty="0">
                    <a:solidFill>
                      <a:schemeClr val="bg1"/>
                    </a:solidFill>
                    <a:latin typeface="Agency FB" panose="020B0503020202020204" pitchFamily="34" charset="0"/>
                  </a:rPr>
                  <a:t>j-esima  </a:t>
                </a:r>
                <a:r>
                  <a:rPr lang="it-IT" sz="2800" b="1" dirty="0">
                    <a:solidFill>
                      <a:schemeClr val="bg1"/>
                    </a:solidFill>
                    <a:latin typeface="Agency FB" panose="020B0503020202020204" pitchFamily="34" charset="0"/>
                  </a:rPr>
                  <a:t>(</a:t>
                </a:r>
                <a:r>
                  <a:rPr lang="it-IT" sz="2800" b="1" dirty="0" err="1">
                    <a:solidFill>
                      <a:schemeClr val="bg1"/>
                    </a:solidFill>
                    <a:latin typeface="Agency FB" panose="020B0503020202020204" pitchFamily="34" charset="0"/>
                  </a:rPr>
                  <a:t>t.c</a:t>
                </a:r>
                <a:r>
                  <a:rPr lang="it-IT" sz="2800" b="1" dirty="0">
                    <a:solidFill>
                      <a:schemeClr val="bg1"/>
                    </a:solidFill>
                    <a:latin typeface="Agency FB" panose="020B0503020202020204" pitchFamily="34" charset="0"/>
                  </a:rPr>
                  <a:t>. 1&lt;=j&lt;=</a:t>
                </a:r>
                <a: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a:t> </a:t>
                </a:r>
                <a:r>
                  <a:rPr lang="it-IT" sz="2800" b="1" i="1" dirty="0" err="1">
                    <a:solidFill>
                      <a:schemeClr val="bg1"/>
                    </a:solidFill>
                    <a:effectLst>
                      <a:outerShdw blurRad="38100" dist="38100" dir="2700000" algn="tl">
                        <a:srgbClr val="000000">
                          <a:alpha val="43137"/>
                        </a:srgbClr>
                      </a:outerShdw>
                    </a:effectLst>
                    <a:latin typeface="Agency FB" panose="020B0503020202020204" pitchFamily="34" charset="0"/>
                  </a:rPr>
                  <a:t>Ñy</a:t>
                </a:r>
                <a: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a:t>)</a:t>
                </a:r>
                <a:r>
                  <a:rPr lang="it-IT" sz="2800" b="1" dirty="0">
                    <a:solidFill>
                      <a:schemeClr val="bg1"/>
                    </a:solidFill>
                    <a:latin typeface="Agency FB" panose="020B0503020202020204" pitchFamily="34" charset="0"/>
                  </a:rPr>
                  <a:t>, avente </a:t>
                </a:r>
                <a:r>
                  <a:rPr lang="it-IT" sz="2800" b="1" i="1" dirty="0" err="1">
                    <a:solidFill>
                      <a:schemeClr val="bg1"/>
                    </a:solidFill>
                    <a:latin typeface="Agency FB" panose="020B0503020202020204" pitchFamily="34" charset="0"/>
                  </a:rPr>
                  <a:t>label</a:t>
                </a:r>
                <a:r>
                  <a:rPr lang="it-IT" sz="2800" b="1" dirty="0">
                    <a:solidFill>
                      <a:schemeClr val="bg1"/>
                    </a:solidFill>
                    <a:latin typeface="Agency FB" panose="020B0503020202020204" pitchFamily="34" charset="0"/>
                  </a:rPr>
                  <a:t>  identica alla stringa contenuta nella cella (ossia, se esiste un </a:t>
                </a:r>
                <a:r>
                  <a:rPr lang="it-IT" sz="2800" b="1" i="1" dirty="0" err="1">
                    <a:solidFill>
                      <a:schemeClr val="bg1"/>
                    </a:solidFill>
                    <a:latin typeface="Agency FB" panose="020B0503020202020204" pitchFamily="34" charset="0"/>
                  </a:rPr>
                  <a:t>labelA</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t.c</a:t>
                </a:r>
                <a:r>
                  <a:rPr lang="it-IT" sz="2800" b="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labelA</a:t>
                </a:r>
                <a:r>
                  <a:rPr lang="it-IT" sz="2800" b="1" i="1" dirty="0">
                    <a:solidFill>
                      <a:schemeClr val="bg1"/>
                    </a:solidFill>
                    <a:latin typeface="Agency FB" panose="020B0503020202020204" pitchFamily="34" charset="0"/>
                  </a:rPr>
                  <a:t>==</a:t>
                </a:r>
                <a:r>
                  <a:rPr lang="it-IT" sz="2800" b="1" i="1" dirty="0" err="1">
                    <a:solidFill>
                      <a:schemeClr val="bg1"/>
                    </a:solidFill>
                    <a:latin typeface="Agency FB" panose="020B0503020202020204" pitchFamily="34" charset="0"/>
                  </a:rPr>
                  <a:t>labelB</a:t>
                </a:r>
                <a:r>
                  <a:rPr lang="it-IT" sz="2800" b="1" dirty="0">
                    <a:solidFill>
                      <a:schemeClr val="bg1"/>
                    </a:solidFill>
                    <a:latin typeface="Agency FB" panose="020B0503020202020204" pitchFamily="34" charset="0"/>
                  </a:rPr>
                  <a:t>), sarà posto nella matrice in output Output[i, q] = 1 (dove q=  j </a:t>
                </a:r>
                <a:r>
                  <a:rPr lang="it-IT" sz="2800" b="1" dirty="0">
                    <a:solidFill>
                      <a:schemeClr val="bg1"/>
                    </a:solidFill>
                  </a:rPr>
                  <a:t>+ </a:t>
                </a:r>
                <a14:m>
                  <m:oMath xmlns:m="http://schemas.openxmlformats.org/officeDocument/2006/math">
                    <m:nary>
                      <m:naryPr>
                        <m:chr m:val="∑"/>
                        <m:ctrlPr>
                          <a:rPr lang="it-IT" sz="2800" b="1" i="1">
                            <a:solidFill>
                              <a:schemeClr val="bg1"/>
                            </a:solidFill>
                            <a:latin typeface="Cambria Math" panose="02040503050406030204" pitchFamily="18" charset="0"/>
                          </a:rPr>
                        </m:ctrlPr>
                      </m:naryPr>
                      <m:sub>
                        <m:r>
                          <m:rPr>
                            <m:brk m:alnAt="23"/>
                          </m:rPr>
                          <a:rPr lang="en-US" sz="2800" b="1" i="1">
                            <a:solidFill>
                              <a:schemeClr val="bg1"/>
                            </a:solidFill>
                            <a:latin typeface="Cambria Math" panose="02040503050406030204" pitchFamily="18" charset="0"/>
                          </a:rPr>
                          <m:t>𝒉</m:t>
                        </m:r>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𝟏</m:t>
                        </m:r>
                      </m:sub>
                      <m:sup>
                        <m:r>
                          <a:rPr lang="en-US" sz="2800" b="1" i="1">
                            <a:solidFill>
                              <a:schemeClr val="bg1"/>
                            </a:solidFill>
                            <a:latin typeface="Cambria Math" panose="02040503050406030204" pitchFamily="18" charset="0"/>
                          </a:rPr>
                          <m:t>𝒚</m:t>
                        </m:r>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𝟏</m:t>
                        </m:r>
                      </m:sup>
                      <m:e>
                        <m:r>
                          <m:rPr>
                            <m:nor/>
                          </m:rP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m:t>Ñ</m:t>
                        </m:r>
                        <m:r>
                          <a:rPr lang="en-US" sz="2800" b="1" i="1" dirty="0">
                            <a:solidFill>
                              <a:schemeClr val="bg1"/>
                            </a:solidFill>
                            <a:effectLst>
                              <a:outerShdw blurRad="38100" dist="38100" dir="2700000" algn="tl">
                                <a:srgbClr val="000000">
                                  <a:alpha val="43137"/>
                                </a:srgbClr>
                              </a:outerShdw>
                            </a:effectLst>
                            <a:latin typeface="Cambria Math" panose="02040503050406030204" pitchFamily="18" charset="0"/>
                          </a:rPr>
                          <m:t>𝒉</m:t>
                        </m:r>
                      </m:e>
                    </m:nary>
                  </m:oMath>
                </a14:m>
                <a:r>
                  <a:rPr lang="it-IT" sz="2800" b="1" dirty="0">
                    <a:solidFill>
                      <a:schemeClr val="bg1"/>
                    </a:solidFill>
                    <a:latin typeface="Agency FB" panose="020B0503020202020204" pitchFamily="34" charset="0"/>
                  </a:rPr>
                  <a:t>) ) e, nei restanti </a:t>
                </a:r>
                <a: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a:t>Ñ</a:t>
                </a:r>
                <a:r>
                  <a:rPr lang="it-IT" sz="2800" b="1" i="1" dirty="0">
                    <a:solidFill>
                      <a:schemeClr val="bg1"/>
                    </a:solidFill>
                    <a:latin typeface="Agency FB" panose="020B0503020202020204" pitchFamily="34" charset="0"/>
                  </a:rPr>
                  <a:t>y−1  </a:t>
                </a:r>
                <a:r>
                  <a:rPr lang="it-IT" sz="2800" b="1" dirty="0">
                    <a:solidFill>
                      <a:schemeClr val="bg1"/>
                    </a:solidFill>
                    <a:latin typeface="Agency FB" panose="020B0503020202020204" pitchFamily="34" charset="0"/>
                  </a:rPr>
                  <a:t>valori che si riferiscono ad altre </a:t>
                </a:r>
                <a:r>
                  <a:rPr lang="it-IT" sz="2800" b="1" dirty="0" err="1">
                    <a:solidFill>
                      <a:schemeClr val="bg1"/>
                    </a:solidFill>
                    <a:latin typeface="Agency FB" panose="020B0503020202020204" pitchFamily="34" charset="0"/>
                  </a:rPr>
                  <a:t>labelA</a:t>
                </a:r>
                <a:r>
                  <a:rPr lang="it-IT" sz="2800" b="1" dirty="0">
                    <a:solidFill>
                      <a:schemeClr val="bg1"/>
                    </a:solidFill>
                    <a:latin typeface="Agency FB" panose="020B0503020202020204" pitchFamily="34" charset="0"/>
                  </a:rPr>
                  <a:t> della colonna </a:t>
                </a:r>
                <a:r>
                  <a:rPr lang="it-IT" sz="2800" b="1" i="1" dirty="0">
                    <a:solidFill>
                      <a:schemeClr val="bg1"/>
                    </a:solidFill>
                    <a:latin typeface="Agency FB" panose="020B0503020202020204" pitchFamily="34" charset="0"/>
                  </a:rPr>
                  <a:t>y</a:t>
                </a:r>
                <a:r>
                  <a:rPr lang="it-IT" sz="2800" b="1" dirty="0">
                    <a:solidFill>
                      <a:schemeClr val="bg1"/>
                    </a:solidFill>
                    <a:latin typeface="Agency FB" panose="020B0503020202020204" pitchFamily="34" charset="0"/>
                  </a:rPr>
                  <a:t>  verrà posto Output[i, q*] = 0 (dove q = {x </a:t>
                </a:r>
                <a:r>
                  <a:rPr lang="it-IT" sz="2800" b="1" dirty="0" err="1">
                    <a:solidFill>
                      <a:schemeClr val="bg1"/>
                    </a:solidFill>
                    <a:latin typeface="Agency FB" panose="020B0503020202020204" pitchFamily="34" charset="0"/>
                  </a:rPr>
                  <a:t>t.c</a:t>
                </a:r>
                <a:r>
                  <a:rPr lang="it-IT" sz="2800" b="1" dirty="0">
                    <a:solidFill>
                      <a:schemeClr val="bg1"/>
                    </a:solidFill>
                    <a:latin typeface="Agency FB" panose="020B0503020202020204" pitchFamily="34" charset="0"/>
                  </a:rPr>
                  <a:t>. x= j </a:t>
                </a:r>
                <a:r>
                  <a:rPr lang="it-IT" sz="2800" b="1" dirty="0">
                    <a:solidFill>
                      <a:schemeClr val="bg1"/>
                    </a:solidFill>
                  </a:rPr>
                  <a:t>+ </a:t>
                </a:r>
                <a14:m>
                  <m:oMath xmlns:m="http://schemas.openxmlformats.org/officeDocument/2006/math">
                    <m:nary>
                      <m:naryPr>
                        <m:chr m:val="∑"/>
                        <m:ctrlPr>
                          <a:rPr lang="it-IT" sz="2800" b="1" i="1">
                            <a:solidFill>
                              <a:schemeClr val="bg1"/>
                            </a:solidFill>
                            <a:latin typeface="Cambria Math" panose="02040503050406030204" pitchFamily="18" charset="0"/>
                          </a:rPr>
                        </m:ctrlPr>
                      </m:naryPr>
                      <m:sub>
                        <m:r>
                          <m:rPr>
                            <m:brk m:alnAt="23"/>
                          </m:rPr>
                          <a:rPr lang="en-US" sz="2800" b="1" i="1">
                            <a:solidFill>
                              <a:schemeClr val="bg1"/>
                            </a:solidFill>
                            <a:latin typeface="Cambria Math" panose="02040503050406030204" pitchFamily="18" charset="0"/>
                          </a:rPr>
                          <m:t>𝒉</m:t>
                        </m:r>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𝟏</m:t>
                        </m:r>
                      </m:sub>
                      <m:sup>
                        <m:r>
                          <a:rPr lang="en-US" sz="2800" b="1" i="1">
                            <a:solidFill>
                              <a:schemeClr val="bg1"/>
                            </a:solidFill>
                            <a:latin typeface="Cambria Math" panose="02040503050406030204" pitchFamily="18" charset="0"/>
                          </a:rPr>
                          <m:t>𝒚</m:t>
                        </m:r>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𝟏</m:t>
                        </m:r>
                      </m:sup>
                      <m:e>
                        <m:r>
                          <m:rPr>
                            <m:nor/>
                          </m:rP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m:t>Ñ</m:t>
                        </m:r>
                        <m:r>
                          <a:rPr lang="en-US" sz="2800" b="1" i="1" dirty="0">
                            <a:solidFill>
                              <a:schemeClr val="bg1"/>
                            </a:solidFill>
                            <a:effectLst>
                              <a:outerShdw blurRad="38100" dist="38100" dir="2700000" algn="tl">
                                <a:srgbClr val="000000">
                                  <a:alpha val="43137"/>
                                </a:srgbClr>
                              </a:outerShdw>
                            </a:effectLst>
                            <a:latin typeface="Cambria Math" panose="02040503050406030204" pitchFamily="18" charset="0"/>
                          </a:rPr>
                          <m:t>𝒉</m:t>
                        </m:r>
                      </m:e>
                    </m:nary>
                  </m:oMath>
                </a14:m>
                <a:r>
                  <a:rPr lang="it-IT" sz="2800" b="1" dirty="0">
                    <a:solidFill>
                      <a:schemeClr val="bg1"/>
                    </a:solidFill>
                    <a:latin typeface="Agency FB" panose="020B0503020202020204" pitchFamily="34" charset="0"/>
                  </a:rPr>
                  <a:t>}/{q}). In caso in cui invece non vi sia corrispondenza tra tale </a:t>
                </a:r>
                <a:r>
                  <a:rPr lang="it-IT" sz="2800" b="1" i="1" dirty="0">
                    <a:solidFill>
                      <a:schemeClr val="bg1"/>
                    </a:solidFill>
                    <a:latin typeface="Agency FB" panose="020B0503020202020204" pitchFamily="34" charset="0"/>
                  </a:rPr>
                  <a:t>valore</a:t>
                </a:r>
                <a:r>
                  <a:rPr lang="it-IT" sz="2800" b="1" dirty="0">
                    <a:solidFill>
                      <a:schemeClr val="bg1"/>
                    </a:solidFill>
                    <a:latin typeface="Agency FB" panose="020B0503020202020204" pitchFamily="34" charset="0"/>
                  </a:rPr>
                  <a:t>  e le </a:t>
                </a:r>
                <a:r>
                  <a:rPr lang="it-IT" sz="2800" b="1" dirty="0" err="1">
                    <a:solidFill>
                      <a:schemeClr val="bg1"/>
                    </a:solidFill>
                    <a:latin typeface="Agency FB" panose="020B0503020202020204" pitchFamily="34" charset="0"/>
                  </a:rPr>
                  <a:t>label</a:t>
                </a:r>
                <a:r>
                  <a:rPr lang="it-IT" sz="2800" b="1" dirty="0">
                    <a:solidFill>
                      <a:schemeClr val="bg1"/>
                    </a:solidFill>
                    <a:latin typeface="Agency FB" panose="020B0503020202020204" pitchFamily="34" charset="0"/>
                  </a:rPr>
                  <a:t> che si riferiscono alla colonna </a:t>
                </a:r>
                <a:r>
                  <a:rPr lang="it-IT" sz="2800" b="1" i="1" dirty="0">
                    <a:solidFill>
                      <a:schemeClr val="bg1"/>
                    </a:solidFill>
                    <a:latin typeface="Agency FB" panose="020B0503020202020204" pitchFamily="34" charset="0"/>
                  </a:rPr>
                  <a:t>y</a:t>
                </a:r>
                <a:r>
                  <a:rPr lang="it-IT" sz="2800" b="1" dirty="0">
                    <a:solidFill>
                      <a:schemeClr val="bg1"/>
                    </a:solidFill>
                    <a:latin typeface="Agency FB" panose="020B0503020202020204" pitchFamily="34" charset="0"/>
                  </a:rPr>
                  <a:t>, si avranno </a:t>
                </a:r>
                <a:r>
                  <a:rPr lang="it-IT" sz="2800" b="1" i="1" dirty="0">
                    <a:solidFill>
                      <a:schemeClr val="bg1"/>
                    </a:solidFill>
                    <a:effectLst>
                      <a:outerShdw blurRad="38100" dist="38100" dir="2700000" algn="tl">
                        <a:srgbClr val="000000">
                          <a:alpha val="43137"/>
                        </a:srgbClr>
                      </a:outerShdw>
                    </a:effectLst>
                    <a:latin typeface="Agency FB" panose="020B0503020202020204" pitchFamily="34" charset="0"/>
                  </a:rPr>
                  <a:t>Ñ</a:t>
                </a:r>
                <a:r>
                  <a:rPr lang="it-IT" sz="2800" b="1" dirty="0">
                    <a:solidFill>
                      <a:schemeClr val="bg1"/>
                    </a:solidFill>
                    <a:latin typeface="Agency FB" panose="020B0503020202020204" pitchFamily="34" charset="0"/>
                  </a:rPr>
                  <a:t>  valori uguali a 0. </a:t>
                </a:r>
              </a:p>
            </p:txBody>
          </p:sp>
        </mc:Choice>
        <mc:Fallback xmlns="">
          <p:sp>
            <p:nvSpPr>
              <p:cNvPr id="2" name="CasellaDiTesto 1">
                <a:extLst>
                  <a:ext uri="{FF2B5EF4-FFF2-40B4-BE49-F238E27FC236}">
                    <a16:creationId xmlns:a16="http://schemas.microsoft.com/office/drawing/2014/main" id="{9A299B51-FC49-4993-894C-5685C699A4F0}"/>
                  </a:ext>
                </a:extLst>
              </p:cNvPr>
              <p:cNvSpPr txBox="1">
                <a:spLocks noRot="1" noChangeAspect="1" noMove="1" noResize="1" noEditPoints="1" noAdjustHandles="1" noChangeArrowheads="1" noChangeShapeType="1" noTextEdit="1"/>
              </p:cNvSpPr>
              <p:nvPr/>
            </p:nvSpPr>
            <p:spPr>
              <a:xfrm>
                <a:off x="401835" y="1259121"/>
                <a:ext cx="9930286" cy="3754105"/>
              </a:xfrm>
              <a:prstGeom prst="rect">
                <a:avLst/>
              </a:prstGeom>
              <a:blipFill>
                <a:blip r:embed="rId3"/>
                <a:stretch>
                  <a:fillRect l="-1289" t="-1951" r="-1473" b="-4553"/>
                </a:stretch>
              </a:blipFill>
            </p:spPr>
            <p:txBody>
              <a:bodyPr/>
              <a:lstStyle/>
              <a:p>
                <a:r>
                  <a:rPr lang="it-IT">
                    <a:noFill/>
                  </a:rPr>
                  <a:t> </a:t>
                </a:r>
              </a:p>
            </p:txBody>
          </p:sp>
        </mc:Fallback>
      </mc:AlternateContent>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6577D406-5C52-4FAD-9F70-CD1D65452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64" y="5280375"/>
            <a:ext cx="10129428" cy="1333343"/>
          </a:xfrm>
          <a:prstGeom prst="rect">
            <a:avLst/>
          </a:prstGeom>
        </p:spPr>
      </p:pic>
    </p:spTree>
    <p:extLst>
      <p:ext uri="{BB962C8B-B14F-4D97-AF65-F5344CB8AC3E}">
        <p14:creationId xmlns:p14="http://schemas.microsoft.com/office/powerpoint/2010/main" val="2508584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38587"/>
            <a:ext cx="898983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Generale (3/3)</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CasellaDiTesto 3">
            <a:extLst>
              <a:ext uri="{FF2B5EF4-FFF2-40B4-BE49-F238E27FC236}">
                <a16:creationId xmlns:a16="http://schemas.microsoft.com/office/drawing/2014/main" id="{C61BFE1E-B867-4ACD-B599-1F094CE2D5C0}"/>
              </a:ext>
            </a:extLst>
          </p:cNvPr>
          <p:cNvSpPr txBox="1"/>
          <p:nvPr/>
        </p:nvSpPr>
        <p:spPr>
          <a:xfrm>
            <a:off x="262252" y="1069409"/>
            <a:ext cx="7561685" cy="5616922"/>
          </a:xfrm>
          <a:prstGeom prst="rect">
            <a:avLst/>
          </a:prstGeom>
          <a:noFill/>
        </p:spPr>
        <p:txBody>
          <a:bodyPr wrap="non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it-IT" sz="54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degli Algoritmi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Random-</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Forest</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Prima Esplorazione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e Scelta degli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iperparametri</a:t>
            </a:r>
            <a:endPar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Support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Vector</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Machines</a:t>
            </a: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Scelta degli </a:t>
            </a:r>
            <a:r>
              <a:rPr kumimoji="0" lang="it-IT" sz="20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Iperparametri</a:t>
            </a:r>
            <a:endPar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Reti Neurali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Struttura Generale di una Rete Neurale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di un Classificatore basato su Reti Neurali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0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883954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13093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LabelBinarizer</a:t>
            </a:r>
            <a:r>
              <a:rPr lang="it-IT" sz="5400" b="1" dirty="0">
                <a:solidFill>
                  <a:srgbClr val="6BEAD2"/>
                </a:solidFill>
                <a:latin typeface="Agency FB" panose="020B0503020202020204" pitchFamily="34" charset="0"/>
              </a:rPr>
              <a:t> : un esempio</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91886" y="1246058"/>
            <a:ext cx="10074799"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Forniamo un piccolo esempio:</a:t>
            </a:r>
          </a:p>
          <a:p>
            <a:r>
              <a:rPr lang="it-IT" sz="2800" b="1" dirty="0">
                <a:solidFill>
                  <a:schemeClr val="bg1"/>
                </a:solidFill>
                <a:latin typeface="Agency FB" panose="020B0503020202020204" pitchFamily="34" charset="0"/>
              </a:rPr>
              <a:t>si supponga di avere un </a:t>
            </a:r>
            <a:r>
              <a:rPr lang="it-IT" sz="2800" b="1" i="1" dirty="0">
                <a:solidFill>
                  <a:schemeClr val="bg1"/>
                </a:solidFill>
                <a:latin typeface="Agency FB" panose="020B0503020202020204" pitchFamily="34" charset="0"/>
              </a:rPr>
              <a:t>vettore colonna</a:t>
            </a:r>
            <a:r>
              <a:rPr lang="it-IT" sz="2800" b="1" dirty="0">
                <a:solidFill>
                  <a:schemeClr val="bg1"/>
                </a:solidFill>
                <a:latin typeface="Agency FB" panose="020B0503020202020204" pitchFamily="34" charset="0"/>
              </a:rPr>
              <a:t>, dove ogni valore può essere soltanto la stringa </a:t>
            </a:r>
            <a:r>
              <a:rPr lang="it-IT" sz="2800" b="1" i="1" dirty="0">
                <a:solidFill>
                  <a:schemeClr val="bg1"/>
                </a:solidFill>
                <a:latin typeface="Agency FB" panose="020B0503020202020204" pitchFamily="34" charset="0"/>
              </a:rPr>
              <a:t>a</a:t>
            </a:r>
            <a:r>
              <a:rPr lang="it-IT" sz="2800" b="1" dirty="0">
                <a:solidFill>
                  <a:schemeClr val="bg1"/>
                </a:solidFill>
                <a:latin typeface="Agency FB" panose="020B0503020202020204" pitchFamily="34" charset="0"/>
              </a:rPr>
              <a:t>  oppure la stringa </a:t>
            </a:r>
            <a:r>
              <a:rPr lang="it-IT" sz="2800" b="1" i="1" dirty="0">
                <a:solidFill>
                  <a:schemeClr val="bg1"/>
                </a:solidFill>
                <a:latin typeface="Agency FB" panose="020B0503020202020204" pitchFamily="34" charset="0"/>
              </a:rPr>
              <a:t>b </a:t>
            </a:r>
            <a:r>
              <a:rPr lang="it-IT" sz="2800" b="1" dirty="0">
                <a:solidFill>
                  <a:schemeClr val="bg1"/>
                </a:solidFill>
                <a:latin typeface="Agency FB" panose="020B0503020202020204" pitchFamily="34" charset="0"/>
              </a:rPr>
              <a:t>. Il vettore avrà un aspetto del genere: w = [a, b, b, a, ..., b]</a:t>
            </a:r>
            <a:r>
              <a:rPr lang="it-IT" sz="2800" b="1" baseline="30000" dirty="0">
                <a:solidFill>
                  <a:schemeClr val="bg1"/>
                </a:solidFill>
                <a:latin typeface="Agency FB" panose="020B0503020202020204" pitchFamily="34" charset="0"/>
              </a:rPr>
              <a:t>T</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Passandolo in input al metodo </a:t>
            </a:r>
            <a:r>
              <a:rPr lang="it-IT" sz="2800" b="1" dirty="0" err="1">
                <a:solidFill>
                  <a:schemeClr val="bg1"/>
                </a:solidFill>
                <a:latin typeface="Agency FB" panose="020B0503020202020204" pitchFamily="34" charset="0"/>
              </a:rPr>
              <a:t>fit_transform</a:t>
            </a:r>
            <a:r>
              <a:rPr lang="it-IT" sz="2800" b="1" dirty="0">
                <a:solidFill>
                  <a:schemeClr val="bg1"/>
                </a:solidFill>
                <a:latin typeface="Agency FB" panose="020B0503020202020204" pitchFamily="34" charset="0"/>
              </a:rPr>
              <a:t>() di </a:t>
            </a:r>
            <a:r>
              <a:rPr lang="it-IT" sz="2800" b="1" dirty="0" err="1">
                <a:solidFill>
                  <a:schemeClr val="bg1"/>
                </a:solidFill>
                <a:latin typeface="Agency FB" panose="020B0503020202020204" pitchFamily="34" charset="0"/>
              </a:rPr>
              <a:t>label</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binarizer</a:t>
            </a:r>
            <a:r>
              <a:rPr lang="it-IT" sz="2800" b="1" dirty="0">
                <a:solidFill>
                  <a:schemeClr val="bg1"/>
                </a:solidFill>
                <a:latin typeface="Agency FB" panose="020B0503020202020204" pitchFamily="34" charset="0"/>
              </a:rPr>
              <a:t>, si otterrà una matrice con due colonne ed </a:t>
            </a:r>
            <a:r>
              <a:rPr lang="it-IT" sz="2800" b="1" i="1" dirty="0">
                <a:solidFill>
                  <a:schemeClr val="bg1"/>
                </a:solidFill>
                <a:latin typeface="Agency FB" panose="020B0503020202020204" pitchFamily="34" charset="0"/>
              </a:rPr>
              <a:t>n</a:t>
            </a:r>
            <a:r>
              <a:rPr lang="it-IT" sz="2800" b="1" dirty="0">
                <a:solidFill>
                  <a:schemeClr val="bg1"/>
                </a:solidFill>
                <a:latin typeface="Agency FB" panose="020B0503020202020204" pitchFamily="34" charset="0"/>
              </a:rPr>
              <a:t> righe, codificata nel modo seguente: o = [[1, 0], [0, 1], [0, 1], [1, 0], ..., [0, 1]]. Come si può vedere, il valore </a:t>
            </a:r>
            <a:r>
              <a:rPr lang="it-IT" sz="2800" b="1" i="1" dirty="0">
                <a:solidFill>
                  <a:schemeClr val="bg1"/>
                </a:solidFill>
                <a:latin typeface="Agency FB" panose="020B0503020202020204" pitchFamily="34" charset="0"/>
              </a:rPr>
              <a:t>a</a:t>
            </a:r>
            <a:r>
              <a:rPr lang="it-IT" sz="2800" b="1" dirty="0">
                <a:solidFill>
                  <a:schemeClr val="bg1"/>
                </a:solidFill>
                <a:latin typeface="Agency FB" panose="020B0503020202020204" pitchFamily="34" charset="0"/>
              </a:rPr>
              <a:t> è stato codificato come [1, 0], mentre il valore </a:t>
            </a:r>
            <a:r>
              <a:rPr lang="it-IT" sz="2800" b="1" i="1" dirty="0">
                <a:solidFill>
                  <a:schemeClr val="bg1"/>
                </a:solidFill>
                <a:latin typeface="Agency FB" panose="020B0503020202020204" pitchFamily="34" charset="0"/>
              </a:rPr>
              <a:t>b</a:t>
            </a:r>
            <a:r>
              <a:rPr lang="it-IT" sz="2800" b="1" dirty="0">
                <a:solidFill>
                  <a:schemeClr val="bg1"/>
                </a:solidFill>
                <a:latin typeface="Agency FB" panose="020B0503020202020204" pitchFamily="34" charset="0"/>
              </a:rPr>
              <a:t> è stato codificato come [0, 1].</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1157EF5F-C8F1-452E-8DC6-273CFD1B2E70}"/>
              </a:ext>
            </a:extLst>
          </p:cNvPr>
          <p:cNvSpPr txBox="1"/>
          <p:nvPr/>
        </p:nvSpPr>
        <p:spPr>
          <a:xfrm>
            <a:off x="121833" y="5254549"/>
            <a:ext cx="9677286" cy="138499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Questo tipo di codifica, detta comunemente </a:t>
            </a:r>
            <a:r>
              <a:rPr lang="it-IT" sz="2800" b="1" i="1" dirty="0">
                <a:solidFill>
                  <a:schemeClr val="bg1"/>
                </a:solidFill>
                <a:latin typeface="Agency FB" panose="020B0503020202020204" pitchFamily="34" charset="0"/>
              </a:rPr>
              <a:t>one-hot-</a:t>
            </a:r>
            <a:r>
              <a:rPr lang="it-IT" sz="2800" b="1" i="1" dirty="0" err="1">
                <a:solidFill>
                  <a:schemeClr val="bg1"/>
                </a:solidFill>
                <a:latin typeface="Agency FB" panose="020B0503020202020204" pitchFamily="34" charset="0"/>
              </a:rPr>
              <a:t>encoding</a:t>
            </a:r>
            <a:r>
              <a:rPr lang="it-IT" sz="2800" b="1" dirty="0">
                <a:solidFill>
                  <a:schemeClr val="bg1"/>
                </a:solidFill>
                <a:latin typeface="Agency FB" panose="020B0503020202020204" pitchFamily="34" charset="0"/>
              </a:rPr>
              <a:t>, può causare un notevole incremento nel numero di colonne, qualora vi siano molti valori diversi tra di loro.</a:t>
            </a:r>
          </a:p>
        </p:txBody>
      </p:sp>
    </p:spTree>
    <p:extLst>
      <p:ext uri="{BB962C8B-B14F-4D97-AF65-F5344CB8AC3E}">
        <p14:creationId xmlns:p14="http://schemas.microsoft.com/office/powerpoint/2010/main" val="3369512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Pipeline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79257" y="1387671"/>
            <a:ext cx="9574459"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Permette di eseguire diversi </a:t>
            </a:r>
            <a:r>
              <a:rPr lang="it-IT" sz="2800" b="1" i="1" dirty="0" err="1">
                <a:solidFill>
                  <a:schemeClr val="bg1"/>
                </a:solidFill>
                <a:latin typeface="Agency FB" panose="020B0503020202020204" pitchFamily="34" charset="0"/>
              </a:rPr>
              <a:t>trasformer</a:t>
            </a:r>
            <a:r>
              <a:rPr lang="it-IT" sz="2800" b="1" dirty="0">
                <a:solidFill>
                  <a:schemeClr val="bg1"/>
                </a:solidFill>
                <a:latin typeface="Agency FB" panose="020B0503020202020204" pitchFamily="34" charset="0"/>
              </a:rPr>
              <a:t>  in modo sequenziale.</a:t>
            </a:r>
          </a:p>
          <a:p>
            <a:r>
              <a:rPr lang="it-IT" sz="2800" b="1" dirty="0">
                <a:solidFill>
                  <a:schemeClr val="bg1"/>
                </a:solidFill>
                <a:latin typeface="Agency FB" panose="020B0503020202020204" pitchFamily="34" charset="0"/>
              </a:rPr>
              <a:t>Ciò è utile quando vi è una sequenza fissa di passaggi nell'elaborazione dei dati.</a:t>
            </a:r>
          </a:p>
          <a:p>
            <a:r>
              <a:rPr lang="it-IT" sz="2800" b="1" dirty="0">
                <a:solidFill>
                  <a:schemeClr val="bg1"/>
                </a:solidFill>
                <a:latin typeface="Agency FB" panose="020B0503020202020204" pitchFamily="34" charset="0"/>
              </a:rPr>
              <a:t>La classe Pipeline prende come parametri del costruttore una sequenza di transformer ordinati. </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A85E1D9-D7F4-41E3-BC10-65A4CA946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7" y="5046891"/>
            <a:ext cx="10036858" cy="1392308"/>
          </a:xfrm>
          <a:prstGeom prst="rect">
            <a:avLst/>
          </a:prstGeom>
        </p:spPr>
      </p:pic>
    </p:spTree>
    <p:extLst>
      <p:ext uri="{BB962C8B-B14F-4D97-AF65-F5344CB8AC3E}">
        <p14:creationId xmlns:p14="http://schemas.microsoft.com/office/powerpoint/2010/main" val="2878024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Pipeline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46208" y="1451840"/>
            <a:ext cx="9574459"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Dopo aver deﬁnito una pipeline, è possibile invocare su di essa i metodi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e </a:t>
            </a:r>
            <a:r>
              <a:rPr lang="it-IT" sz="2800" b="1" dirty="0" err="1">
                <a:solidFill>
                  <a:schemeClr val="bg1"/>
                </a:solidFill>
                <a:latin typeface="Agency FB" panose="020B0503020202020204" pitchFamily="34" charset="0"/>
              </a:rPr>
              <a:t>fit_transform</a:t>
            </a:r>
            <a:r>
              <a:rPr lang="it-IT" sz="2800" b="1" dirty="0">
                <a:solidFill>
                  <a:schemeClr val="bg1"/>
                </a:solidFill>
                <a:latin typeface="Agency FB" panose="020B0503020202020204" pitchFamily="34" charset="0"/>
              </a:rPr>
              <a:t>() come se si trattasse di un singolo transformer: all’atto di questa chiamata la pipeline invocherà lo stesso metodo su tutti i transformer che contiene, in modo sequenziale, passando come input ad uno l’output di quello precedente.</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A85E1D9-D7F4-41E3-BC10-65A4CA946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9" y="5314808"/>
            <a:ext cx="9910286" cy="1374750"/>
          </a:xfrm>
          <a:prstGeom prst="rect">
            <a:avLst/>
          </a:prstGeom>
        </p:spPr>
      </p:pic>
    </p:spTree>
    <p:extLst>
      <p:ext uri="{BB962C8B-B14F-4D97-AF65-F5344CB8AC3E}">
        <p14:creationId xmlns:p14="http://schemas.microsoft.com/office/powerpoint/2010/main" val="247819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FeatureUnion</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26571" y="1125831"/>
            <a:ext cx="10449917"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classe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serve ad unire gli output di transformer e pipeline. Questa classe, all’atto della costruzione, prende in input un elenco non ordinato di pipeline e di transformer.</a:t>
            </a:r>
          </a:p>
          <a:p>
            <a:r>
              <a:rPr lang="it-IT" sz="2800" b="1" dirty="0">
                <a:solidFill>
                  <a:schemeClr val="bg1"/>
                </a:solidFill>
                <a:latin typeface="Agency FB" panose="020B0503020202020204" pitchFamily="34" charset="0"/>
              </a:rPr>
              <a:t>All’invocazione di uno dei metodi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o </a:t>
            </a:r>
            <a:r>
              <a:rPr lang="it-IT" sz="2800" b="1" dirty="0" err="1">
                <a:solidFill>
                  <a:schemeClr val="bg1"/>
                </a:solidFill>
                <a:latin typeface="Agency FB" panose="020B0503020202020204" pitchFamily="34" charset="0"/>
              </a:rPr>
              <a:t>fit_transform</a:t>
            </a:r>
            <a:r>
              <a:rPr lang="it-IT" sz="2800" b="1" dirty="0">
                <a:solidFill>
                  <a:schemeClr val="bg1"/>
                </a:solidFill>
                <a:latin typeface="Agency FB" panose="020B0503020202020204" pitchFamily="34" charset="0"/>
              </a:rPr>
              <a:t>() sulla classe,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opera propagando in maniera parallela l’invocazione su ogni sua pipeline/transformer che la compongono, restituendo in output tutti gli output parziali come un’unica matrice globale.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D2F60E0-8F0E-420F-AD0A-1180A2223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4452175"/>
            <a:ext cx="9261566" cy="2642103"/>
          </a:xfrm>
          <a:prstGeom prst="rect">
            <a:avLst/>
          </a:prstGeom>
        </p:spPr>
      </p:pic>
    </p:spTree>
    <p:extLst>
      <p:ext uri="{BB962C8B-B14F-4D97-AF65-F5344CB8AC3E}">
        <p14:creationId xmlns:p14="http://schemas.microsoft.com/office/powerpoint/2010/main" val="255970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13093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LabelEncoder</a:t>
            </a:r>
            <a:r>
              <a:rPr lang="it-IT" sz="5400" b="1" dirty="0">
                <a:solidFill>
                  <a:srgbClr val="6BEAD2"/>
                </a:solidFill>
                <a:latin typeface="Agency FB" panose="020B0503020202020204" pitchFamily="34" charset="0"/>
              </a:rPr>
              <a:t> (1/2) </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29158" y="1324435"/>
            <a:ext cx="10102963" cy="3539430"/>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Rappresenta un’alternativa alla classe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Essa crea, invece di una associazione ad un ’vettore binario’, una associazione con un numero intero. Nel caso precedente, avrebbe associato </a:t>
            </a:r>
            <a:r>
              <a:rPr lang="it-IT" sz="2800" b="1" i="1" dirty="0">
                <a:solidFill>
                  <a:schemeClr val="bg1"/>
                </a:solidFill>
                <a:latin typeface="Agency FB" panose="020B0503020202020204" pitchFamily="34" charset="0"/>
              </a:rPr>
              <a:t>a</a:t>
            </a:r>
            <a:r>
              <a:rPr lang="it-IT" sz="2800" b="1" dirty="0">
                <a:solidFill>
                  <a:schemeClr val="bg1"/>
                </a:solidFill>
                <a:latin typeface="Agency FB" panose="020B0503020202020204" pitchFamily="34" charset="0"/>
              </a:rPr>
              <a:t>  con il valore zero, </a:t>
            </a:r>
            <a:r>
              <a:rPr lang="it-IT" sz="2800" b="1" i="1" dirty="0">
                <a:solidFill>
                  <a:schemeClr val="bg1"/>
                </a:solidFill>
                <a:latin typeface="Agency FB" panose="020B0503020202020204" pitchFamily="34" charset="0"/>
              </a:rPr>
              <a:t>b</a:t>
            </a:r>
            <a:r>
              <a:rPr lang="it-IT" sz="2800" b="1" dirty="0">
                <a:solidFill>
                  <a:schemeClr val="bg1"/>
                </a:solidFill>
                <a:latin typeface="Agency FB" panose="020B0503020202020204" pitchFamily="34" charset="0"/>
              </a:rPr>
              <a:t> con il valore uno, e se vi fosse stato un valore </a:t>
            </a:r>
            <a:r>
              <a:rPr lang="it-IT" sz="2800" b="1" i="1" dirty="0">
                <a:solidFill>
                  <a:schemeClr val="bg1"/>
                </a:solidFill>
                <a:latin typeface="Agency FB" panose="020B0503020202020204" pitchFamily="34" charset="0"/>
              </a:rPr>
              <a:t>c</a:t>
            </a:r>
            <a:r>
              <a:rPr lang="it-IT" sz="2800" b="1" dirty="0">
                <a:solidFill>
                  <a:schemeClr val="bg1"/>
                </a:solidFill>
                <a:latin typeface="Agency FB" panose="020B0503020202020204" pitchFamily="34" charset="0"/>
              </a:rPr>
              <a:t>  lo avrebbe associato a due.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Questo tipo di codifica è conveniente poiché può essere rappresentata tramite un vettore ad una dimensione, invece di una matrice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146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13093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LabelEncoder</a:t>
            </a:r>
            <a:r>
              <a:rPr lang="it-IT" sz="5400" b="1" dirty="0">
                <a:solidFill>
                  <a:srgbClr val="6BEAD2"/>
                </a:solidFill>
                <a:latin typeface="Agency FB" panose="020B0503020202020204" pitchFamily="34" charset="0"/>
              </a:rPr>
              <a:t> (2/2) </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29158" y="1324435"/>
            <a:ext cx="10102963"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Nonostante ciò, una codifica del genere non è l’ideale per il nostro caso, perché molti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tendono a vedere valori numerici «vicini» come più simili.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Nel caso specifico, l’algoritmo avrebbe potuto identificare il valore </a:t>
            </a:r>
            <a:r>
              <a:rPr lang="it-IT" sz="2800" b="1" i="1" dirty="0">
                <a:solidFill>
                  <a:schemeClr val="bg1"/>
                </a:solidFill>
                <a:latin typeface="Agency FB" panose="020B0503020202020204" pitchFamily="34" charset="0"/>
              </a:rPr>
              <a:t>c</a:t>
            </a:r>
            <a:r>
              <a:rPr lang="it-IT" sz="2800" b="1" dirty="0">
                <a:solidFill>
                  <a:schemeClr val="bg1"/>
                </a:solidFill>
                <a:latin typeface="Agency FB" panose="020B0503020202020204" pitchFamily="34" charset="0"/>
              </a:rPr>
              <a:t>  come più vicino a </a:t>
            </a:r>
            <a:r>
              <a:rPr lang="it-IT" sz="2800" b="1" i="1" dirty="0">
                <a:solidFill>
                  <a:schemeClr val="bg1"/>
                </a:solidFill>
                <a:latin typeface="Agency FB" panose="020B0503020202020204" pitchFamily="34" charset="0"/>
              </a:rPr>
              <a:t>b</a:t>
            </a:r>
            <a:r>
              <a:rPr lang="it-IT" sz="2800" b="1" dirty="0">
                <a:solidFill>
                  <a:schemeClr val="bg1"/>
                </a:solidFill>
                <a:latin typeface="Agency FB" panose="020B0503020202020204" pitchFamily="34" charset="0"/>
              </a:rPr>
              <a:t>  piuttosto che ad </a:t>
            </a:r>
            <a:r>
              <a:rPr lang="it-IT" sz="2800" b="1" i="1" dirty="0">
                <a:solidFill>
                  <a:schemeClr val="bg1"/>
                </a:solidFill>
                <a:latin typeface="Agency FB" panose="020B0503020202020204" pitchFamily="34" charset="0"/>
              </a:rPr>
              <a:t>a </a:t>
            </a:r>
            <a:r>
              <a:rPr lang="it-IT" sz="2800" b="1" dirty="0">
                <a:solidFill>
                  <a:schemeClr val="bg1"/>
                </a:solidFill>
                <a:latin typeface="Agency FB" panose="020B0503020202020204" pitchFamily="34" charset="0"/>
              </a:rPr>
              <a:t>. Una codifica di tipo </a:t>
            </a:r>
            <a:r>
              <a:rPr lang="it-IT" sz="2800" b="1" i="1" dirty="0">
                <a:solidFill>
                  <a:schemeClr val="bg1"/>
                </a:solidFill>
                <a:latin typeface="Agency FB" panose="020B0503020202020204" pitchFamily="34" charset="0"/>
              </a:rPr>
              <a:t>one-hot</a:t>
            </a:r>
            <a:r>
              <a:rPr lang="it-IT" sz="2800" b="1" dirty="0">
                <a:solidFill>
                  <a:schemeClr val="bg1"/>
                </a:solidFill>
                <a:latin typeface="Agency FB" panose="020B0503020202020204" pitchFamily="34" charset="0"/>
              </a:rPr>
              <a:t>  ci assicura invece che ogni possibile valore sia visto come indipendente rispetto agli altri.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3852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La classe </a:t>
            </a:r>
            <a:r>
              <a:rPr lang="it-IT" sz="5400" b="1" dirty="0" err="1">
                <a:solidFill>
                  <a:srgbClr val="6BEAD2"/>
                </a:solidFill>
                <a:latin typeface="Agency FB" panose="020B0503020202020204" pitchFamily="34" charset="0"/>
              </a:rPr>
              <a:t>StandardScaler</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83955" y="1423853"/>
            <a:ext cx="5025105"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Alcuni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hanno performance migliori e tempi di training più brevi con valori che sono tutti della stessa scala, per questo motivo è stato necessario scalare tutti i valori in modo che fossero compresi nell’intervallo tra -1 ed 1.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Questa operazione è stata effettuata utilizzando la classe </a:t>
            </a:r>
            <a:r>
              <a:rPr lang="it-IT" sz="2800" b="1" dirty="0" err="1">
                <a:solidFill>
                  <a:schemeClr val="bg1"/>
                </a:solidFill>
                <a:latin typeface="Agency FB" panose="020B0503020202020204" pitchFamily="34" charset="0"/>
              </a:rPr>
              <a:t>StandardScaler</a:t>
            </a:r>
            <a:r>
              <a:rPr lang="it-IT" sz="2800" b="1" dirty="0">
                <a:solidFill>
                  <a:schemeClr val="bg1"/>
                </a:solidFill>
                <a:latin typeface="Agency FB" panose="020B0503020202020204" pitchFamily="34" charset="0"/>
              </a:rPr>
              <a:t>, contenuta nella libreria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A113C48-4BAD-4911-B2DD-7337A908E8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7016" y="1834951"/>
            <a:ext cx="5025105" cy="3210541"/>
          </a:xfrm>
          <a:prstGeom prst="rect">
            <a:avLst/>
          </a:prstGeom>
        </p:spPr>
      </p:pic>
    </p:spTree>
    <p:extLst>
      <p:ext uri="{BB962C8B-B14F-4D97-AF65-F5344CB8AC3E}">
        <p14:creationId xmlns:p14="http://schemas.microsoft.com/office/powerpoint/2010/main" val="2661030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Alcune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funzioni</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utili</a:t>
            </a:r>
            <a:r>
              <a:rPr lang="en-US" sz="5400" b="1" dirty="0">
                <a:solidFill>
                  <a:srgbClr val="6BEAD2"/>
                </a:solidFill>
                <a:latin typeface="Agency FB" panose="020B0503020202020204" pitchFamily="34" charset="0"/>
              </a:rPr>
              <a:t> (1/2)</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0664" y="1131302"/>
            <a:ext cx="10037780" cy="954107"/>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Poiché molte  modifiche  sono ripetute  in diverse colonne, sono state definite alcune classi </a:t>
            </a:r>
            <a:r>
              <a:rPr lang="it-IT" sz="2800" b="1" dirty="0" err="1">
                <a:solidFill>
                  <a:schemeClr val="bg1"/>
                </a:solidFill>
                <a:latin typeface="Agency FB" panose="020B0503020202020204" pitchFamily="34" charset="0"/>
              </a:rPr>
              <a:t>Trasformer</a:t>
            </a:r>
            <a:r>
              <a:rPr lang="it-IT" sz="2800" b="1" dirty="0">
                <a:solidFill>
                  <a:schemeClr val="bg1"/>
                </a:solidFill>
                <a:latin typeface="Agency FB" panose="020B0503020202020204" pitchFamily="34" charset="0"/>
              </a:rPr>
              <a:t> </a:t>
            </a:r>
            <a:r>
              <a:rPr lang="it-IT" sz="2800" b="1" i="1" dirty="0">
                <a:solidFill>
                  <a:schemeClr val="bg1"/>
                </a:solidFill>
                <a:latin typeface="Agency FB" panose="020B0503020202020204" pitchFamily="34" charset="0"/>
              </a:rPr>
              <a:t>generaliste</a:t>
            </a:r>
            <a:r>
              <a:rPr lang="it-IT" sz="2800" b="1" dirty="0">
                <a:solidFill>
                  <a:schemeClr val="bg1"/>
                </a:solidFill>
                <a:latin typeface="Agency FB" panose="020B0503020202020204" pitchFamily="34" charset="0"/>
              </a:rPr>
              <a:t>, da riutilizzare in varie Pipeline.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00470"/>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627B0E1D-A5C8-4DA6-A031-19C6B246B4D1}"/>
              </a:ext>
            </a:extLst>
          </p:cNvPr>
          <p:cNvSpPr txBox="1"/>
          <p:nvPr/>
        </p:nvSpPr>
        <p:spPr>
          <a:xfrm>
            <a:off x="5593620" y="4767122"/>
            <a:ext cx="4738501" cy="1815882"/>
          </a:xfrm>
          <a:prstGeom prst="rect">
            <a:avLst/>
          </a:prstGeom>
          <a:noFill/>
        </p:spPr>
        <p:txBody>
          <a:bodyPr wrap="square" rtlCol="0">
            <a:spAutoFit/>
          </a:bodyPr>
          <a:lstStyle/>
          <a:p>
            <a:pPr marL="457200" indent="-457200">
              <a:buFont typeface="Wingdings" panose="05000000000000000000" pitchFamily="2" charset="2"/>
              <a:buChar char="v"/>
            </a:pPr>
            <a:r>
              <a:rPr lang="it-IT" sz="2800" b="1" dirty="0" err="1">
                <a:solidFill>
                  <a:schemeClr val="bg1"/>
                </a:solidFill>
                <a:latin typeface="Agency FB" panose="020B0503020202020204" pitchFamily="34" charset="0"/>
              </a:rPr>
              <a:t>NumberCheckNan</a:t>
            </a:r>
            <a:r>
              <a:rPr lang="it-IT" sz="2800" b="1" dirty="0">
                <a:solidFill>
                  <a:schemeClr val="bg1"/>
                </a:solidFill>
                <a:latin typeface="Agency FB" panose="020B0503020202020204" pitchFamily="34" charset="0"/>
              </a:rPr>
              <a:t>:  questa  classe,  data  in  input  una  colonna  di  valori  numerici, sostituisce  i valori  nulli  con  0.</a:t>
            </a:r>
          </a:p>
        </p:txBody>
      </p:sp>
      <p:sp>
        <p:nvSpPr>
          <p:cNvPr id="18" name="CasellaDiTesto 17">
            <a:extLst>
              <a:ext uri="{FF2B5EF4-FFF2-40B4-BE49-F238E27FC236}">
                <a16:creationId xmlns:a16="http://schemas.microsoft.com/office/drawing/2014/main" id="{A0DD9A86-76DF-4921-AD82-3A73392DC390}"/>
              </a:ext>
            </a:extLst>
          </p:cNvPr>
          <p:cNvSpPr txBox="1"/>
          <p:nvPr/>
        </p:nvSpPr>
        <p:spPr>
          <a:xfrm>
            <a:off x="43177" y="2270522"/>
            <a:ext cx="5215502" cy="1815882"/>
          </a:xfrm>
          <a:prstGeom prst="rect">
            <a:avLst/>
          </a:prstGeom>
          <a:noFill/>
        </p:spPr>
        <p:txBody>
          <a:bodyPr wrap="square" rtlCol="0">
            <a:spAutoFit/>
          </a:bodyPr>
          <a:lstStyle/>
          <a:p>
            <a:pPr marL="457200" indent="-457200">
              <a:buFont typeface="Wingdings" panose="05000000000000000000" pitchFamily="2" charset="2"/>
              <a:buChar char="v"/>
            </a:pPr>
            <a:r>
              <a:rPr lang="it-IT" sz="2800" b="1" dirty="0" err="1">
                <a:solidFill>
                  <a:schemeClr val="bg1"/>
                </a:solidFill>
                <a:latin typeface="Agency FB" panose="020B0503020202020204" pitchFamily="34" charset="0"/>
              </a:rPr>
              <a:t>Column_selector</a:t>
            </a:r>
            <a:r>
              <a:rPr lang="it-IT" sz="2800" b="1" dirty="0">
                <a:solidFill>
                  <a:schemeClr val="bg1"/>
                </a:solidFill>
                <a:latin typeface="Agency FB" panose="020B0503020202020204" pitchFamily="34" charset="0"/>
              </a:rPr>
              <a:t>: questa classe, dato in input un </a:t>
            </a:r>
            <a:r>
              <a:rPr lang="it-IT" sz="2800" b="1" dirty="0" err="1">
                <a:solidFill>
                  <a:schemeClr val="bg1"/>
                </a:solidFill>
                <a:latin typeface="Agency FB" panose="020B0503020202020204" pitchFamily="34" charset="0"/>
              </a:rPr>
              <a:t>DataFrame</a:t>
            </a:r>
            <a:r>
              <a:rPr lang="it-IT" sz="2800" b="1" dirty="0">
                <a:solidFill>
                  <a:schemeClr val="bg1"/>
                </a:solidFill>
                <a:latin typeface="Agency FB" panose="020B0503020202020204" pitchFamily="34" charset="0"/>
              </a:rPr>
              <a:t>, e un valore numerico </a:t>
            </a:r>
            <a:r>
              <a:rPr lang="it-IT" sz="2800" b="1" i="1" dirty="0">
                <a:solidFill>
                  <a:schemeClr val="bg1"/>
                </a:solidFill>
                <a:latin typeface="Agency FB" panose="020B0503020202020204" pitchFamily="34" charset="0"/>
              </a:rPr>
              <a:t>i </a:t>
            </a:r>
            <a:r>
              <a:rPr lang="it-IT" sz="2800" b="1" dirty="0">
                <a:solidFill>
                  <a:schemeClr val="bg1"/>
                </a:solidFill>
                <a:latin typeface="Agency FB" panose="020B0503020202020204" pitchFamily="34" charset="0"/>
              </a:rPr>
              <a:t>, restituisce in output la colonna </a:t>
            </a:r>
            <a:r>
              <a:rPr lang="it-IT" sz="2800" b="1" i="1" dirty="0">
                <a:solidFill>
                  <a:schemeClr val="bg1"/>
                </a:solidFill>
                <a:latin typeface="Agency FB" panose="020B0503020202020204" pitchFamily="34" charset="0"/>
              </a:rPr>
              <a:t>i-esima</a:t>
            </a:r>
            <a:r>
              <a:rPr lang="it-IT" sz="2800" b="1" dirty="0">
                <a:solidFill>
                  <a:schemeClr val="bg1"/>
                </a:solidFill>
                <a:latin typeface="Agency FB" panose="020B0503020202020204" pitchFamily="34" charset="0"/>
              </a:rPr>
              <a:t>  del </a:t>
            </a:r>
            <a:r>
              <a:rPr lang="it-IT" sz="2800" b="1" dirty="0" err="1">
                <a:solidFill>
                  <a:schemeClr val="bg1"/>
                </a:solidFill>
                <a:latin typeface="Agency FB" panose="020B0503020202020204" pitchFamily="34" charset="0"/>
              </a:rPr>
              <a:t>DataFrame</a:t>
            </a:r>
            <a:r>
              <a:rPr lang="it-IT" sz="2800" b="1" dirty="0">
                <a:solidFill>
                  <a:schemeClr val="bg1"/>
                </a:solidFill>
                <a:latin typeface="Agency FB" panose="020B0503020202020204" pitchFamily="34" charset="0"/>
              </a:rPr>
              <a:t>.</a:t>
            </a:r>
          </a:p>
        </p:txBody>
      </p:sp>
      <p:pic>
        <p:nvPicPr>
          <p:cNvPr id="7" name="Immagine 6">
            <a:extLst>
              <a:ext uri="{FF2B5EF4-FFF2-40B4-BE49-F238E27FC236}">
                <a16:creationId xmlns:a16="http://schemas.microsoft.com/office/drawing/2014/main" id="{B0C54E44-2F44-49BA-8519-D12534F9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82" y="4687750"/>
            <a:ext cx="5518858" cy="1815882"/>
          </a:xfrm>
          <a:prstGeom prst="rect">
            <a:avLst/>
          </a:prstGeom>
        </p:spPr>
      </p:pic>
      <p:pic>
        <p:nvPicPr>
          <p:cNvPr id="13" name="Immagine 12">
            <a:extLst>
              <a:ext uri="{FF2B5EF4-FFF2-40B4-BE49-F238E27FC236}">
                <a16:creationId xmlns:a16="http://schemas.microsoft.com/office/drawing/2014/main" id="{B9591EAF-D01A-4CB3-A505-48A920C20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679" y="2459866"/>
            <a:ext cx="5032262" cy="1724564"/>
          </a:xfrm>
          <a:prstGeom prst="rect">
            <a:avLst/>
          </a:prstGeom>
        </p:spPr>
      </p:pic>
    </p:spTree>
    <p:extLst>
      <p:ext uri="{BB962C8B-B14F-4D97-AF65-F5344CB8AC3E}">
        <p14:creationId xmlns:p14="http://schemas.microsoft.com/office/powerpoint/2010/main" val="278004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Alcune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funzioni</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utili</a:t>
            </a:r>
            <a:r>
              <a:rPr lang="en-US" sz="5400" b="1" dirty="0">
                <a:solidFill>
                  <a:srgbClr val="6BEAD2"/>
                </a:solidFill>
                <a:latin typeface="Agency FB" panose="020B0503020202020204" pitchFamily="34" charset="0"/>
              </a:rPr>
              <a:t> (2/2)</a:t>
            </a:r>
            <a:endParaRPr lang="it-IT" sz="5400" b="1" dirty="0">
              <a:solidFill>
                <a:srgbClr val="6BEAD2"/>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00470"/>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B7F7B94A-58E1-4EF2-9A56-623C106A627F}"/>
              </a:ext>
            </a:extLst>
          </p:cNvPr>
          <p:cNvSpPr txBox="1"/>
          <p:nvPr/>
        </p:nvSpPr>
        <p:spPr>
          <a:xfrm>
            <a:off x="43176" y="1681894"/>
            <a:ext cx="4348520" cy="1815882"/>
          </a:xfrm>
          <a:prstGeom prst="rect">
            <a:avLst/>
          </a:prstGeom>
          <a:noFill/>
        </p:spPr>
        <p:txBody>
          <a:bodyPr wrap="square" rtlCol="0">
            <a:spAutoFit/>
          </a:bodyPr>
          <a:lstStyle/>
          <a:p>
            <a:pPr marL="457200" indent="-457200">
              <a:buFont typeface="Wingdings" panose="05000000000000000000" pitchFamily="2" charset="2"/>
              <a:buChar char="v"/>
            </a:pPr>
            <a:r>
              <a:rPr lang="it-IT" sz="2800" b="1" dirty="0" err="1">
                <a:solidFill>
                  <a:schemeClr val="bg1"/>
                </a:solidFill>
                <a:latin typeface="Agency FB" panose="020B0503020202020204" pitchFamily="34" charset="0"/>
              </a:rPr>
              <a:t>StringUpper</a:t>
            </a:r>
            <a:r>
              <a:rPr lang="it-IT" sz="2800" b="1" dirty="0">
                <a:solidFill>
                  <a:schemeClr val="bg1"/>
                </a:solidFill>
                <a:latin typeface="Agency FB" panose="020B0503020202020204" pitchFamily="34" charset="0"/>
              </a:rPr>
              <a:t>:  questa  classe,  data  in  input  una  colonna  di  valori di tipo stringa,  esegue l’</a:t>
            </a:r>
            <a:r>
              <a:rPr lang="it-IT" sz="2800" b="1" dirty="0" err="1">
                <a:solidFill>
                  <a:schemeClr val="bg1"/>
                </a:solidFill>
                <a:latin typeface="Agency FB" panose="020B0503020202020204" pitchFamily="34" charset="0"/>
              </a:rPr>
              <a:t>uppercase</a:t>
            </a:r>
            <a:r>
              <a:rPr lang="it-IT" sz="2800" b="1" dirty="0">
                <a:solidFill>
                  <a:schemeClr val="bg1"/>
                </a:solidFill>
                <a:latin typeface="Agency FB" panose="020B0503020202020204" pitchFamily="34" charset="0"/>
              </a:rPr>
              <a:t> di  tutti i valori.</a:t>
            </a:r>
          </a:p>
        </p:txBody>
      </p:sp>
      <p:sp>
        <p:nvSpPr>
          <p:cNvPr id="17" name="CasellaDiTesto 16">
            <a:extLst>
              <a:ext uri="{FF2B5EF4-FFF2-40B4-BE49-F238E27FC236}">
                <a16:creationId xmlns:a16="http://schemas.microsoft.com/office/drawing/2014/main" id="{3F5A64EB-77C1-40A5-AD28-39D60E9422F4}"/>
              </a:ext>
            </a:extLst>
          </p:cNvPr>
          <p:cNvSpPr txBox="1"/>
          <p:nvPr/>
        </p:nvSpPr>
        <p:spPr>
          <a:xfrm>
            <a:off x="5219720" y="4582106"/>
            <a:ext cx="5112401" cy="1815882"/>
          </a:xfrm>
          <a:prstGeom prst="rect">
            <a:avLst/>
          </a:prstGeom>
          <a:noFill/>
        </p:spPr>
        <p:txBody>
          <a:bodyPr wrap="square" rtlCol="0">
            <a:spAutoFit/>
          </a:bodyPr>
          <a:lstStyle/>
          <a:p>
            <a:pPr marL="457200" indent="-457200">
              <a:buFont typeface="Wingdings" panose="05000000000000000000" pitchFamily="2" charset="2"/>
              <a:buChar char="v"/>
            </a:pPr>
            <a:r>
              <a:rPr lang="it-IT" sz="2800" b="1" dirty="0" err="1">
                <a:solidFill>
                  <a:schemeClr val="bg1"/>
                </a:solidFill>
                <a:latin typeface="Agency FB" panose="020B0503020202020204" pitchFamily="34" charset="0"/>
              </a:rPr>
              <a:t>CheckNan</a:t>
            </a:r>
            <a:r>
              <a:rPr lang="it-IT" sz="2800" b="1" dirty="0">
                <a:solidFill>
                  <a:schemeClr val="bg1"/>
                </a:solidFill>
                <a:latin typeface="Agency FB" panose="020B0503020202020204" pitchFamily="34" charset="0"/>
              </a:rPr>
              <a:t> :  questa  classe,  data  in  input  una  colonna  di  valori  stringa, sostituisce  i valori  nulli  con la stringa ‘NONE’.</a:t>
            </a:r>
          </a:p>
        </p:txBody>
      </p:sp>
      <p:pic>
        <p:nvPicPr>
          <p:cNvPr id="4" name="Immagine 3">
            <a:extLst>
              <a:ext uri="{FF2B5EF4-FFF2-40B4-BE49-F238E27FC236}">
                <a16:creationId xmlns:a16="http://schemas.microsoft.com/office/drawing/2014/main" id="{7CAB7610-8478-4C0F-8BF3-4146E0C44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103" y="1766322"/>
            <a:ext cx="5331634" cy="1917287"/>
          </a:xfrm>
          <a:prstGeom prst="rect">
            <a:avLst/>
          </a:prstGeom>
        </p:spPr>
      </p:pic>
      <p:pic>
        <p:nvPicPr>
          <p:cNvPr id="6" name="Immagine 5">
            <a:extLst>
              <a:ext uri="{FF2B5EF4-FFF2-40B4-BE49-F238E27FC236}">
                <a16:creationId xmlns:a16="http://schemas.microsoft.com/office/drawing/2014/main" id="{A030C0CB-A68F-483E-8B28-4C888C779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744" y="4582106"/>
            <a:ext cx="4222815" cy="1980129"/>
          </a:xfrm>
          <a:prstGeom prst="rect">
            <a:avLst/>
          </a:prstGeom>
        </p:spPr>
      </p:pic>
    </p:spTree>
    <p:extLst>
      <p:ext uri="{BB962C8B-B14F-4D97-AF65-F5344CB8AC3E}">
        <p14:creationId xmlns:p14="http://schemas.microsoft.com/office/powerpoint/2010/main" val="32751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Una preparazione Iniziale (1/3)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66729" y="1238680"/>
            <a:ext cx="10400572"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preparazione dei dati è stata articolata in due fasi: una fase di preparazione iniziale, ed una di preparazione secondaria.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Durante la prima fase, sono state eseguite solo delle operazioni che riguardano la struttura generale dei dati, come l’eliminazione di alcune feature ritenute superflue rispetto agli obiettivi prefissati.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44817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173E096-BB55-472B-BC17-90588069DAE9}"/>
              </a:ext>
            </a:extLst>
          </p:cNvPr>
          <p:cNvSpPr txBox="1"/>
          <p:nvPr/>
        </p:nvSpPr>
        <p:spPr>
          <a:xfrm>
            <a:off x="220379" y="257585"/>
            <a:ext cx="4366421" cy="1938992"/>
          </a:xfrm>
          <a:prstGeom prst="rect">
            <a:avLst/>
          </a:prstGeom>
          <a:noFill/>
        </p:spPr>
        <p:txBody>
          <a:bodyPr wrap="square" rtlCol="0">
            <a:spAutoFit/>
          </a:bodyPr>
          <a:lstStyle/>
          <a:p>
            <a:pPr algn="ctr"/>
            <a:r>
              <a:rPr lang="en-US" sz="6000" b="1" dirty="0">
                <a:solidFill>
                  <a:srgbClr val="0A4A3D"/>
                </a:solidFill>
                <a:latin typeface="Agency FB" panose="020B0503020202020204" pitchFamily="34" charset="0"/>
              </a:rPr>
              <a:t>OBBIETTIVO DEL PROGETTO</a:t>
            </a:r>
          </a:p>
        </p:txBody>
      </p:sp>
      <p:sp>
        <p:nvSpPr>
          <p:cNvPr id="2" name="CasellaDiTesto 1">
            <a:extLst>
              <a:ext uri="{FF2B5EF4-FFF2-40B4-BE49-F238E27FC236}">
                <a16:creationId xmlns:a16="http://schemas.microsoft.com/office/drawing/2014/main" id="{90160582-3773-4325-AE8B-0216F90D2F4C}"/>
              </a:ext>
            </a:extLst>
          </p:cNvPr>
          <p:cNvSpPr txBox="1"/>
          <p:nvPr/>
        </p:nvSpPr>
        <p:spPr>
          <a:xfrm>
            <a:off x="5758820" y="212076"/>
            <a:ext cx="5748975" cy="2523768"/>
          </a:xfrm>
          <a:prstGeom prst="rect">
            <a:avLst/>
          </a:prstGeom>
          <a:noFill/>
        </p:spPr>
        <p:txBody>
          <a:bodyPr wrap="square" rtlCol="0">
            <a:spAutoFit/>
          </a:bodyPr>
          <a:lstStyle/>
          <a:p>
            <a:r>
              <a:rPr lang="it-IT" sz="2800" b="1" dirty="0">
                <a:solidFill>
                  <a:srgbClr val="3C8476"/>
                </a:solidFill>
                <a:latin typeface="Agency FB" panose="020B0503020202020204" pitchFamily="34" charset="0"/>
              </a:rPr>
              <a:t>Il nostro lavoro di ricerca è stato incentrato nella formulazione di un modello</a:t>
            </a:r>
          </a:p>
          <a:p>
            <a:r>
              <a:rPr lang="it-IT" sz="2800" b="1" dirty="0">
                <a:solidFill>
                  <a:srgbClr val="3C8476"/>
                </a:solidFill>
                <a:latin typeface="Agency FB" panose="020B0503020202020204" pitchFamily="34" charset="0"/>
              </a:rPr>
              <a:t>predittivo </a:t>
            </a:r>
            <a:r>
              <a:rPr lang="it-IT" sz="2800" b="1" i="1" dirty="0">
                <a:solidFill>
                  <a:srgbClr val="3C8476"/>
                </a:solidFill>
                <a:latin typeface="Agency FB" panose="020B0503020202020204" pitchFamily="34" charset="0"/>
              </a:rPr>
              <a:t>probabilistico </a:t>
            </a:r>
            <a:r>
              <a:rPr lang="it-IT" sz="2800" b="1" dirty="0">
                <a:solidFill>
                  <a:srgbClr val="3C8476"/>
                </a:solidFill>
                <a:latin typeface="Agency FB" panose="020B0503020202020204" pitchFamily="34" charset="0"/>
              </a:rPr>
              <a:t> in grado di riconoscere la presenza o meno di codice</a:t>
            </a:r>
          </a:p>
          <a:p>
            <a:r>
              <a:rPr lang="it-IT" sz="2800" b="1" dirty="0">
                <a:solidFill>
                  <a:srgbClr val="3C8476"/>
                </a:solidFill>
                <a:latin typeface="Agency FB" panose="020B0503020202020204" pitchFamily="34" charset="0"/>
              </a:rPr>
              <a:t>malevolo su siti Web.</a:t>
            </a:r>
          </a:p>
          <a:p>
            <a:endParaRPr lang="it-IT" dirty="0"/>
          </a:p>
        </p:txBody>
      </p:sp>
      <p:sp>
        <p:nvSpPr>
          <p:cNvPr id="3" name="CasellaDiTesto 2">
            <a:extLst>
              <a:ext uri="{FF2B5EF4-FFF2-40B4-BE49-F238E27FC236}">
                <a16:creationId xmlns:a16="http://schemas.microsoft.com/office/drawing/2014/main" id="{FED3DDC8-9D37-46F5-8C09-5AB14090C729}"/>
              </a:ext>
            </a:extLst>
          </p:cNvPr>
          <p:cNvSpPr txBox="1"/>
          <p:nvPr/>
        </p:nvSpPr>
        <p:spPr>
          <a:xfrm>
            <a:off x="386781" y="2735844"/>
            <a:ext cx="11222123" cy="1631216"/>
          </a:xfrm>
          <a:prstGeom prst="rect">
            <a:avLst/>
          </a:prstGeom>
          <a:noFill/>
        </p:spPr>
        <p:txBody>
          <a:bodyPr wrap="square" rtlCol="0">
            <a:spAutoFit/>
          </a:bodyPr>
          <a:lstStyle/>
          <a:p>
            <a:r>
              <a:rPr lang="it-IT" sz="2000" dirty="0">
                <a:solidFill>
                  <a:srgbClr val="3C8476"/>
                </a:solidFill>
                <a:latin typeface="Agency FB" panose="020B0503020202020204" pitchFamily="34" charset="0"/>
              </a:rPr>
              <a:t>Si è partiti da un </a:t>
            </a:r>
            <a:r>
              <a:rPr lang="it-IT" sz="2000" i="1" dirty="0">
                <a:solidFill>
                  <a:srgbClr val="3C8476"/>
                </a:solidFill>
                <a:latin typeface="Agency FB" panose="020B0503020202020204" pitchFamily="34" charset="0"/>
              </a:rPr>
              <a:t>dataset</a:t>
            </a:r>
            <a:r>
              <a:rPr lang="it-IT" sz="2000" dirty="0">
                <a:solidFill>
                  <a:srgbClr val="3C8476"/>
                </a:solidFill>
                <a:latin typeface="Agency FB" panose="020B0503020202020204" pitchFamily="34" charset="0"/>
              </a:rPr>
              <a:t>, tabella di </a:t>
            </a:r>
            <a:r>
              <a:rPr lang="it-IT" sz="2000" i="1" dirty="0">
                <a:solidFill>
                  <a:srgbClr val="3C8476"/>
                </a:solidFill>
                <a:latin typeface="Agency FB" panose="020B0503020202020204" pitchFamily="34" charset="0"/>
              </a:rPr>
              <a:t>n+ 1</a:t>
            </a:r>
            <a:r>
              <a:rPr lang="it-IT" sz="2000" dirty="0">
                <a:solidFill>
                  <a:srgbClr val="3C8476"/>
                </a:solidFill>
                <a:latin typeface="Agency FB" panose="020B0503020202020204" pitchFamily="34" charset="0"/>
              </a:rPr>
              <a:t>  colonne, ciascuna delle quali rappresenta una </a:t>
            </a:r>
            <a:r>
              <a:rPr lang="it-IT" sz="2000" i="1" dirty="0">
                <a:solidFill>
                  <a:srgbClr val="3C8476"/>
                </a:solidFill>
                <a:latin typeface="Agency FB" panose="020B0503020202020204" pitchFamily="34" charset="0"/>
              </a:rPr>
              <a:t>feature</a:t>
            </a:r>
            <a:r>
              <a:rPr lang="it-IT" sz="2000" dirty="0">
                <a:solidFill>
                  <a:srgbClr val="3C8476"/>
                </a:solidFill>
                <a:latin typeface="Agency FB" panose="020B0503020202020204" pitchFamily="34" charset="0"/>
              </a:rPr>
              <a:t>  dei dati. Le iniziali n colonne sono depositarie di informazioni comuni riguardanti i siti Web, tra cui dati sull’ URL, sulla nazione dove è fisicamente situato il server ove è posto il sito Web, ed altro ancora. L’ultima, in posizione</a:t>
            </a:r>
            <a:r>
              <a:rPr lang="it-IT" sz="2000" i="1" dirty="0">
                <a:solidFill>
                  <a:srgbClr val="3C8476"/>
                </a:solidFill>
                <a:latin typeface="Agency FB" panose="020B0503020202020204" pitchFamily="34" charset="0"/>
              </a:rPr>
              <a:t> n + 1</a:t>
            </a:r>
            <a:r>
              <a:rPr lang="it-IT" sz="2000" dirty="0">
                <a:solidFill>
                  <a:srgbClr val="3C8476"/>
                </a:solidFill>
                <a:latin typeface="Agency FB" panose="020B0503020202020204" pitchFamily="34" charset="0"/>
              </a:rPr>
              <a:t>  , contiene invece l’informazione booleana che identifica un sito contenente malware da un sito </a:t>
            </a:r>
            <a:r>
              <a:rPr lang="it-IT" sz="2000" i="1" dirty="0">
                <a:solidFill>
                  <a:srgbClr val="3C8476"/>
                </a:solidFill>
                <a:latin typeface="Agency FB" panose="020B0503020202020204" pitchFamily="34" charset="0"/>
              </a:rPr>
              <a:t>malware-free</a:t>
            </a:r>
            <a:r>
              <a:rPr lang="it-IT" sz="2000" b="1" dirty="0">
                <a:solidFill>
                  <a:srgbClr val="3C8476"/>
                </a:solidFill>
                <a:latin typeface="Agency FB" panose="020B0503020202020204" pitchFamily="34" charset="0"/>
              </a:rPr>
              <a:t>.  </a:t>
            </a:r>
          </a:p>
          <a:p>
            <a:r>
              <a:rPr lang="it-IT" sz="2000" b="1" dirty="0">
                <a:solidFill>
                  <a:srgbClr val="3C8476"/>
                </a:solidFill>
                <a:latin typeface="Agency FB" panose="020B0503020202020204" pitchFamily="34" charset="0"/>
              </a:rPr>
              <a:t>Il dataset considerato è stato supposto essere un campione rappresentativo dei dati contenuti nella vastità del Web reale.</a:t>
            </a:r>
          </a:p>
        </p:txBody>
      </p:sp>
      <p:sp>
        <p:nvSpPr>
          <p:cNvPr id="4" name="CasellaDiTesto 3">
            <a:extLst>
              <a:ext uri="{FF2B5EF4-FFF2-40B4-BE49-F238E27FC236}">
                <a16:creationId xmlns:a16="http://schemas.microsoft.com/office/drawing/2014/main" id="{BAF12AD5-01C7-4D08-8619-9BC7117386BA}"/>
              </a:ext>
            </a:extLst>
          </p:cNvPr>
          <p:cNvSpPr txBox="1"/>
          <p:nvPr/>
        </p:nvSpPr>
        <p:spPr>
          <a:xfrm>
            <a:off x="4325818" y="5445595"/>
            <a:ext cx="7866182" cy="1200329"/>
          </a:xfrm>
          <a:prstGeom prst="rect">
            <a:avLst/>
          </a:prstGeom>
          <a:noFill/>
        </p:spPr>
        <p:txBody>
          <a:bodyPr wrap="square" rtlCol="0">
            <a:spAutoFit/>
          </a:bodyPr>
          <a:lstStyle/>
          <a:p>
            <a:r>
              <a:rPr lang="it-IT" sz="2400" b="1" dirty="0">
                <a:solidFill>
                  <a:srgbClr val="3C8476"/>
                </a:solidFill>
                <a:latin typeface="Agency FB" panose="020B0503020202020204" pitchFamily="34" charset="0"/>
              </a:rPr>
              <a:t>L’obiettivo  finale  minimo è dunque superare tale probabilità, cercando comunque di ottenere un vantaggio significativo dall’uso della struttura che è stata realizzata.</a:t>
            </a:r>
          </a:p>
        </p:txBody>
      </p:sp>
      <p:sp>
        <p:nvSpPr>
          <p:cNvPr id="5" name="CasellaDiTesto 4">
            <a:extLst>
              <a:ext uri="{FF2B5EF4-FFF2-40B4-BE49-F238E27FC236}">
                <a16:creationId xmlns:a16="http://schemas.microsoft.com/office/drawing/2014/main" id="{427B1AD4-62C3-4E71-AB0F-DE4EFF979EB5}"/>
              </a:ext>
            </a:extLst>
          </p:cNvPr>
          <p:cNvSpPr txBox="1"/>
          <p:nvPr/>
        </p:nvSpPr>
        <p:spPr>
          <a:xfrm>
            <a:off x="220379" y="4460710"/>
            <a:ext cx="11030717" cy="1292662"/>
          </a:xfrm>
          <a:prstGeom prst="rect">
            <a:avLst/>
          </a:prstGeom>
          <a:noFill/>
        </p:spPr>
        <p:txBody>
          <a:bodyPr wrap="square" rtlCol="0">
            <a:spAutoFit/>
          </a:bodyPr>
          <a:lstStyle/>
          <a:p>
            <a:r>
              <a:rPr lang="it-IT" sz="2000" dirty="0">
                <a:solidFill>
                  <a:srgbClr val="3C8476"/>
                </a:solidFill>
                <a:latin typeface="Agency FB" panose="020B0503020202020204" pitchFamily="34" charset="0"/>
              </a:rPr>
              <a:t>Si è notato che, nella totalità di tutti i dati facenti parte dell’insieme del dataset, circa il 12.13% risultavano ’malevoli’, mentre il restante 87.87% erano non malevoli. Creando un algoritmo ‘banale’ che, ricevendo una riga qualsiasi in input, restituisca sempre «non malevolo» si ha successo con probabilità (‘</a:t>
            </a:r>
            <a:r>
              <a:rPr lang="it-IT" sz="2000" b="1" dirty="0">
                <a:solidFill>
                  <a:srgbClr val="3C8476"/>
                </a:solidFill>
                <a:latin typeface="Agency FB" panose="020B0503020202020204" pitchFamily="34" charset="0"/>
              </a:rPr>
              <a:t>banale</a:t>
            </a:r>
            <a:r>
              <a:rPr lang="it-IT" sz="2000" dirty="0">
                <a:solidFill>
                  <a:srgbClr val="3C8476"/>
                </a:solidFill>
                <a:latin typeface="Agency FB" panose="020B0503020202020204" pitchFamily="34" charset="0"/>
              </a:rPr>
              <a:t>’) nell’ 87,87% dei casi.</a:t>
            </a:r>
          </a:p>
          <a:p>
            <a:r>
              <a:rPr lang="it-IT" dirty="0"/>
              <a:t> </a:t>
            </a:r>
          </a:p>
        </p:txBody>
      </p:sp>
    </p:spTree>
    <p:extLst>
      <p:ext uri="{BB962C8B-B14F-4D97-AF65-F5344CB8AC3E}">
        <p14:creationId xmlns:p14="http://schemas.microsoft.com/office/powerpoint/2010/main" val="1888292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Una preparazione Iniziale (2/3)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66729" y="1238680"/>
            <a:ext cx="10400572"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Come specificato in precedenza, i dati sono contenuti inizialmente in una struttura detta </a:t>
            </a:r>
            <a:r>
              <a:rPr lang="it-IT" sz="2800" b="1" dirty="0" err="1">
                <a:solidFill>
                  <a:schemeClr val="bg1"/>
                </a:solidFill>
                <a:latin typeface="Agency FB" panose="020B0503020202020204" pitchFamily="34" charset="0"/>
              </a:rPr>
              <a:t>DataFrame</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deﬁnita</a:t>
            </a:r>
            <a:r>
              <a:rPr lang="it-IT" sz="2800" b="1" dirty="0">
                <a:solidFill>
                  <a:schemeClr val="bg1"/>
                </a:solidFill>
                <a:latin typeface="Agency FB" panose="020B0503020202020204" pitchFamily="34" charset="0"/>
              </a:rPr>
              <a:t> nella libreria </a:t>
            </a:r>
            <a:r>
              <a:rPr lang="it-IT" sz="2800" b="1" dirty="0" err="1">
                <a:solidFill>
                  <a:schemeClr val="bg1"/>
                </a:solidFill>
                <a:latin typeface="Agency FB" panose="020B0503020202020204" pitchFamily="34" charset="0"/>
              </a:rPr>
              <a:t>Pandas</a:t>
            </a:r>
            <a:r>
              <a:rPr lang="it-IT" sz="2800" b="1" dirty="0">
                <a:solidFill>
                  <a:schemeClr val="bg1"/>
                </a:solidFill>
                <a:latin typeface="Agency FB" panose="020B0503020202020204" pitchFamily="34" charset="0"/>
              </a:rPr>
              <a: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Ciò rappresenta un primo problema di compatibilità, </a:t>
            </a:r>
            <a:r>
              <a:rPr lang="it-IT" sz="2800" b="1" dirty="0" err="1">
                <a:solidFill>
                  <a:schemeClr val="bg1"/>
                </a:solidFill>
                <a:latin typeface="Agency FB" panose="020B0503020202020204" pitchFamily="34" charset="0"/>
              </a:rPr>
              <a:t>perchè</a:t>
            </a:r>
            <a:r>
              <a:rPr lang="it-IT" sz="2800" b="1" dirty="0">
                <a:solidFill>
                  <a:schemeClr val="bg1"/>
                </a:solidFill>
                <a:latin typeface="Agency FB" panose="020B0503020202020204" pitchFamily="34" charset="0"/>
              </a:rPr>
              <a:t> i metodi delle classi transformer (già </a:t>
            </a:r>
            <a:r>
              <a:rPr lang="it-IT" sz="2800" b="1" dirty="0" err="1">
                <a:solidFill>
                  <a:schemeClr val="bg1"/>
                </a:solidFill>
                <a:latin typeface="Agency FB" panose="020B0503020202020204" pitchFamily="34" charset="0"/>
              </a:rPr>
              <a:t>deﬁnite</a:t>
            </a:r>
            <a:r>
              <a:rPr lang="it-IT" sz="2800" b="1" dirty="0">
                <a:solidFill>
                  <a:schemeClr val="bg1"/>
                </a:solidFill>
                <a:latin typeface="Agency FB" panose="020B0503020202020204" pitchFamily="34" charset="0"/>
              </a:rPr>
              <a:t> in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accettano in input oggetti di tipo </a:t>
            </a:r>
            <a:r>
              <a:rPr lang="it-IT" sz="2800" b="1" i="1" dirty="0" err="1">
                <a:solidFill>
                  <a:schemeClr val="bg1"/>
                </a:solidFill>
                <a:latin typeface="Agency FB" panose="020B0503020202020204" pitchFamily="34" charset="0"/>
              </a:rPr>
              <a:t>numpy.array</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questo scopo è stata realizzata la classe </a:t>
            </a:r>
            <a:r>
              <a:rPr lang="it-IT" sz="2800" b="1" dirty="0" err="1">
                <a:solidFill>
                  <a:schemeClr val="bg1"/>
                </a:solidFill>
                <a:latin typeface="Agency FB" panose="020B0503020202020204" pitchFamily="34" charset="0"/>
              </a:rPr>
              <a:t>DataFrameSelector</a:t>
            </a:r>
            <a:r>
              <a:rPr lang="it-IT" sz="2800" b="1" dirty="0">
                <a:solidFill>
                  <a:schemeClr val="bg1"/>
                </a:solidFill>
                <a:latin typeface="Agency FB" panose="020B0503020202020204" pitchFamily="34" charset="0"/>
              </a:rPr>
              <a:t>: un transformer il cui metodo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prendein</a:t>
            </a:r>
            <a:r>
              <a:rPr lang="it-IT" sz="2800" b="1" dirty="0">
                <a:solidFill>
                  <a:schemeClr val="bg1"/>
                </a:solidFill>
                <a:latin typeface="Agency FB" panose="020B0503020202020204" pitchFamily="34" charset="0"/>
              </a:rPr>
              <a:t> input un </a:t>
            </a:r>
            <a:r>
              <a:rPr lang="it-IT" sz="2800" b="1" dirty="0" err="1">
                <a:solidFill>
                  <a:schemeClr val="bg1"/>
                </a:solidFill>
                <a:latin typeface="Agency FB" panose="020B0503020202020204" pitchFamily="34" charset="0"/>
              </a:rPr>
              <a:t>DataFrame</a:t>
            </a:r>
            <a:r>
              <a:rPr lang="it-IT" sz="2800" b="1" dirty="0">
                <a:solidFill>
                  <a:schemeClr val="bg1"/>
                </a:solidFill>
                <a:latin typeface="Agency FB" panose="020B0503020202020204" pitchFamily="34" charset="0"/>
              </a:rPr>
              <a:t>, e restituisce i dati in esso contenuti sotto forma di array.</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5641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Una preparazione Iniziale (3/3)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95944" y="1110343"/>
            <a:ext cx="10400572"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Alla </a:t>
            </a:r>
            <a:r>
              <a:rPr lang="it-IT" sz="2800" b="1" dirty="0" err="1">
                <a:solidFill>
                  <a:schemeClr val="bg1"/>
                </a:solidFill>
                <a:latin typeface="Agency FB" panose="020B0503020202020204" pitchFamily="34" charset="0"/>
              </a:rPr>
              <a:t>ﬁne</a:t>
            </a:r>
            <a:r>
              <a:rPr lang="it-IT" sz="2800" b="1" dirty="0">
                <a:solidFill>
                  <a:schemeClr val="bg1"/>
                </a:solidFill>
                <a:latin typeface="Agency FB" panose="020B0503020202020204" pitchFamily="34" charset="0"/>
              </a:rPr>
              <a:t> della prima fase del </a:t>
            </a:r>
            <a:r>
              <a:rPr lang="it-IT" sz="2800" b="1" dirty="0" err="1">
                <a:solidFill>
                  <a:schemeClr val="bg1"/>
                </a:solidFill>
                <a:latin typeface="Agency FB" panose="020B0503020202020204" pitchFamily="34" charset="0"/>
              </a:rPr>
              <a:t>preprocessing</a:t>
            </a:r>
            <a:r>
              <a:rPr lang="it-IT" sz="2800" b="1" dirty="0">
                <a:solidFill>
                  <a:schemeClr val="bg1"/>
                </a:solidFill>
                <a:latin typeface="Agency FB" panose="020B0503020202020204" pitchFamily="34" charset="0"/>
              </a:rPr>
              <a:t>, è stata utilizzata nuovamente la classe </a:t>
            </a:r>
            <a:r>
              <a:rPr lang="it-IT" sz="2800" b="1" dirty="0" err="1">
                <a:solidFill>
                  <a:schemeClr val="bg1"/>
                </a:solidFill>
                <a:latin typeface="Agency FB" panose="020B0503020202020204" pitchFamily="34" charset="0"/>
              </a:rPr>
              <a:t>ColumnSelector</a:t>
            </a:r>
            <a:r>
              <a:rPr lang="it-IT" sz="2800" b="1" dirty="0">
                <a:solidFill>
                  <a:schemeClr val="bg1"/>
                </a:solidFill>
                <a:latin typeface="Agency FB" panose="020B0503020202020204" pitchFamily="34" charset="0"/>
              </a:rPr>
              <a:t>, con lo scopo di eliminare la colonna contenente le etichette (sito malevolo - non malevolo); infatti questa particolare colonna deve essere fornita a parte agli algoritmi.</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aggregare tutte le trasformazioni della prima fase è stata infine implementata una Pipeline.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B5D1E62-909E-48B4-A80F-69B47AFBB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4" y="5310142"/>
            <a:ext cx="9670932" cy="1171575"/>
          </a:xfrm>
          <a:prstGeom prst="rect">
            <a:avLst/>
          </a:prstGeom>
        </p:spPr>
      </p:pic>
    </p:spTree>
    <p:extLst>
      <p:ext uri="{BB962C8B-B14F-4D97-AF65-F5344CB8AC3E}">
        <p14:creationId xmlns:p14="http://schemas.microsoft.com/office/powerpoint/2010/main" val="2402243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2284004"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 agli Algoritmi (1/4)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95943" y="1110343"/>
            <a:ext cx="10580545"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 questa fase sono state trattate le varie feature in modo specifico, definendo i metodi per trattare i valori nulli e le feature non-numeriche, nell’ottica di fornire un input:</a:t>
            </a:r>
          </a:p>
          <a:p>
            <a:pPr marL="971550" lvl="1" indent="-514350">
              <a:buFont typeface="+mj-lt"/>
              <a:buAutoNum type="arabicPeriod"/>
            </a:pPr>
            <a:r>
              <a:rPr lang="it-IT" sz="2800" b="1" dirty="0">
                <a:solidFill>
                  <a:schemeClr val="bg1"/>
                </a:solidFill>
                <a:latin typeface="Agency FB" panose="020B0503020202020204" pitchFamily="34" charset="0"/>
              </a:rPr>
              <a:t>Compatibile con quanto richiesto dalle </a:t>
            </a:r>
            <a:r>
              <a:rPr lang="it-IT" sz="2800" b="1" i="1" dirty="0">
                <a:solidFill>
                  <a:schemeClr val="bg1"/>
                </a:solidFill>
                <a:latin typeface="Agency FB" panose="020B0503020202020204" pitchFamily="34" charset="0"/>
              </a:rPr>
              <a:t>signature</a:t>
            </a:r>
            <a:r>
              <a:rPr lang="it-IT" sz="2800" b="1" dirty="0">
                <a:solidFill>
                  <a:schemeClr val="bg1"/>
                </a:solidFill>
                <a:latin typeface="Agency FB" panose="020B0503020202020204" pitchFamily="34" charset="0"/>
              </a:rPr>
              <a:t>  degli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a:t>
            </a:r>
          </a:p>
          <a:p>
            <a:pPr marL="971550" lvl="1" indent="-514350">
              <a:buFont typeface="+mj-lt"/>
              <a:buAutoNum type="arabicPeriod"/>
            </a:pPr>
            <a:r>
              <a:rPr lang="it-IT" sz="2800" b="1" dirty="0">
                <a:solidFill>
                  <a:schemeClr val="bg1"/>
                </a:solidFill>
                <a:latin typeface="Agency FB" panose="020B0503020202020204" pitchFamily="34" charset="0"/>
              </a:rPr>
              <a:t>Funzionale rispetto allo scopo del progetto, apportando, in quest’ultimo caso, ulteriori modifiche.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5765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059651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 agli Algoritmi (2/4)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08324" y="1190554"/>
            <a:ext cx="10580545"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strategia di lavoro per trattare tutte le feature, ovvero le ”colonne” della nostra matrice bidimensionale, è stata la costruzione di varie pipeline, una per ogni colonna o gruppo di colonne, raggruppate  poi  assieme  tramite una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in modo da parallelizzare il  lavoro da effettuare su ogni diversi sottogruppi di colonne.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98BFA645-542F-46E9-B743-64E5257D3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84" y="4141558"/>
            <a:ext cx="9261566" cy="2642103"/>
          </a:xfrm>
          <a:prstGeom prst="rect">
            <a:avLst/>
          </a:prstGeom>
        </p:spPr>
      </p:pic>
    </p:spTree>
    <p:extLst>
      <p:ext uri="{BB962C8B-B14F-4D97-AF65-F5344CB8AC3E}">
        <p14:creationId xmlns:p14="http://schemas.microsoft.com/office/powerpoint/2010/main" val="3328464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43175" y="0"/>
            <a:ext cx="11747771"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Praparazione</a:t>
            </a:r>
            <a:r>
              <a:rPr lang="it-IT" sz="5400" b="1" dirty="0">
                <a:solidFill>
                  <a:srgbClr val="6BEAD2"/>
                </a:solidFill>
                <a:latin typeface="Agency FB" panose="020B0503020202020204" pitchFamily="34" charset="0"/>
              </a:rPr>
              <a:t> dei Dati agli Algoritmi (3/4)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495538" y="1171997"/>
            <a:ext cx="5971148"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Ogni pipeline contiene al suo interno una sequenza di transformer, le cui operazioni sono volte a fornire come output finale un valore che sia rilevante ai fini della nostra analisi.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Gli output delle pipeline e di ogni transformer sono stati organizzati secondo una struttura strategica: </a:t>
            </a:r>
            <a:r>
              <a:rPr lang="it-IT" sz="2800" b="1" u="sng" dirty="0">
                <a:solidFill>
                  <a:schemeClr val="bg1"/>
                </a:solidFill>
                <a:latin typeface="Agency FB" panose="020B0503020202020204" pitchFamily="34" charset="0"/>
              </a:rPr>
              <a:t>passando in input una matrice o un vettore colonna ad </a:t>
            </a:r>
            <a:r>
              <a:rPr lang="it-IT" sz="2800" b="1" i="1" u="sng" dirty="0">
                <a:solidFill>
                  <a:schemeClr val="bg1"/>
                </a:solidFill>
                <a:latin typeface="Agency FB" panose="020B0503020202020204" pitchFamily="34" charset="0"/>
              </a:rPr>
              <a:t>N</a:t>
            </a:r>
            <a:r>
              <a:rPr lang="it-IT" sz="2800" b="1" u="sng" dirty="0">
                <a:solidFill>
                  <a:schemeClr val="bg1"/>
                </a:solidFill>
                <a:latin typeface="Agency FB" panose="020B0503020202020204" pitchFamily="34" charset="0"/>
              </a:rPr>
              <a:t>  righe, restituiscono un output avente lo stesso numero </a:t>
            </a:r>
            <a:r>
              <a:rPr lang="it-IT" sz="2800" b="1" i="1" u="sng" dirty="0">
                <a:solidFill>
                  <a:schemeClr val="bg1"/>
                </a:solidFill>
                <a:latin typeface="Agency FB" panose="020B0503020202020204" pitchFamily="34" charset="0"/>
              </a:rPr>
              <a:t>N</a:t>
            </a:r>
            <a:r>
              <a:rPr lang="it-IT" sz="2800" b="1" u="sng" dirty="0">
                <a:solidFill>
                  <a:schemeClr val="bg1"/>
                </a:solidFill>
                <a:latin typeface="Agency FB" panose="020B0503020202020204" pitchFamily="34" charset="0"/>
              </a:rPr>
              <a:t>  di righe</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42383A6F-97CA-4E7A-BCC8-6CE852A75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70" y="1712599"/>
            <a:ext cx="3875486" cy="3320000"/>
          </a:xfrm>
          <a:prstGeom prst="rect">
            <a:avLst/>
          </a:prstGeom>
        </p:spPr>
      </p:pic>
    </p:spTree>
    <p:extLst>
      <p:ext uri="{BB962C8B-B14F-4D97-AF65-F5344CB8AC3E}">
        <p14:creationId xmlns:p14="http://schemas.microsoft.com/office/powerpoint/2010/main" val="3391791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1222086" cy="923330"/>
          </a:xfrm>
          <a:prstGeom prst="rect">
            <a:avLst/>
          </a:prstGeom>
          <a:noFill/>
        </p:spPr>
        <p:txBody>
          <a:bodyPr wrap="square" rtlCol="0">
            <a:spAutoFit/>
          </a:bodyPr>
          <a:lstStyle/>
          <a:p>
            <a:r>
              <a:rPr lang="it-IT" sz="5400" b="1" dirty="0" err="1">
                <a:solidFill>
                  <a:srgbClr val="6BEAD2"/>
                </a:solidFill>
                <a:latin typeface="Agency FB" panose="020B0503020202020204" pitchFamily="34" charset="0"/>
              </a:rPr>
              <a:t>Praparazione</a:t>
            </a:r>
            <a:r>
              <a:rPr lang="it-IT" sz="5400" b="1" dirty="0">
                <a:solidFill>
                  <a:srgbClr val="6BEAD2"/>
                </a:solidFill>
                <a:latin typeface="Agency FB" panose="020B0503020202020204" pitchFamily="34" charset="0"/>
              </a:rPr>
              <a:t> dei Dati agli Algoritmi (4/4)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624837" y="1149989"/>
            <a:ext cx="5661260"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Risulta ovvio ricevere, da ogni pipeline realizzata, output aventi la stessa profondità (intesa come numero di righe), considerando che ognuna di esse riceve in input la </a:t>
            </a:r>
            <a:r>
              <a:rPr lang="it-IT" sz="2800" b="1" i="1" dirty="0">
                <a:solidFill>
                  <a:schemeClr val="bg1"/>
                </a:solidFill>
                <a:latin typeface="Agency FB" panose="020B0503020202020204" pitchFamily="34" charset="0"/>
              </a:rPr>
              <a:t>medesima</a:t>
            </a:r>
            <a:r>
              <a:rPr lang="it-IT" sz="2800" b="1" dirty="0">
                <a:solidFill>
                  <a:schemeClr val="bg1"/>
                </a:solidFill>
                <a:latin typeface="Agency FB" panose="020B0503020202020204" pitchFamily="34" charset="0"/>
              </a:rPr>
              <a:t>  matrice.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Questa fondamentale considerazione permette di poter concatenare le colonne di tutti gli output delle pipeline, formando un unica matrice. Di tutto ciò si occupa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parallelizzando ed aggregando il lavoro di ogni pipeline.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54C2874D-A897-4C49-83AE-E856F8491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82" y="1684743"/>
            <a:ext cx="4237856" cy="3630430"/>
          </a:xfrm>
          <a:prstGeom prst="rect">
            <a:avLst/>
          </a:prstGeom>
        </p:spPr>
      </p:pic>
    </p:spTree>
    <p:extLst>
      <p:ext uri="{BB962C8B-B14F-4D97-AF65-F5344CB8AC3E}">
        <p14:creationId xmlns:p14="http://schemas.microsoft.com/office/powerpoint/2010/main" val="3326094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65397" y="47797"/>
            <a:ext cx="9893003"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 agli Algoritmi: </a:t>
            </a:r>
          </a:p>
          <a:p>
            <a:r>
              <a:rPr lang="it-IT" sz="5400" b="1" dirty="0">
                <a:solidFill>
                  <a:srgbClr val="6BEAD2"/>
                </a:solidFill>
                <a:latin typeface="Agency FB" panose="020B0503020202020204" pitchFamily="34" charset="0"/>
              </a:rPr>
              <a:t>Trasformazione in valori numerici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1278" y="2025696"/>
            <a:ext cx="10301903"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Poiché gli algoritmi di Machine Learning lavorano solo con dati numerici, è necessario eseguire una trasformazione sui dati in formato stringa in modo da non condizionare il risultato dell’elaborazione.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Inoltre, per taluni campi, sono necessarie ulteriori modifiche causate dal fatto che gli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utilizzati considerano numeri «</a:t>
            </a:r>
            <a:r>
              <a:rPr lang="it-IT" sz="2800" b="1" i="1" dirty="0">
                <a:solidFill>
                  <a:schemeClr val="bg1"/>
                </a:solidFill>
                <a:latin typeface="Agency FB" panose="020B0503020202020204" pitchFamily="34" charset="0"/>
              </a:rPr>
              <a:t>maggiormente vicini </a:t>
            </a:r>
            <a:r>
              <a:rPr lang="it-IT" sz="2800" b="1" dirty="0">
                <a:solidFill>
                  <a:schemeClr val="bg1"/>
                </a:solidFill>
                <a:latin typeface="Agency FB" panose="020B0503020202020204" pitchFamily="34" charset="0"/>
              </a:rPr>
              <a:t>» come «</a:t>
            </a:r>
            <a:r>
              <a:rPr lang="it-IT" sz="2800" b="1" i="1" dirty="0">
                <a:solidFill>
                  <a:schemeClr val="bg1"/>
                </a:solidFill>
                <a:latin typeface="Agency FB" panose="020B0503020202020204" pitchFamily="34" charset="0"/>
              </a:rPr>
              <a:t>maggiormente correlati </a:t>
            </a:r>
            <a:r>
              <a:rPr lang="it-IT" sz="2800" b="1" dirty="0">
                <a:solidFill>
                  <a:schemeClr val="bg1"/>
                </a:solidFill>
                <a:latin typeface="Agency FB" panose="020B0503020202020204" pitchFamily="34" charset="0"/>
              </a:rPr>
              <a:t>», e ciò potrebbe condizionare, falsandola, la predizione.</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38906" y="1774046"/>
            <a:ext cx="8007531" cy="105896"/>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437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65397" y="47797"/>
            <a:ext cx="9893003"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 agli Algoritmi: valori NULL</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1278" y="2025696"/>
            <a:ext cx="9615272" cy="224676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Infine molti campi hanno valore </a:t>
            </a:r>
            <a:r>
              <a:rPr lang="it-IT" sz="2800" b="1" i="1" dirty="0" err="1">
                <a:solidFill>
                  <a:schemeClr val="bg1"/>
                </a:solidFill>
                <a:latin typeface="Agency FB" panose="020B0503020202020204" pitchFamily="34" charset="0"/>
              </a:rPr>
              <a:t>null</a:t>
            </a:r>
            <a:r>
              <a:rPr lang="it-IT" sz="2800" b="1" dirty="0">
                <a:solidFill>
                  <a:schemeClr val="bg1"/>
                </a:solidFill>
                <a:latin typeface="Agency FB" panose="020B0503020202020204" pitchFamily="34" charset="0"/>
              </a:rPr>
              <a:t> , codificato in vario modo (None, </a:t>
            </a:r>
            <a:r>
              <a:rPr lang="it-IT" sz="2800" b="1" dirty="0" err="1">
                <a:solidFill>
                  <a:schemeClr val="bg1"/>
                </a:solidFill>
                <a:latin typeface="Agency FB" panose="020B0503020202020204" pitchFamily="34" charset="0"/>
              </a:rPr>
              <a:t>NaN</a:t>
            </a:r>
            <a:r>
              <a:rPr lang="it-IT" sz="2800" b="1" dirty="0">
                <a:solidFill>
                  <a:schemeClr val="bg1"/>
                </a:solidFill>
                <a:latin typeface="Agency FB" panose="020B0503020202020204" pitchFamily="34" charset="0"/>
              </a:rPr>
              <a:t>, "None"): e quindi è necessario eseguire una modifica specifica in base a ogni situazione in modo da uniformare la notazione da assumere in assenza di informazione e trattarla come un unico dato.</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38906" y="1774046"/>
            <a:ext cx="8007531" cy="105896"/>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2337E20A-575E-481C-A217-C519BDAEB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441" y="4281680"/>
            <a:ext cx="4648475" cy="2205779"/>
          </a:xfrm>
          <a:prstGeom prst="rect">
            <a:avLst/>
          </a:prstGeom>
        </p:spPr>
      </p:pic>
    </p:spTree>
    <p:extLst>
      <p:ext uri="{BB962C8B-B14F-4D97-AF65-F5344CB8AC3E}">
        <p14:creationId xmlns:p14="http://schemas.microsoft.com/office/powerpoint/2010/main" val="2948484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8912180"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Preparazione dei Dati agli Algoritmi: Eliminazione colonne inutili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2803" y="1961733"/>
            <a:ext cx="10489105" cy="138499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Prima di procedere alla modifica del Dataset è stato necessario eliminare alcune colonne che sono state ritenute inutili e fuorvianti al conseguimento del nostro obbiettivo. Le colonne eliminate sono: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1653132"/>
            <a:ext cx="9261566" cy="101194"/>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92648B69-F355-43B3-A41E-4F203427D776}"/>
              </a:ext>
            </a:extLst>
          </p:cNvPr>
          <p:cNvSpPr txBox="1"/>
          <p:nvPr/>
        </p:nvSpPr>
        <p:spPr>
          <a:xfrm>
            <a:off x="107410" y="3321243"/>
            <a:ext cx="10489105" cy="3477875"/>
          </a:xfrm>
          <a:prstGeom prst="rect">
            <a:avLst/>
          </a:prstGeom>
          <a:noFill/>
        </p:spPr>
        <p:txBody>
          <a:bodyPr wrap="square" rtlCol="0">
            <a:spAutoFit/>
          </a:bodyPr>
          <a:lstStyle/>
          <a:p>
            <a:pPr marL="457200" indent="-457200">
              <a:buFont typeface="Wingdings" panose="05000000000000000000" pitchFamily="2" charset="2"/>
              <a:buChar char="v"/>
            </a:pPr>
            <a:r>
              <a:rPr lang="it-IT" sz="2000" b="1" dirty="0">
                <a:solidFill>
                  <a:schemeClr val="bg1"/>
                </a:solidFill>
                <a:latin typeface="Agency FB" panose="020B0503020202020204" pitchFamily="34" charset="0"/>
              </a:rPr>
              <a:t>URL: questo campo rappresenta un identificativo incrementale per la riga. Il dato in esso contenuto è cosi formato: </a:t>
            </a:r>
            <a:r>
              <a:rPr lang="it-IT" sz="2000" b="1" i="1" dirty="0">
                <a:solidFill>
                  <a:schemeClr val="bg1"/>
                </a:solidFill>
                <a:latin typeface="Agency FB" panose="020B0503020202020204" pitchFamily="34" charset="0"/>
              </a:rPr>
              <a:t>Kx_yz</a:t>
            </a:r>
            <a:r>
              <a:rPr lang="it-IT" sz="2000" b="1" dirty="0">
                <a:solidFill>
                  <a:schemeClr val="bg1"/>
                </a:solidFill>
                <a:latin typeface="Agency FB" panose="020B0503020202020204" pitchFamily="34" charset="0"/>
              </a:rPr>
              <a:t>, dove </a:t>
            </a:r>
            <a:r>
              <a:rPr lang="it-IT" sz="2000" b="1" i="1" dirty="0" err="1">
                <a:solidFill>
                  <a:schemeClr val="bg1"/>
                </a:solidFill>
                <a:latin typeface="Agency FB" panose="020B0503020202020204" pitchFamily="34" charset="0"/>
              </a:rPr>
              <a:t>x_yz</a:t>
            </a:r>
            <a:r>
              <a:rPr lang="it-IT" sz="2000" b="1" i="1" dirty="0">
                <a:solidFill>
                  <a:schemeClr val="bg1"/>
                </a:solidFill>
                <a:latin typeface="Agency FB" panose="020B0503020202020204" pitchFamily="34" charset="0"/>
              </a:rPr>
              <a:t>  </a:t>
            </a:r>
            <a:r>
              <a:rPr lang="it-IT" sz="2000" b="1" dirty="0">
                <a:solidFill>
                  <a:schemeClr val="bg1"/>
                </a:solidFill>
                <a:latin typeface="Agency FB" panose="020B0503020202020204" pitchFamily="34" charset="0"/>
              </a:rPr>
              <a:t>rappresenta un codice numerico incrementale, e K equivale a B se il sito è benevolo ed M se il sito è maligno. Questo campo condizionerebbe pesantemente il risultato, e in un certo senso rappresenta esso stesso il genere del sito, poiché contiene, come sottostringa, indicazioni sulla categoria di appartenenza della riga. </a:t>
            </a:r>
            <a:br>
              <a:rPr lang="it-IT" sz="2000" b="1" dirty="0">
                <a:solidFill>
                  <a:schemeClr val="bg1"/>
                </a:solidFill>
                <a:latin typeface="Agency FB" panose="020B0503020202020204" pitchFamily="34" charset="0"/>
              </a:rPr>
            </a:br>
            <a:r>
              <a:rPr lang="it-IT" sz="2000" b="1" dirty="0">
                <a:solidFill>
                  <a:schemeClr val="bg1"/>
                </a:solidFill>
                <a:latin typeface="Agency FB" panose="020B0503020202020204" pitchFamily="34" charset="0"/>
              </a:rPr>
              <a:t>Esso è dunque inutile, in quanto è totalmente correlato con la colonna finale che effettua la distinzione tra siti malevoli o benevoli.</a:t>
            </a:r>
          </a:p>
          <a:p>
            <a:endParaRPr lang="it-IT" sz="2000" b="1" dirty="0">
              <a:solidFill>
                <a:schemeClr val="bg1"/>
              </a:solidFill>
              <a:latin typeface="Agency FB" panose="020B0503020202020204" pitchFamily="34" charset="0"/>
            </a:endParaRPr>
          </a:p>
          <a:p>
            <a:pPr marL="457200" indent="-457200">
              <a:buFont typeface="Wingdings" panose="05000000000000000000" pitchFamily="2" charset="2"/>
              <a:buChar char="v"/>
            </a:pPr>
            <a:r>
              <a:rPr lang="it-IT" sz="2000" b="1" dirty="0">
                <a:solidFill>
                  <a:schemeClr val="bg1"/>
                </a:solidFill>
                <a:latin typeface="Agency FB" panose="020B0503020202020204" pitchFamily="34" charset="0"/>
              </a:rPr>
              <a:t>WHOIS_REGDATE: rappresenta la data e l’ora di creazione.</a:t>
            </a:r>
          </a:p>
          <a:p>
            <a:endParaRPr lang="it-IT" sz="2000" b="1" dirty="0">
              <a:solidFill>
                <a:schemeClr val="bg1"/>
              </a:solidFill>
              <a:latin typeface="Agency FB" panose="020B0503020202020204" pitchFamily="34" charset="0"/>
            </a:endParaRPr>
          </a:p>
          <a:p>
            <a:pPr marL="457200" indent="-457200">
              <a:buFont typeface="Wingdings" panose="05000000000000000000" pitchFamily="2" charset="2"/>
              <a:buChar char="v"/>
            </a:pPr>
            <a:r>
              <a:rPr lang="it-IT" sz="2000" b="1" dirty="0">
                <a:solidFill>
                  <a:schemeClr val="bg1"/>
                </a:solidFill>
                <a:latin typeface="Agency FB" panose="020B0503020202020204" pitchFamily="34" charset="0"/>
              </a:rPr>
              <a:t>UPDATE_DATE: rappresenta la data e l’ora dell’ultima modifica.</a:t>
            </a:r>
          </a:p>
        </p:txBody>
      </p:sp>
    </p:spTree>
    <p:extLst>
      <p:ext uri="{BB962C8B-B14F-4D97-AF65-F5344CB8AC3E}">
        <p14:creationId xmlns:p14="http://schemas.microsoft.com/office/powerpoint/2010/main" val="2081363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1754326"/>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Le Features URL Length e Number Special Characters</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60721" y="1793617"/>
            <a:ext cx="9861598" cy="3693319"/>
          </a:xfrm>
          <a:prstGeom prst="rect">
            <a:avLst/>
          </a:prstGeom>
          <a:noFill/>
        </p:spPr>
        <p:txBody>
          <a:bodyPr wrap="square" rtlCol="0">
            <a:spAutoFit/>
          </a:bodyPr>
          <a:lstStyle/>
          <a:p>
            <a:r>
              <a:rPr lang="it-IT" sz="2600" b="1" dirty="0">
                <a:solidFill>
                  <a:schemeClr val="bg1"/>
                </a:solidFill>
                <a:latin typeface="Agency FB" panose="020B0503020202020204" pitchFamily="34" charset="0"/>
              </a:rPr>
              <a:t>Sono state le prime due colonne ad essere trattate. Esse contengono rispettivamente la lunghezza del URL ed il numero di caratteri speciali contenuti nel </a:t>
            </a:r>
            <a:r>
              <a:rPr lang="it-IT" sz="2600" b="1" dirty="0" err="1">
                <a:solidFill>
                  <a:schemeClr val="bg1"/>
                </a:solidFill>
                <a:latin typeface="Agency FB" panose="020B0503020202020204" pitchFamily="34" charset="0"/>
              </a:rPr>
              <a:t>payload</a:t>
            </a:r>
            <a:r>
              <a:rPr lang="it-IT" sz="2600" b="1" dirty="0">
                <a:solidFill>
                  <a:schemeClr val="bg1"/>
                </a:solidFill>
                <a:latin typeface="Agency FB" panose="020B0503020202020204" pitchFamily="34" charset="0"/>
              </a:rPr>
              <a:t> della HTTP </a:t>
            </a:r>
            <a:r>
              <a:rPr lang="it-IT" sz="2600" b="1" dirty="0" err="1">
                <a:solidFill>
                  <a:schemeClr val="bg1"/>
                </a:solidFill>
                <a:latin typeface="Agency FB" panose="020B0503020202020204" pitchFamily="34" charset="0"/>
              </a:rPr>
              <a:t>Response</a:t>
            </a:r>
            <a:r>
              <a:rPr lang="it-IT" sz="2600" b="1" dirty="0">
                <a:solidFill>
                  <a:schemeClr val="bg1"/>
                </a:solidFill>
                <a:latin typeface="Agency FB" panose="020B0503020202020204" pitchFamily="34" charset="0"/>
              </a:rPr>
              <a:t>. </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Questi attributi sono già codificati come numeri, quindi non vi è bisogno di trattarli in modo particolare. Tuttavia, tali feature presentano molti valori nulli che sono stati sostituiti tramite la funzione </a:t>
            </a:r>
            <a:r>
              <a:rPr lang="it-IT" sz="2600" b="1" i="1" dirty="0" err="1">
                <a:solidFill>
                  <a:schemeClr val="bg1"/>
                </a:solidFill>
                <a:latin typeface="Agency FB" panose="020B0503020202020204" pitchFamily="34" charset="0"/>
              </a:rPr>
              <a:t>NumberCheckNan</a:t>
            </a:r>
            <a:r>
              <a:rPr lang="it-IT" sz="2600" b="1" dirty="0">
                <a:solidFill>
                  <a:schemeClr val="bg1"/>
                </a:solidFill>
                <a:latin typeface="Agency FB" panose="020B0503020202020204" pitchFamily="34" charset="0"/>
              </a:rPr>
              <a:t>, inserendo così il carattere 0 nei campi in cui vi sono valori nulli. Successivamente sono stati scalati tutti i valori in modo tale da farli appartenere all’intervallo [−1, 1], tramite la classe </a:t>
            </a:r>
            <a:r>
              <a:rPr lang="it-IT" sz="2600" b="1" dirty="0" err="1">
                <a:solidFill>
                  <a:schemeClr val="bg1"/>
                </a:solidFill>
                <a:latin typeface="Agency FB" panose="020B0503020202020204" pitchFamily="34" charset="0"/>
              </a:rPr>
              <a:t>StandardScaler</a:t>
            </a:r>
            <a:r>
              <a:rPr lang="it-IT" sz="2600" b="1" dirty="0">
                <a:solidFill>
                  <a:schemeClr val="bg1"/>
                </a:solidFill>
                <a:latin typeface="Agency FB" panose="020B0503020202020204" pitchFamily="34" charset="0"/>
              </a:rPr>
              <a:t>.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 y="1651006"/>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57CA1E52-5EFA-4135-8845-8539E94B7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395" y="5526227"/>
            <a:ext cx="5458738" cy="1279392"/>
          </a:xfrm>
          <a:prstGeom prst="rect">
            <a:avLst/>
          </a:prstGeom>
        </p:spPr>
      </p:pic>
    </p:spTree>
    <p:extLst>
      <p:ext uri="{BB962C8B-B14F-4D97-AF65-F5344CB8AC3E}">
        <p14:creationId xmlns:p14="http://schemas.microsoft.com/office/powerpoint/2010/main" val="1067023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38587"/>
            <a:ext cx="68675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Presentazione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0" y="1182146"/>
            <a:ext cx="7291634" cy="3600986"/>
          </a:xfrm>
          <a:prstGeom prst="rect">
            <a:avLst/>
          </a:prstGeom>
          <a:noFill/>
        </p:spPr>
        <p:txBody>
          <a:bodyPr wrap="square" rtlCol="0">
            <a:spAutoFit/>
          </a:bodyPr>
          <a:lstStyle/>
          <a:p>
            <a:pPr marL="914400" marR="0" lvl="0" indent="-9144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6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Nozioni Preliminari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Cos’è il Machine Learning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Apprendimento Supervisionato vs non Supervisionato</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Apprendimento Batch ed Apprendimento Online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Note sulla Preparazione dei Dati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Overfitting</a:t>
            </a: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e </a:t>
            </a:r>
            <a:r>
              <a:rPr kumimoji="0" lang="it-IT" sz="24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Underfitting</a:t>
            </a: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Testing</a:t>
            </a: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e Validazione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Le Librerie Fondamentali</a:t>
            </a:r>
          </a:p>
        </p:txBody>
      </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CasellaDiTesto 14">
            <a:extLst>
              <a:ext uri="{FF2B5EF4-FFF2-40B4-BE49-F238E27FC236}">
                <a16:creationId xmlns:a16="http://schemas.microsoft.com/office/drawing/2014/main" id="{F1B249C2-3F9C-484A-B28B-4A27A72F6970}"/>
              </a:ext>
            </a:extLst>
          </p:cNvPr>
          <p:cNvSpPr txBox="1"/>
          <p:nvPr/>
        </p:nvSpPr>
        <p:spPr>
          <a:xfrm>
            <a:off x="6676905" y="3828523"/>
            <a:ext cx="4931158" cy="3200876"/>
          </a:xfrm>
          <a:prstGeom prst="rect">
            <a:avLst/>
          </a:prstGeom>
          <a:noFill/>
        </p:spPr>
        <p:txBody>
          <a:bodyPr wrap="non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it-IT" sz="3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degli Algoritmi</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Random-</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Forest</a:t>
            </a: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Prima Esplorazione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e Scelta degli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iperparametri</a:t>
            </a:r>
            <a:endPar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Support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Vector</a:t>
            </a: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Machines</a:t>
            </a: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Classifier</a:t>
            </a:r>
            <a:endPar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Scelta degli Iperparametri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Reti Neurali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Struttura Generale di una Rete Neurale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Allenamento di un Classificatore basato su Reti Neurali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1ABC9C"/>
              </a:solidFill>
              <a:effectLst/>
              <a:uLnTx/>
              <a:uFillTx/>
              <a:latin typeface="Calibri"/>
              <a:ea typeface="+mn-ea"/>
              <a:cs typeface="+mn-cs"/>
            </a:endParaRPr>
          </a:p>
        </p:txBody>
      </p:sp>
      <p:sp>
        <p:nvSpPr>
          <p:cNvPr id="7" name="CasellaDiTesto 6">
            <a:extLst>
              <a:ext uri="{FF2B5EF4-FFF2-40B4-BE49-F238E27FC236}">
                <a16:creationId xmlns:a16="http://schemas.microsoft.com/office/drawing/2014/main" id="{47017A2D-8259-4E5C-9BC5-3305529AFB93}"/>
              </a:ext>
            </a:extLst>
          </p:cNvPr>
          <p:cNvSpPr txBox="1"/>
          <p:nvPr/>
        </p:nvSpPr>
        <p:spPr>
          <a:xfrm>
            <a:off x="6676905" y="866797"/>
            <a:ext cx="7291634" cy="3200876"/>
          </a:xfrm>
          <a:prstGeom prst="rect">
            <a:avLst/>
          </a:prstGeom>
          <a:noFill/>
        </p:spPr>
        <p:txBody>
          <a:bodyPr wrap="squar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it-IT" sz="3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dei Dati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Esplorazione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classi Transformer, Pipeline e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FeatureUnion</a:t>
            </a: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preparazione Iniziale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dei Dati agli Algoritmi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Features URL Length e Number Special Characters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Charset</a:t>
            </a:r>
            <a:endPar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Server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Cache Control</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Country e Province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11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Within</a:t>
            </a: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Domain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TCP Port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Rimanenti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Assemblaggio delle Pipeline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1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delle Etichette</a:t>
            </a:r>
          </a:p>
        </p:txBody>
      </p:sp>
    </p:spTree>
    <p:extLst>
      <p:ext uri="{BB962C8B-B14F-4D97-AF65-F5344CB8AC3E}">
        <p14:creationId xmlns:p14="http://schemas.microsoft.com/office/powerpoint/2010/main" val="3119976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Charset</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722" y="1264320"/>
            <a:ext cx="10037780"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Questa è stata la prima feature analizzata che avesse tutti valori in formato stringa. Questo attributo rappresenta il </a:t>
            </a:r>
            <a:r>
              <a:rPr lang="it-IT" sz="2800" b="1" i="1" dirty="0" err="1">
                <a:solidFill>
                  <a:schemeClr val="bg1"/>
                </a:solidFill>
                <a:latin typeface="Agency FB" panose="020B0503020202020204" pitchFamily="34" charset="0"/>
              </a:rPr>
              <a:t>charset</a:t>
            </a:r>
            <a:r>
              <a:rPr lang="it-IT" sz="2800" b="1" dirty="0">
                <a:solidFill>
                  <a:schemeClr val="bg1"/>
                </a:solidFill>
                <a:latin typeface="Agency FB" panose="020B0503020202020204" pitchFamily="34" charset="0"/>
              </a:rPr>
              <a:t>  dei caratteri utilizzati dalla pagina Web.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L’analisi di questa feature è stata una di quelle situazioni in cui non si sono rese necessarie particolari trasformazioni al di là di quelle </a:t>
            </a:r>
            <a:r>
              <a:rPr lang="it-IT" sz="2800" b="1" i="1" dirty="0">
                <a:solidFill>
                  <a:schemeClr val="bg1"/>
                </a:solidFill>
                <a:latin typeface="Agency FB" panose="020B0503020202020204" pitchFamily="34" charset="0"/>
              </a:rPr>
              <a:t>generaliste</a:t>
            </a:r>
            <a:r>
              <a:rPr lang="it-IT" sz="2800" b="1" dirty="0">
                <a:solidFill>
                  <a:schemeClr val="bg1"/>
                </a:solidFill>
                <a:latin typeface="Agency FB" panose="020B0503020202020204" pitchFamily="34" charset="0"/>
              </a:rPr>
              <a:t>.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BC048A42-3B94-48E9-B6B4-307F81853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11" y="4629354"/>
            <a:ext cx="9619048" cy="1638095"/>
          </a:xfrm>
          <a:prstGeom prst="rect">
            <a:avLst/>
          </a:prstGeom>
        </p:spPr>
      </p:pic>
    </p:spTree>
    <p:extLst>
      <p:ext uri="{BB962C8B-B14F-4D97-AF65-F5344CB8AC3E}">
        <p14:creationId xmlns:p14="http://schemas.microsoft.com/office/powerpoint/2010/main" val="310271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Server (1/3)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992398"/>
            <a:ext cx="10389793" cy="4093428"/>
          </a:xfrm>
          <a:prstGeom prst="rect">
            <a:avLst/>
          </a:prstGeom>
          <a:noFill/>
        </p:spPr>
        <p:txBody>
          <a:bodyPr wrap="square" rtlCol="0">
            <a:spAutoFit/>
          </a:bodyPr>
          <a:lstStyle/>
          <a:p>
            <a:r>
              <a:rPr lang="it-IT" sz="2600" b="1" dirty="0">
                <a:solidFill>
                  <a:schemeClr val="bg1"/>
                </a:solidFill>
                <a:latin typeface="Agency FB" panose="020B0503020202020204" pitchFamily="34" charset="0"/>
              </a:rPr>
              <a:t>Le stringhe di questa colonna sono, in input, codificate secondo il pattern </a:t>
            </a:r>
            <a:r>
              <a:rPr lang="it-IT" sz="2600" b="1" i="1" dirty="0" err="1">
                <a:solidFill>
                  <a:schemeClr val="bg1"/>
                </a:solidFill>
                <a:latin typeface="Agency FB" panose="020B0503020202020204" pitchFamily="34" charset="0"/>
              </a:rPr>
              <a:t>server.version</a:t>
            </a:r>
            <a:r>
              <a:rPr lang="it-IT" sz="2600" b="1" dirty="0">
                <a:solidFill>
                  <a:schemeClr val="bg1"/>
                </a:solidFill>
                <a:latin typeface="Agency FB" panose="020B0503020202020204" pitchFamily="34" charset="0"/>
              </a:rPr>
              <a:t>.</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Anche in questo caso, è stata sfruttata la classe </a:t>
            </a:r>
            <a:r>
              <a:rPr lang="it-IT" sz="2600" b="1" dirty="0" err="1">
                <a:solidFill>
                  <a:schemeClr val="bg1"/>
                </a:solidFill>
                <a:latin typeface="Agency FB" panose="020B0503020202020204" pitchFamily="34" charset="0"/>
              </a:rPr>
              <a:t>LabelBinarizer</a:t>
            </a:r>
            <a:r>
              <a:rPr lang="it-IT" sz="2600" b="1" dirty="0">
                <a:solidFill>
                  <a:schemeClr val="bg1"/>
                </a:solidFill>
                <a:latin typeface="Agency FB" panose="020B0503020202020204" pitchFamily="34" charset="0"/>
              </a:rPr>
              <a:t> per «normalizzarle». </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Oltre ciò, in questa colonna sono stati riscontrate diverse stringhe facenti riferimento a varie versioni del server Apache. </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E' stato dunque scelto di considerare queste stringhe sia singolarmente, per verificare eventuali correlazioni tra una specifica versione del server ed i malware (</a:t>
            </a:r>
            <a:r>
              <a:rPr lang="it-IT" sz="2600" b="1" dirty="0" err="1">
                <a:solidFill>
                  <a:schemeClr val="bg1"/>
                </a:solidFill>
                <a:latin typeface="Agency FB" panose="020B0503020202020204" pitchFamily="34" charset="0"/>
              </a:rPr>
              <a:t>i.e</a:t>
            </a:r>
            <a:r>
              <a:rPr lang="it-IT" sz="2600" b="1" dirty="0">
                <a:solidFill>
                  <a:schemeClr val="bg1"/>
                </a:solidFill>
                <a:latin typeface="Agency FB" panose="020B0503020202020204" pitchFamily="34" charset="0"/>
              </a:rPr>
              <a:t> specifiche versioni potrebbero avere delle falle di sicurezza che un qualche malware ha sfruttato).... </a:t>
            </a:r>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6610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Server (2/3)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992398"/>
            <a:ext cx="10389793" cy="2893100"/>
          </a:xfrm>
          <a:prstGeom prst="rect">
            <a:avLst/>
          </a:prstGeom>
          <a:noFill/>
        </p:spPr>
        <p:txBody>
          <a:bodyPr wrap="square" rtlCol="0">
            <a:spAutoFit/>
          </a:bodyPr>
          <a:lstStyle/>
          <a:p>
            <a:r>
              <a:rPr lang="it-IT" sz="2600" b="1" dirty="0">
                <a:solidFill>
                  <a:schemeClr val="bg1"/>
                </a:solidFill>
                <a:latin typeface="Agency FB" panose="020B0503020202020204" pitchFamily="34" charset="0"/>
              </a:rPr>
              <a:t>… sia nel complesso, considerando tutte le stringhe contenenti la sottostringa ”Apache”, alla ricerca di eventuali problemi nel server Apache che si ripercuotano attraverso varie versioni.</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E' stato quindi deciso di introdurre una nuova colonna, sempre binaria, che contenesse 1 qualora la stringa di partenza contenesse la sottostringa ”Apache”, 0 altrimenti, nell’ottica di valutare eventuali problematiche relative al server Apache che siano </a:t>
            </a:r>
            <a:r>
              <a:rPr lang="it-IT" sz="2600" b="1" i="1" dirty="0">
                <a:solidFill>
                  <a:schemeClr val="bg1"/>
                </a:solidFill>
                <a:latin typeface="Agency FB" panose="020B0503020202020204" pitchFamily="34" charset="0"/>
              </a:rPr>
              <a:t>cross-</a:t>
            </a:r>
            <a:r>
              <a:rPr lang="it-IT" sz="2600" b="1" i="1" dirty="0" err="1">
                <a:solidFill>
                  <a:schemeClr val="bg1"/>
                </a:solidFill>
                <a:latin typeface="Agency FB" panose="020B0503020202020204" pitchFamily="34" charset="0"/>
              </a:rPr>
              <a:t>versioning</a:t>
            </a:r>
            <a:r>
              <a:rPr lang="it-IT" sz="26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EE3029DC-05F5-47F7-B380-DE77209F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932" y="4083846"/>
            <a:ext cx="4301508" cy="2417969"/>
          </a:xfrm>
          <a:prstGeom prst="rect">
            <a:avLst/>
          </a:prstGeom>
        </p:spPr>
      </p:pic>
    </p:spTree>
    <p:extLst>
      <p:ext uri="{BB962C8B-B14F-4D97-AF65-F5344CB8AC3E}">
        <p14:creationId xmlns:p14="http://schemas.microsoft.com/office/powerpoint/2010/main" val="4201427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Server (3/3)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1081123"/>
            <a:ext cx="10389793" cy="224676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effettuare tali trasformazioni sono state implementate due differenti pipeline: una per il classico </a:t>
            </a:r>
            <a:r>
              <a:rPr lang="it-IT" sz="2800" b="1" i="1" dirty="0" err="1">
                <a:solidFill>
                  <a:schemeClr val="bg1"/>
                </a:solidFill>
                <a:latin typeface="Agency FB" panose="020B0503020202020204" pitchFamily="34" charset="0"/>
              </a:rPr>
              <a:t>label</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binarizing</a:t>
            </a:r>
            <a:r>
              <a:rPr lang="it-IT" sz="2800" b="1" dirty="0">
                <a:solidFill>
                  <a:schemeClr val="bg1"/>
                </a:solidFill>
                <a:latin typeface="Agency FB" panose="020B0503020202020204" pitchFamily="34" charset="0"/>
              </a:rPr>
              <a:t>, l’altra per aggiungere la nuova colonna.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rendere più efficiente il tutto, infine, è stato fatto affidamento alla classe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E0C2A9D-17E3-4563-88A0-7EF8CD4C2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294" y="3903510"/>
            <a:ext cx="6161043" cy="2906152"/>
          </a:xfrm>
          <a:prstGeom prst="rect">
            <a:avLst/>
          </a:prstGeom>
        </p:spPr>
      </p:pic>
    </p:spTree>
    <p:extLst>
      <p:ext uri="{BB962C8B-B14F-4D97-AF65-F5344CB8AC3E}">
        <p14:creationId xmlns:p14="http://schemas.microsoft.com/office/powerpoint/2010/main" val="280399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Cache Control (1/3)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0046" y="874330"/>
            <a:ext cx="10387255" cy="5262979"/>
          </a:xfrm>
          <a:prstGeom prst="rect">
            <a:avLst/>
          </a:prstGeom>
          <a:noFill/>
        </p:spPr>
        <p:txBody>
          <a:bodyPr wrap="square" rtlCol="0">
            <a:spAutoFit/>
          </a:bodyPr>
          <a:lstStyle/>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 dati contenuti in questa colonna, di </a:t>
            </a:r>
            <a:r>
              <a:rPr lang="it-IT" sz="2800" b="1" i="1" dirty="0">
                <a:solidFill>
                  <a:schemeClr val="bg1"/>
                </a:solidFill>
                <a:latin typeface="Agency FB" panose="020B0503020202020204" pitchFamily="34" charset="0"/>
              </a:rPr>
              <a:t>tipo</a:t>
            </a:r>
            <a:r>
              <a:rPr lang="it-IT" sz="2800" b="1" dirty="0">
                <a:solidFill>
                  <a:schemeClr val="bg1"/>
                </a:solidFill>
                <a:latin typeface="Agency FB" panose="020B0503020202020204" pitchFamily="34" charset="0"/>
              </a:rPr>
              <a:t> stringa, presentano una difficoltà in più rispetto ai casi già incontrati.</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Le celle di questa colonna, infatti, potevano contenere in realtà più valori, separati dal carattere ”,”, ciascuno dei quali rappresenta un </a:t>
            </a:r>
            <a:r>
              <a:rPr lang="it-IT" sz="2800" b="1" dirty="0" err="1">
                <a:solidFill>
                  <a:schemeClr val="bg1"/>
                </a:solidFill>
                <a:latin typeface="Agency FB" panose="020B0503020202020204" pitchFamily="34" charset="0"/>
              </a:rPr>
              <a:t>header</a:t>
            </a:r>
            <a:r>
              <a:rPr lang="it-IT" sz="2800" b="1" dirty="0">
                <a:solidFill>
                  <a:schemeClr val="bg1"/>
                </a:solidFill>
                <a:latin typeface="Agency FB" panose="020B0503020202020204" pitchFamily="34" charset="0"/>
              </a:rPr>
              <a:t> HTTP relativo alla gestione dei dati nella cache del browser.</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 codifica adottata è stata realizzata </a:t>
            </a:r>
            <a:r>
              <a:rPr lang="it-IT" sz="2800" b="1" i="1" dirty="0" err="1">
                <a:solidFill>
                  <a:schemeClr val="bg1"/>
                </a:solidFill>
                <a:latin typeface="Agency FB" panose="020B0503020202020204" pitchFamily="34" charset="0"/>
              </a:rPr>
              <a:t>hand</a:t>
            </a:r>
            <a:r>
              <a:rPr lang="it-IT" sz="2800" b="1" i="1" dirty="0">
                <a:solidFill>
                  <a:schemeClr val="bg1"/>
                </a:solidFill>
                <a:latin typeface="Agency FB" panose="020B0503020202020204" pitchFamily="34" charset="0"/>
              </a:rPr>
              <a:t>-made </a:t>
            </a:r>
            <a:r>
              <a:rPr lang="it-IT" sz="2800" b="1" dirty="0">
                <a:solidFill>
                  <a:schemeClr val="bg1"/>
                </a:solidFill>
                <a:latin typeface="Agency FB" panose="020B0503020202020204" pitchFamily="34" charset="0"/>
              </a:rPr>
              <a:t> nell’ottica di dare un output simile a quello di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con la sola differenza che, a causa della appena discussa problematica, nella matrice in output possono essere presenti più caratteri 1 invece che uno solo. </a:t>
            </a:r>
            <a:endParaRPr lang="it-IT" sz="32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3635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Cache Control (2/3)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80046" y="874330"/>
            <a:ext cx="10387255" cy="3539430"/>
          </a:xfrm>
          <a:prstGeom prst="rect">
            <a:avLst/>
          </a:prstGeom>
          <a:noFill/>
        </p:spPr>
        <p:txBody>
          <a:bodyPr wrap="square" rtlCol="0">
            <a:spAutoFit/>
          </a:bodyPr>
          <a:lstStyle/>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Quanto detto è stato implementato all’interno della classe </a:t>
            </a:r>
            <a:r>
              <a:rPr lang="it-IT" sz="2800" b="1" i="1" dirty="0">
                <a:solidFill>
                  <a:schemeClr val="bg1"/>
                </a:solidFill>
                <a:latin typeface="Agency FB" panose="020B0503020202020204" pitchFamily="34" charset="0"/>
              </a:rPr>
              <a:t>cache </a:t>
            </a:r>
            <a:r>
              <a:rPr lang="it-IT" sz="2800" b="1" i="1" dirty="0" err="1">
                <a:solidFill>
                  <a:schemeClr val="bg1"/>
                </a:solidFill>
                <a:latin typeface="Agency FB" panose="020B0503020202020204" pitchFamily="34" charset="0"/>
              </a:rPr>
              <a:t>handler</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e, in accordo con il paradigma proposto da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questa trasformazione è stata divisa in due fasi.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 prima è stata realizzata nel metodo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il quale, preso in input il vettore colonna originario, si occupa di listare tutti i possibili valori presenti, inserendoli in una struttura di tipo dizionario che viene poi salvata in una variabile di istanza…</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26042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Cache Control (3/3)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1108443"/>
            <a:ext cx="10387255"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seconda fase è realizzata dal metodo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che, considerando i valori salvati nella variabile di istanza dal metodo precedente, crea e restituisce in output la tabella formattata nel modo descritto in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Se volessimo fare un esempio la colonna in input potrebbe avere un aspetto del tipo w = [a, ab, c, </a:t>
            </a:r>
            <a:r>
              <a:rPr lang="it-IT" sz="2800" b="1" dirty="0" err="1">
                <a:solidFill>
                  <a:schemeClr val="bg1"/>
                </a:solidFill>
                <a:latin typeface="Agency FB" panose="020B0503020202020204" pitchFamily="34" charset="0"/>
              </a:rPr>
              <a:t>cb</a:t>
            </a:r>
            <a:r>
              <a:rPr lang="it-IT" sz="2800" b="1" dirty="0">
                <a:solidFill>
                  <a:schemeClr val="bg1"/>
                </a:solidFill>
                <a:latin typeface="Agency FB" panose="020B0503020202020204" pitchFamily="34" charset="0"/>
              </a:rPr>
              <a:t>, ..b]</a:t>
            </a:r>
            <a:r>
              <a:rPr lang="it-IT" sz="2800" b="1" baseline="30000" dirty="0">
                <a:solidFill>
                  <a:schemeClr val="bg1"/>
                </a:solidFill>
                <a:latin typeface="Agency FB" panose="020B0503020202020204" pitchFamily="34" charset="0"/>
              </a:rPr>
              <a:t> T</a:t>
            </a:r>
            <a:r>
              <a:rPr lang="it-IT" sz="2800" b="1" dirty="0">
                <a:solidFill>
                  <a:schemeClr val="bg1"/>
                </a:solidFill>
                <a:latin typeface="Agency FB" panose="020B0503020202020204" pitchFamily="34" charset="0"/>
              </a:rPr>
              <a:t>. Un vettore del genere, viene codificato, dalla classe così definita, nel modo seguente: o = [[1, 0, 0], [1, 1, 0], [0, 0, 1], [0, 1, 1], ..., [0, 1, 0]].</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E53F9BE2-4B34-48EE-AA2C-5793EE187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166" y="4152012"/>
            <a:ext cx="8932381" cy="1828377"/>
          </a:xfrm>
          <a:prstGeom prst="rect">
            <a:avLst/>
          </a:prstGeom>
        </p:spPr>
      </p:pic>
    </p:spTree>
    <p:extLst>
      <p:ext uri="{BB962C8B-B14F-4D97-AF65-F5344CB8AC3E}">
        <p14:creationId xmlns:p14="http://schemas.microsoft.com/office/powerpoint/2010/main" val="386866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Le Feature Country e Province (1/3)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722" y="1171997"/>
            <a:ext cx="10037780" cy="569386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Le feature Country e Province indicano rispettivamente il paese e la provincia (o stato) restituiti dall’interrogazione whois sul dominio in questione.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Anche in questo caso i dati sono codificati come stringhe e sono presenti nella tabella alcuni valori nulli; inoltre, come capitato per il </a:t>
            </a:r>
            <a:r>
              <a:rPr lang="it-IT" sz="2800" b="1" dirty="0" err="1">
                <a:solidFill>
                  <a:schemeClr val="bg1"/>
                </a:solidFill>
                <a:latin typeface="Agency FB" panose="020B0503020202020204" pitchFamily="34" charset="0"/>
              </a:rPr>
              <a:t>charset</a:t>
            </a:r>
            <a:r>
              <a:rPr lang="it-IT" sz="2800" b="1" dirty="0">
                <a:solidFill>
                  <a:schemeClr val="bg1"/>
                </a:solidFill>
                <a:latin typeface="Agency FB" panose="020B0503020202020204" pitchFamily="34" charset="0"/>
              </a:rPr>
              <a:t>, molto spesso la stessa stringa è codificata a volte in </a:t>
            </a:r>
            <a:r>
              <a:rPr lang="it-IT" sz="2800" b="1" dirty="0" err="1">
                <a:solidFill>
                  <a:schemeClr val="bg1"/>
                </a:solidFill>
                <a:latin typeface="Agency FB" panose="020B0503020202020204" pitchFamily="34" charset="0"/>
              </a:rPr>
              <a:t>uppercase</a:t>
            </a:r>
            <a:r>
              <a:rPr lang="it-IT" sz="2800" b="1" dirty="0">
                <a:solidFill>
                  <a:schemeClr val="bg1"/>
                </a:solidFill>
                <a:latin typeface="Agency FB" panose="020B0503020202020204" pitchFamily="34" charset="0"/>
              </a:rPr>
              <a:t>, altre in </a:t>
            </a:r>
            <a:r>
              <a:rPr lang="it-IT" sz="2800" b="1" dirty="0" err="1">
                <a:solidFill>
                  <a:schemeClr val="bg1"/>
                </a:solidFill>
                <a:latin typeface="Agency FB" panose="020B0503020202020204" pitchFamily="34" charset="0"/>
              </a:rPr>
              <a:t>lowercase</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Nella gestione di queste due ultime problematiche sono state riusate le classi </a:t>
            </a:r>
            <a:r>
              <a:rPr lang="it-IT" sz="2800" b="1" i="1" dirty="0">
                <a:solidFill>
                  <a:schemeClr val="bg1"/>
                </a:solidFill>
                <a:latin typeface="Agency FB" panose="020B0503020202020204" pitchFamily="34" charset="0"/>
              </a:rPr>
              <a:t>check </a:t>
            </a:r>
            <a:r>
              <a:rPr lang="it-IT" sz="2800" b="1" i="1" dirty="0" err="1">
                <a:solidFill>
                  <a:schemeClr val="bg1"/>
                </a:solidFill>
                <a:latin typeface="Agency FB" panose="020B0503020202020204" pitchFamily="34" charset="0"/>
              </a:rPr>
              <a:t>nan</a:t>
            </a:r>
            <a:r>
              <a:rPr lang="it-IT" sz="2800" b="1" dirty="0">
                <a:solidFill>
                  <a:schemeClr val="bg1"/>
                </a:solidFill>
                <a:latin typeface="Agency FB" panose="020B0503020202020204" pitchFamily="34" charset="0"/>
              </a:rPr>
              <a:t>  e </a:t>
            </a:r>
            <a:r>
              <a:rPr lang="it-IT" sz="2800" b="1" i="1" dirty="0" err="1">
                <a:solidFill>
                  <a:schemeClr val="bg1"/>
                </a:solidFill>
                <a:latin typeface="Agency FB" panose="020B0503020202020204" pitchFamily="34" charset="0"/>
              </a:rPr>
              <a:t>string</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upper</a:t>
            </a:r>
            <a:r>
              <a:rPr lang="it-IT" sz="2800" b="1" dirty="0">
                <a:solidFill>
                  <a:schemeClr val="bg1"/>
                </a:solidFill>
                <a:latin typeface="Agency FB" panose="020B0503020202020204" pitchFamily="34" charset="0"/>
              </a:rPr>
              <a:t>, già mostrate in precedenza.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quanto riguarda la codifica vera e propria, anche in questa occasione è stata sfruttata la classe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per ottenere gli stessi vantaggi mostrati in precedenza.</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21551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Le Feature Country e Province (2/3)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722" y="1171997"/>
            <a:ext cx="10037780" cy="224676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E' opportuno notare che, in questo caso, per quanto concerne l’attributo indicante la provincia di appartenenza, non vale ”strettamente” lo stesso ragionamento applicato in precedenza. Alcuni valori infatti (ad esempio le province appartenenti ad uno stesso stato) sono maggiormente correlati di altri, dunque si vorrebbe che ciò venisse tenuto in conto dall’algoritmo.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486A04D3-1D43-4A05-A236-0E3DE5C31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33" y="3938753"/>
            <a:ext cx="9575755" cy="2331489"/>
          </a:xfrm>
          <a:prstGeom prst="rect">
            <a:avLst/>
          </a:prstGeom>
        </p:spPr>
      </p:pic>
    </p:spTree>
    <p:extLst>
      <p:ext uri="{BB962C8B-B14F-4D97-AF65-F5344CB8AC3E}">
        <p14:creationId xmlns:p14="http://schemas.microsoft.com/office/powerpoint/2010/main" val="194072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Le Feature Country e Province (3/3)</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722" y="1171997"/>
            <a:ext cx="10037780"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Nonostante ciò, abbiamo comunque utilizzato la codifica di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poiché questa correlazione, apparentemente perduta, viene recuperata grazie alla codifica riguardante il paese di appartenenza, informazione contenuta nella colonna Country.</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7DD6EA6-7F57-414B-B321-5F32436A0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81" y="3536576"/>
            <a:ext cx="9708908" cy="2380248"/>
          </a:xfrm>
          <a:prstGeom prst="rect">
            <a:avLst/>
          </a:prstGeom>
        </p:spPr>
      </p:pic>
    </p:spTree>
    <p:extLst>
      <p:ext uri="{BB962C8B-B14F-4D97-AF65-F5344CB8AC3E}">
        <p14:creationId xmlns:p14="http://schemas.microsoft.com/office/powerpoint/2010/main" val="3358952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6675120"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Alcune Nozioni Preliminari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511623" y="1522141"/>
            <a:ext cx="5141893" cy="3539430"/>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Il settore del </a:t>
            </a:r>
            <a:r>
              <a:rPr lang="it-IT" sz="2800" b="1" i="1" dirty="0">
                <a:solidFill>
                  <a:schemeClr val="bg1"/>
                </a:solidFill>
                <a:latin typeface="Agency FB" panose="020B0503020202020204" pitchFamily="34" charset="0"/>
              </a:rPr>
              <a:t>machine </a:t>
            </a:r>
            <a:r>
              <a:rPr lang="it-IT" sz="2800" b="1" i="1" dirty="0" err="1">
                <a:solidFill>
                  <a:schemeClr val="bg1"/>
                </a:solidFill>
                <a:latin typeface="Agency FB" panose="020B0503020202020204" pitchFamily="34" charset="0"/>
              </a:rPr>
              <a:t>learning</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 verte sulla definizione di alcuni concetti fondamentali, di cui ne sono descritte in questo paragrafo le caratteristiche principali, in modo da darli per scontato all’interno della presentazione. In tal modo si evitano continue disgressioni e si rende la lettura più agevole.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E2EA65BD-ECAF-4B99-A331-E561356A7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367" y="1425352"/>
            <a:ext cx="5042083" cy="3636219"/>
          </a:xfrm>
          <a:prstGeom prst="rect">
            <a:avLst/>
          </a:prstGeom>
        </p:spPr>
      </p:pic>
    </p:spTree>
    <p:extLst>
      <p:ext uri="{BB962C8B-B14F-4D97-AF65-F5344CB8AC3E}">
        <p14:creationId xmlns:p14="http://schemas.microsoft.com/office/powerpoint/2010/main" val="565131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Within Domain (1/2)</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1181372"/>
            <a:ext cx="10037780" cy="3539430"/>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feature </a:t>
            </a:r>
            <a:r>
              <a:rPr lang="it-IT" sz="2800" b="1" dirty="0" err="1">
                <a:solidFill>
                  <a:schemeClr val="bg1"/>
                </a:solidFill>
                <a:latin typeface="Agency FB" panose="020B0503020202020204" pitchFamily="34" charset="0"/>
              </a:rPr>
              <a:t>Within</a:t>
            </a:r>
            <a:r>
              <a:rPr lang="it-IT" sz="2800" b="1" dirty="0">
                <a:solidFill>
                  <a:schemeClr val="bg1"/>
                </a:solidFill>
                <a:latin typeface="Agency FB" panose="020B0503020202020204" pitchFamily="34" charset="0"/>
              </a:rPr>
              <a:t> Domain indica, per ogni dominio rappresentato, una parte dell’URL, scritto secondo il pattern </a:t>
            </a:r>
            <a:r>
              <a:rPr lang="it-IT" sz="2800" b="1" i="1" dirty="0" err="1">
                <a:solidFill>
                  <a:schemeClr val="bg1"/>
                </a:solidFill>
                <a:latin typeface="Agency FB" panose="020B0503020202020204" pitchFamily="34" charset="0"/>
              </a:rPr>
              <a:t>domainName.suffisso</a:t>
            </a:r>
            <a:r>
              <a:rPr lang="it-IT" sz="2800" b="1" dirty="0">
                <a:solidFill>
                  <a:schemeClr val="bg1"/>
                </a:solidFill>
                <a:latin typeface="Agency FB" panose="020B0503020202020204" pitchFamily="34" charset="0"/>
              </a:rPr>
              <a:t>, come ad esempio </a:t>
            </a:r>
            <a:r>
              <a:rPr lang="it-IT" sz="2800" b="1" i="1" dirty="0">
                <a:solidFill>
                  <a:schemeClr val="bg1"/>
                </a:solidFill>
                <a:latin typeface="Agency FB" panose="020B0503020202020204" pitchFamily="34" charset="0"/>
              </a:rPr>
              <a:t>unisa.it</a:t>
            </a:r>
            <a:r>
              <a:rPr lang="it-IT" sz="2800" b="1" dirty="0">
                <a:solidFill>
                  <a:schemeClr val="bg1"/>
                </a:solidFill>
                <a:latin typeface="Agency FB" panose="020B0503020202020204" pitchFamily="34" charset="0"/>
              </a:rPr>
              <a:t>. Tale attributo è ovviamente rappresentato come stringa.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Poiché nella maggioranza dei casi questo valore risulta univoco per ogni istanza, e considerando che dati troppo </a:t>
            </a:r>
            <a:r>
              <a:rPr lang="it-IT" sz="2800" b="1" dirty="0" err="1">
                <a:solidFill>
                  <a:schemeClr val="bg1"/>
                </a:solidFill>
                <a:latin typeface="Agency FB" panose="020B0503020202020204" pitchFamily="34" charset="0"/>
              </a:rPr>
              <a:t>scorrelati</a:t>
            </a:r>
            <a:r>
              <a:rPr lang="it-IT" sz="2800" b="1" dirty="0">
                <a:solidFill>
                  <a:schemeClr val="bg1"/>
                </a:solidFill>
                <a:latin typeface="Agency FB" panose="020B0503020202020204" pitchFamily="34" charset="0"/>
              </a:rPr>
              <a:t> non possono condurre a predizioni efficienti, è stato optato di non osservarlo interamente ma di analizzarne solo l’estensione finale (i.e. .</a:t>
            </a:r>
            <a:r>
              <a:rPr lang="it-IT" sz="2800" b="1" dirty="0" err="1">
                <a:solidFill>
                  <a:schemeClr val="bg1"/>
                </a:solidFill>
                <a:latin typeface="Agency FB" panose="020B0503020202020204" pitchFamily="34" charset="0"/>
              </a:rPr>
              <a:t>it</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com</a:t>
            </a:r>
            <a:r>
              <a:rPr lang="it-IT" sz="2800" b="1" dirty="0">
                <a:solidFill>
                  <a:schemeClr val="bg1"/>
                </a:solidFill>
                <a:latin typeface="Agency FB" panose="020B0503020202020204" pitchFamily="34" charset="0"/>
              </a:rPr>
              <a:t>, ecc...).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5E956279-7A5B-46DE-A5B5-B68C87312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269" y="4812982"/>
            <a:ext cx="8005281" cy="1890403"/>
          </a:xfrm>
          <a:prstGeom prst="rect">
            <a:avLst/>
          </a:prstGeom>
        </p:spPr>
      </p:pic>
    </p:spTree>
    <p:extLst>
      <p:ext uri="{BB962C8B-B14F-4D97-AF65-F5344CB8AC3E}">
        <p14:creationId xmlns:p14="http://schemas.microsoft.com/office/powerpoint/2010/main" val="3516769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Within Domain (2/2)</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1182231"/>
            <a:ext cx="10037780"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la realizzazione di ciò è stato implementato un transformer, denominato </a:t>
            </a:r>
            <a:r>
              <a:rPr lang="it-IT" sz="2800" b="1" i="1" dirty="0">
                <a:solidFill>
                  <a:schemeClr val="bg1"/>
                </a:solidFill>
                <a:latin typeface="Agency FB" panose="020B0503020202020204" pitchFamily="34" charset="0"/>
              </a:rPr>
              <a:t>Extension </a:t>
            </a:r>
            <a:r>
              <a:rPr lang="it-IT" sz="2800" b="1" i="1" dirty="0" err="1">
                <a:solidFill>
                  <a:schemeClr val="bg1"/>
                </a:solidFill>
                <a:latin typeface="Agency FB" panose="020B0503020202020204" pitchFamily="34" charset="0"/>
              </a:rPr>
              <a:t>Extractor</a:t>
            </a:r>
            <a:r>
              <a:rPr lang="it-IT" sz="2800" b="1" dirty="0">
                <a:solidFill>
                  <a:schemeClr val="bg1"/>
                </a:solidFill>
                <a:latin typeface="Agency FB" panose="020B0503020202020204" pitchFamily="34" charset="0"/>
              </a:rPr>
              <a:t>, il cui compito è, dato in input un vettore colonna contenente una serie di URL, la consegna in output di un vettore contenente le sottostringhe degli URL in input.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questo punto il procedimento è proseguito classicamente, codificando le estensioni in modo numerico tramite la classe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ACD7B471-4AE3-469A-BD89-900D3A2A5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842" y="4290774"/>
            <a:ext cx="6316249" cy="2476182"/>
          </a:xfrm>
          <a:prstGeom prst="rect">
            <a:avLst/>
          </a:prstGeom>
        </p:spPr>
      </p:pic>
    </p:spTree>
    <p:extLst>
      <p:ext uri="{BB962C8B-B14F-4D97-AF65-F5344CB8AC3E}">
        <p14:creationId xmlns:p14="http://schemas.microsoft.com/office/powerpoint/2010/main" val="331757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TCP Port (1/2)</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7351" y="1086094"/>
            <a:ext cx="9635008"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La feature TCP port è un attributo di tipo numerico stante ad indicare la porta TCP tramite la quale scambiare informazioni con il sito web.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In questo caso, pur essendo già di per se tipo numerico, la codifica è stata modificata con una più opportuna nell’ottica di agevolare l’analisi algoritmica. Infatti, il fatto che due numeri siano vicini, non indica (necessariamente) una loro correlazione.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7E17EB6E-729D-4112-9D45-AA54D80F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416" y="4820833"/>
            <a:ext cx="7398634" cy="1806824"/>
          </a:xfrm>
          <a:prstGeom prst="rect">
            <a:avLst/>
          </a:prstGeom>
        </p:spPr>
      </p:pic>
    </p:spTree>
    <p:extLst>
      <p:ext uri="{BB962C8B-B14F-4D97-AF65-F5344CB8AC3E}">
        <p14:creationId xmlns:p14="http://schemas.microsoft.com/office/powerpoint/2010/main" val="12744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TCP Port (2/2)</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7351" y="1086094"/>
            <a:ext cx="9635008"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essere più precisi, molti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durante la fase di training, calcolano dei ”pesi”, che fungono da coefficienti, da moltiplicare per il valore numerico delle feature (con una relazione di tipo </a:t>
            </a:r>
            <a:r>
              <a:rPr lang="it-IT" sz="2800" b="1" i="1" dirty="0" err="1">
                <a:solidFill>
                  <a:schemeClr val="bg1"/>
                </a:solidFill>
                <a:latin typeface="Agency FB" panose="020B0503020202020204" pitchFamily="34" charset="0"/>
              </a:rPr>
              <a:t>one-to-one</a:t>
            </a:r>
            <a:r>
              <a:rPr lang="it-IT" sz="2800" b="1" dirty="0">
                <a:solidFill>
                  <a:schemeClr val="bg1"/>
                </a:solidFill>
                <a:latin typeface="Agency FB" panose="020B0503020202020204" pitchFamily="34" charset="0"/>
              </a:rPr>
              <a:t>, nel senso che ogni feature, intesa in questo caso come vettore colonna di un insieme di item del dataset, è moltiplicata sempre con lo stesso coefficiente) , per arrivare al risultato finale.</a:t>
            </a:r>
          </a:p>
          <a:p>
            <a:endParaRPr lang="en-US" sz="2800" b="1" dirty="0">
              <a:solidFill>
                <a:schemeClr val="bg1"/>
              </a:solidFill>
              <a:latin typeface="Agency FB" panose="020B0503020202020204" pitchFamily="34" charset="0"/>
            </a:endParaRPr>
          </a:p>
          <a:p>
            <a:pPr marL="457200" indent="-457200">
              <a:buFont typeface="Arial" panose="020B0604020202020204" pitchFamily="34" charset="0"/>
              <a:buChar char="•"/>
            </a:pPr>
            <a:r>
              <a:rPr lang="en-US" sz="2800" b="1" dirty="0">
                <a:solidFill>
                  <a:schemeClr val="bg1"/>
                </a:solidFill>
                <a:latin typeface="Agency FB" panose="020B0503020202020204" pitchFamily="34" charset="0"/>
              </a:rPr>
              <a:t>T</a:t>
            </a:r>
            <a:r>
              <a:rPr lang="it-IT" sz="2800" b="1" dirty="0" err="1">
                <a:solidFill>
                  <a:schemeClr val="bg1"/>
                </a:solidFill>
                <a:latin typeface="Agency FB" panose="020B0503020202020204" pitchFamily="34" charset="0"/>
              </a:rPr>
              <a:t>ramite</a:t>
            </a:r>
            <a:r>
              <a:rPr lang="it-IT" sz="2800" b="1" dirty="0">
                <a:solidFill>
                  <a:schemeClr val="bg1"/>
                </a:solidFill>
                <a:latin typeface="Agency FB" panose="020B0503020202020204" pitchFamily="34" charset="0"/>
              </a:rPr>
              <a:t> l’uso di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queste possibili correlazioni sono state eliminate.</a:t>
            </a:r>
          </a:p>
          <a:p>
            <a:endParaRPr lang="en-US"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78877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La Feature TCP Port – </a:t>
            </a:r>
            <a:r>
              <a:rPr lang="en-US" sz="5400" b="1" dirty="0" err="1">
                <a:solidFill>
                  <a:srgbClr val="6BEAD2"/>
                </a:solidFill>
                <a:latin typeface="Agency FB" panose="020B0503020202020204" pitchFamily="34" charset="0"/>
              </a:rPr>
              <a:t>Esempio</a:t>
            </a:r>
            <a:r>
              <a:rPr lang="en-US" sz="5400" b="1" dirty="0">
                <a:solidFill>
                  <a:srgbClr val="6BEAD2"/>
                </a:solidFill>
                <a:latin typeface="Agency FB" panose="020B0503020202020204" pitchFamily="34" charset="0"/>
              </a:rPr>
              <a:t> di </a:t>
            </a:r>
            <a:r>
              <a:rPr lang="en-US" sz="5400" b="1" dirty="0" err="1">
                <a:solidFill>
                  <a:srgbClr val="6BEAD2"/>
                </a:solidFill>
                <a:latin typeface="Agency FB" panose="020B0503020202020204" pitchFamily="34" charset="0"/>
              </a:rPr>
              <a:t>Correlazione</a:t>
            </a:r>
            <a:r>
              <a:rPr lang="en-US" sz="5400" b="1" dirty="0">
                <a:solidFill>
                  <a:srgbClr val="6BEAD2"/>
                </a:solidFill>
                <a:latin typeface="Agency FB" panose="020B0503020202020204" pitchFamily="34" charset="0"/>
              </a:rPr>
              <a:t> non </a:t>
            </a:r>
            <a:r>
              <a:rPr lang="en-US" sz="5400" b="1" dirty="0" err="1">
                <a:solidFill>
                  <a:srgbClr val="6BEAD2"/>
                </a:solidFill>
                <a:latin typeface="Agency FB" panose="020B0503020202020204" pitchFamily="34" charset="0"/>
              </a:rPr>
              <a:t>voluta</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1787878"/>
            <a:ext cx="10037780"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Si supponga di avere due porte, una con un valore prossimo a 400, ed un’altra con un valore prossimo a 500: nonostante esse potrebbero non essere correlate affatto, sarebbero moltiplicate per un valore comune, il quale, per forza di cose, tratterebbe la porta prossima a 400 in un modo molto più simile alla porta prossima a 500, di quanto non possa fare con una porta con numero prossimo a 10; nonostante essa, in linea teorica, potrebbe avere una correlazione molto più forte con quest’ultima.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Rappresentando le porte come numeri progressivi non si da modo agli algoritmi di rappresentare (o di evitare) correlazioni di questo tipo.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67290" y="1729580"/>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6220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923330"/>
          </a:xfrm>
          <a:prstGeom prst="rect">
            <a:avLst/>
          </a:prstGeom>
          <a:noFill/>
        </p:spPr>
        <p:txBody>
          <a:bodyPr wrap="square" rtlCol="0">
            <a:spAutoFit/>
          </a:bodyPr>
          <a:lstStyle/>
          <a:p>
            <a:r>
              <a:rPr lang="en-US" sz="5400" b="1" dirty="0">
                <a:solidFill>
                  <a:srgbClr val="6BEAD2"/>
                </a:solidFill>
                <a:latin typeface="Agency FB" panose="020B0503020202020204" pitchFamily="34" charset="0"/>
              </a:rPr>
              <a:t>Le Feature </a:t>
            </a:r>
            <a:r>
              <a:rPr lang="en-US" sz="5400" b="1" dirty="0" err="1">
                <a:solidFill>
                  <a:srgbClr val="6BEAD2"/>
                </a:solidFill>
                <a:latin typeface="Agency FB" panose="020B0503020202020204" pitchFamily="34" charset="0"/>
              </a:rPr>
              <a:t>Rimanenti</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3416" y="1108443"/>
            <a:ext cx="10037780"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Le seguenti feature sono tutte </a:t>
            </a:r>
            <a:r>
              <a:rPr lang="it-IT" sz="2800" b="1" dirty="0" err="1">
                <a:solidFill>
                  <a:schemeClr val="bg1"/>
                </a:solidFill>
                <a:latin typeface="Agency FB" panose="020B0503020202020204" pitchFamily="34" charset="0"/>
              </a:rPr>
              <a:t>nativamente</a:t>
            </a:r>
            <a:r>
              <a:rPr lang="it-IT" sz="2800" b="1" dirty="0">
                <a:solidFill>
                  <a:schemeClr val="bg1"/>
                </a:solidFill>
                <a:latin typeface="Agency FB" panose="020B0503020202020204" pitchFamily="34" charset="0"/>
              </a:rPr>
              <a:t> di tipo numerico. Di seguito saranno elencate assieme ad una loro breve descrizione. Esse possono  essere  suddivise  nelle seguenti categorie:</a:t>
            </a:r>
          </a:p>
          <a:p>
            <a:endParaRPr lang="it-IT" sz="2800" b="1" dirty="0">
              <a:solidFill>
                <a:schemeClr val="bg1"/>
              </a:solidFill>
              <a:latin typeface="Agency FB" panose="020B0503020202020204" pitchFamily="34" charset="0"/>
            </a:endParaRP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Feature legata agli Header del protocollo HTTP</a:t>
            </a: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Feature legate a caratteristiche del server e delle sue risorse</a:t>
            </a: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Feature legate alla comunicazione tra client e server</a:t>
            </a: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Feature legate alla comunicazione tra client e server DNS</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85106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legata agli Header del protocollo HTTP</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29163" y="2323579"/>
            <a:ext cx="9793155" cy="1815882"/>
          </a:xfrm>
          <a:prstGeom prst="rect">
            <a:avLst/>
          </a:prstGeom>
          <a:noFill/>
        </p:spPr>
        <p:txBody>
          <a:bodyPr wrap="square" rtlCol="0">
            <a:spAutoFit/>
          </a:bodyPr>
          <a:lstStyle/>
          <a:p>
            <a:r>
              <a:rPr lang="it-IT" sz="2800" b="1" i="1" dirty="0">
                <a:solidFill>
                  <a:schemeClr val="bg1"/>
                </a:solidFill>
                <a:latin typeface="Agency FB" panose="020B0503020202020204" pitchFamily="34" charset="0"/>
              </a:rPr>
              <a:t>Content </a:t>
            </a:r>
            <a:r>
              <a:rPr lang="it-IT" sz="2800" b="1" i="1" dirty="0" err="1">
                <a:solidFill>
                  <a:schemeClr val="bg1"/>
                </a:solidFill>
                <a:latin typeface="Agency FB" panose="020B0503020202020204" pitchFamily="34" charset="0"/>
              </a:rPr>
              <a:t>Length</a:t>
            </a:r>
            <a:r>
              <a:rPr lang="it-IT" sz="2800" b="1" i="1" dirty="0">
                <a:solidFill>
                  <a:schemeClr val="bg1"/>
                </a:solidFill>
                <a:latin typeface="Agency FB" panose="020B0503020202020204" pitchFamily="34" charset="0"/>
              </a:rPr>
              <a:t>:  </a:t>
            </a:r>
            <a:r>
              <a:rPr lang="it-IT" sz="2800" i="1" dirty="0">
                <a:solidFill>
                  <a:schemeClr val="bg1"/>
                </a:solidFill>
                <a:latin typeface="Agency FB" panose="020B0503020202020204" pitchFamily="34" charset="0"/>
              </a:rPr>
              <a:t>s</a:t>
            </a:r>
            <a:r>
              <a:rPr lang="it-IT" sz="2800" dirty="0">
                <a:solidFill>
                  <a:schemeClr val="bg1"/>
                </a:solidFill>
                <a:latin typeface="Agency FB" panose="020B0503020202020204" pitchFamily="34" charset="0"/>
              </a:rPr>
              <a:t>i riferisce al rispettivo header di una HTTP </a:t>
            </a:r>
            <a:r>
              <a:rPr lang="it-IT" sz="2800" dirty="0" err="1">
                <a:solidFill>
                  <a:schemeClr val="bg1"/>
                </a:solidFill>
                <a:latin typeface="Agency FB" panose="020B0503020202020204" pitchFamily="34" charset="0"/>
              </a:rPr>
              <a:t>Response</a:t>
            </a:r>
            <a:r>
              <a:rPr lang="it-IT" sz="2800" dirty="0">
                <a:solidFill>
                  <a:schemeClr val="bg1"/>
                </a:solidFill>
                <a:latin typeface="Agency FB" panose="020B0503020202020204" pitchFamily="34" charset="0"/>
              </a:rPr>
              <a:t> stante ad indicare la lunghezza, in byte, del </a:t>
            </a:r>
            <a:r>
              <a:rPr lang="it-IT" sz="2800" dirty="0" err="1">
                <a:solidFill>
                  <a:schemeClr val="bg1"/>
                </a:solidFill>
                <a:latin typeface="Agency FB" panose="020B0503020202020204" pitchFamily="34" charset="0"/>
              </a:rPr>
              <a:t>payload</a:t>
            </a:r>
            <a:r>
              <a:rPr lang="it-IT" sz="2800" dirty="0">
                <a:solidFill>
                  <a:schemeClr val="bg1"/>
                </a:solidFill>
                <a:latin typeface="Agency FB" panose="020B0503020202020204" pitchFamily="34" charset="0"/>
              </a:rPr>
              <a:t> che esso contiene. I malware potrebbero modificare il valore contenuto in questo campo in modo tale che non corrisponda alla reale lunghezza del </a:t>
            </a:r>
            <a:r>
              <a:rPr lang="it-IT" sz="2800" dirty="0" err="1">
                <a:solidFill>
                  <a:schemeClr val="bg1"/>
                </a:solidFill>
                <a:latin typeface="Agency FB" panose="020B0503020202020204" pitchFamily="34" charset="0"/>
              </a:rPr>
              <a:t>payload</a:t>
            </a:r>
            <a:r>
              <a:rPr lang="it-IT" sz="2800"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17076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legate a caratteristiche del server e delle sue risorse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7495" y="2023134"/>
            <a:ext cx="9793155" cy="4154984"/>
          </a:xfrm>
          <a:prstGeom prst="rect">
            <a:avLst/>
          </a:prstGeom>
          <a:noFill/>
        </p:spPr>
        <p:txBody>
          <a:bodyPr wrap="square" rtlCol="0">
            <a:spAutoFit/>
          </a:bodyPr>
          <a:lstStyle/>
          <a:p>
            <a:r>
              <a:rPr lang="it-IT" sz="2400" b="1" i="1" dirty="0">
                <a:solidFill>
                  <a:schemeClr val="bg1"/>
                </a:solidFill>
                <a:latin typeface="Agency FB" panose="020B0503020202020204" pitchFamily="34" charset="0"/>
              </a:rPr>
              <a:t>TCP </a:t>
            </a:r>
            <a:r>
              <a:rPr lang="it-IT" sz="2400" b="1" i="1" dirty="0" err="1">
                <a:solidFill>
                  <a:schemeClr val="bg1"/>
                </a:solidFill>
                <a:latin typeface="Agency FB" panose="020B0503020202020204" pitchFamily="34" charset="0"/>
              </a:rPr>
              <a:t>Conversation</a:t>
            </a:r>
            <a:r>
              <a:rPr lang="it-IT" sz="2400" b="1" i="1" dirty="0">
                <a:solidFill>
                  <a:schemeClr val="bg1"/>
                </a:solidFill>
                <a:latin typeface="Agency FB" panose="020B0503020202020204" pitchFamily="34" charset="0"/>
              </a:rPr>
              <a:t> Exchange:</a:t>
            </a:r>
            <a:r>
              <a:rPr lang="it-IT" sz="2400" dirty="0">
                <a:solidFill>
                  <a:schemeClr val="bg1"/>
                </a:solidFill>
                <a:latin typeface="Agency FB" panose="020B0503020202020204" pitchFamily="34" charset="0"/>
              </a:rPr>
              <a:t>  Si riferisce al numero totale di pacchetti TCP inviati dal </a:t>
            </a:r>
            <a:r>
              <a:rPr lang="it-IT" sz="2400" i="1" dirty="0">
                <a:solidFill>
                  <a:schemeClr val="bg1"/>
                </a:solidFill>
                <a:latin typeface="Agency FB" panose="020B0503020202020204" pitchFamily="34" charset="0"/>
              </a:rPr>
              <a:t>crawler</a:t>
            </a:r>
            <a:r>
              <a:rPr lang="it-IT" sz="2400" dirty="0">
                <a:solidFill>
                  <a:schemeClr val="bg1"/>
                </a:solidFill>
                <a:latin typeface="Agency FB" panose="020B0503020202020204" pitchFamily="34" charset="0"/>
              </a:rPr>
              <a:t> (strumento utilizzato dall’autore del dataset per simulare una conversazione tra un client, </a:t>
            </a:r>
            <a:r>
              <a:rPr lang="it-IT" sz="2400" dirty="0" err="1">
                <a:solidFill>
                  <a:schemeClr val="bg1"/>
                </a:solidFill>
                <a:latin typeface="Agency FB" panose="020B0503020202020204" pitchFamily="34" charset="0"/>
              </a:rPr>
              <a:t>impersonificato</a:t>
            </a:r>
            <a:r>
              <a:rPr lang="it-IT" sz="2400" dirty="0">
                <a:solidFill>
                  <a:schemeClr val="bg1"/>
                </a:solidFill>
                <a:latin typeface="Agency FB" panose="020B0503020202020204" pitchFamily="34" charset="0"/>
              </a:rPr>
              <a:t> dal crawler stesso, ed il server del sito web, in modo tale da poter raccogliere </a:t>
            </a:r>
            <a:r>
              <a:rPr lang="it-IT" sz="2400" i="1" dirty="0">
                <a:solidFill>
                  <a:schemeClr val="bg1"/>
                </a:solidFill>
                <a:latin typeface="Agency FB" panose="020B0503020202020204" pitchFamily="34" charset="0"/>
              </a:rPr>
              <a:t>informazioni chiave </a:t>
            </a:r>
            <a:r>
              <a:rPr lang="it-IT" sz="2400" dirty="0">
                <a:solidFill>
                  <a:schemeClr val="bg1"/>
                </a:solidFill>
                <a:latin typeface="Agency FB" panose="020B0503020202020204" pitchFamily="34" charset="0"/>
              </a:rPr>
              <a:t>,</a:t>
            </a:r>
            <a:r>
              <a:rPr lang="it-IT" sz="2400" i="1" dirty="0">
                <a:solidFill>
                  <a:schemeClr val="bg1"/>
                </a:solidFill>
                <a:latin typeface="Agency FB" panose="020B0503020202020204" pitchFamily="34" charset="0"/>
              </a:rPr>
              <a:t> </a:t>
            </a:r>
            <a:r>
              <a:rPr lang="it-IT" sz="2400" dirty="0">
                <a:solidFill>
                  <a:schemeClr val="bg1"/>
                </a:solidFill>
                <a:latin typeface="Agency FB" panose="020B0503020202020204" pitchFamily="34" charset="0"/>
              </a:rPr>
              <a:t>quali i metadati dei pacchetti della conversazione) al server durante la conversazione. Siti web maligni potrebbero fare in modo di far inviare multiple richieste ad un client, ad esempio per ottenere informazioni di </a:t>
            </a:r>
            <a:r>
              <a:rPr lang="it-IT" sz="2400" i="1" dirty="0" err="1">
                <a:solidFill>
                  <a:schemeClr val="bg1"/>
                </a:solidFill>
                <a:latin typeface="Agency FB" panose="020B0503020202020204" pitchFamily="34" charset="0"/>
              </a:rPr>
              <a:t>callback</a:t>
            </a:r>
            <a:r>
              <a:rPr lang="it-IT" sz="2400" dirty="0">
                <a:solidFill>
                  <a:schemeClr val="bg1"/>
                </a:solidFill>
                <a:latin typeface="Agency FB" panose="020B0503020202020204" pitchFamily="34" charset="0"/>
              </a:rPr>
              <a:t>.</a:t>
            </a:r>
          </a:p>
          <a:p>
            <a:endParaRPr lang="it-IT" sz="2400" b="1" i="1" dirty="0">
              <a:solidFill>
                <a:schemeClr val="bg1"/>
              </a:solidFill>
              <a:latin typeface="Agency FB" panose="020B0503020202020204" pitchFamily="34" charset="0"/>
            </a:endParaRPr>
          </a:p>
          <a:p>
            <a:r>
              <a:rPr lang="it-IT" sz="2400" b="1" i="1" dirty="0">
                <a:solidFill>
                  <a:schemeClr val="bg1"/>
                </a:solidFill>
                <a:latin typeface="Agency FB" panose="020B0503020202020204" pitchFamily="34" charset="0"/>
              </a:rPr>
              <a:t>Remote IPS:   </a:t>
            </a:r>
            <a:r>
              <a:rPr lang="it-IT" sz="2400" dirty="0">
                <a:solidFill>
                  <a:schemeClr val="bg1"/>
                </a:solidFill>
                <a:latin typeface="Agency FB" panose="020B0503020202020204" pitchFamily="34" charset="0"/>
              </a:rPr>
              <a:t>Si riferisce al numero totale indirizzi IP al quale il crawler si connette quando tenta di esplorare un sito web; diversi valori possono essere dovuti a pubblicità presenti nella pagina  Web, a risorse esterne come immagini prese dal Web, ma anche a </a:t>
            </a:r>
            <a:r>
              <a:rPr lang="it-IT" sz="2400" dirty="0" err="1">
                <a:solidFill>
                  <a:schemeClr val="bg1"/>
                </a:solidFill>
                <a:latin typeface="Agency FB" panose="020B0503020202020204" pitchFamily="34" charset="0"/>
              </a:rPr>
              <a:t>redirezioni</a:t>
            </a:r>
            <a:r>
              <a:rPr lang="it-IT" sz="2400" dirty="0">
                <a:solidFill>
                  <a:schemeClr val="bg1"/>
                </a:solidFill>
                <a:latin typeface="Agency FB" panose="020B0503020202020204" pitchFamily="34" charset="0"/>
              </a:rPr>
              <a:t> forzate verso altri server contenenti script malevoli.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29739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legate alla comunicazione tra client e server (1/3)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7495" y="2023134"/>
            <a:ext cx="10149806" cy="3970318"/>
          </a:xfrm>
          <a:prstGeom prst="rect">
            <a:avLst/>
          </a:prstGeom>
          <a:noFill/>
        </p:spPr>
        <p:txBody>
          <a:bodyPr wrap="square" rtlCol="0">
            <a:spAutoFit/>
          </a:bodyPr>
          <a:lstStyle/>
          <a:p>
            <a:r>
              <a:rPr lang="it-IT" sz="2800" b="1" i="1" dirty="0" err="1">
                <a:solidFill>
                  <a:schemeClr val="bg1"/>
                </a:solidFill>
                <a:latin typeface="Agency FB" panose="020B0503020202020204" pitchFamily="34" charset="0"/>
              </a:rPr>
              <a:t>App_bytes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numero di byte inviati dal crawler al server nella comunicazione, escludendo quelli inviati per le </a:t>
            </a:r>
            <a:r>
              <a:rPr lang="it-IT" sz="2800" dirty="0" err="1">
                <a:solidFill>
                  <a:schemeClr val="bg1"/>
                </a:solidFill>
                <a:latin typeface="Agency FB" panose="020B0503020202020204" pitchFamily="34" charset="0"/>
              </a:rPr>
              <a:t>query</a:t>
            </a:r>
            <a:r>
              <a:rPr lang="it-IT" sz="2800" dirty="0">
                <a:solidFill>
                  <a:schemeClr val="bg1"/>
                </a:solidFill>
                <a:latin typeface="Agency FB" panose="020B0503020202020204" pitchFamily="34" charset="0"/>
              </a:rPr>
              <a:t> DNS.</a:t>
            </a:r>
          </a:p>
          <a:p>
            <a:endParaRPr lang="it-IT" sz="2800" b="1" i="1" dirty="0">
              <a:solidFill>
                <a:schemeClr val="bg1"/>
              </a:solidFill>
              <a:latin typeface="Agency FB" panose="020B0503020202020204" pitchFamily="34" charset="0"/>
            </a:endParaRPr>
          </a:p>
          <a:p>
            <a:r>
              <a:rPr lang="it-IT" sz="2800" b="1" i="1" dirty="0" err="1">
                <a:solidFill>
                  <a:schemeClr val="bg1"/>
                </a:solidFill>
                <a:latin typeface="Agency FB" panose="020B0503020202020204" pitchFamily="34" charset="0"/>
              </a:rPr>
              <a:t>UDP_packets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numero di pacchetti UDP generati nella comunicazione tra client e server durante lo scambio di contenuti di tipo multimediali (es: video streaming).</a:t>
            </a:r>
          </a:p>
          <a:p>
            <a:endParaRPr lang="it-IT" sz="2800" dirty="0">
              <a:solidFill>
                <a:schemeClr val="bg1"/>
              </a:solidFill>
              <a:latin typeface="Agency FB" panose="020B0503020202020204" pitchFamily="34" charset="0"/>
            </a:endParaRPr>
          </a:p>
          <a:p>
            <a:r>
              <a:rPr lang="it-IT" sz="2800" b="1" i="1" dirty="0" err="1">
                <a:solidFill>
                  <a:schemeClr val="bg1"/>
                </a:solidFill>
                <a:latin typeface="Agency FB" panose="020B0503020202020204" pitchFamily="34" charset="0"/>
              </a:rPr>
              <a:t>TCP_urg_packets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numero di pacchetti TCP con il </a:t>
            </a:r>
            <a:r>
              <a:rPr lang="it-IT" sz="2800" dirty="0" err="1">
                <a:solidFill>
                  <a:schemeClr val="bg1"/>
                </a:solidFill>
                <a:latin typeface="Agency FB" panose="020B0503020202020204" pitchFamily="34" charset="0"/>
              </a:rPr>
              <a:t>ﬂag</a:t>
            </a:r>
            <a:r>
              <a:rPr lang="it-IT" sz="2800" dirty="0">
                <a:solidFill>
                  <a:schemeClr val="bg1"/>
                </a:solidFill>
                <a:latin typeface="Agency FB" panose="020B0503020202020204" pitchFamily="34" charset="0"/>
              </a:rPr>
              <a:t> ”</a:t>
            </a:r>
            <a:r>
              <a:rPr lang="it-IT" sz="2800" dirty="0" err="1">
                <a:solidFill>
                  <a:schemeClr val="bg1"/>
                </a:solidFill>
                <a:latin typeface="Agency FB" panose="020B0503020202020204" pitchFamily="34" charset="0"/>
              </a:rPr>
              <a:t>urgent</a:t>
            </a:r>
            <a:r>
              <a:rPr lang="it-IT" sz="2800" dirty="0">
                <a:solidFill>
                  <a:schemeClr val="bg1"/>
                </a:solidFill>
                <a:latin typeface="Agency FB" panose="020B0503020202020204" pitchFamily="34" charset="0"/>
              </a:rPr>
              <a:t>” impostato. Alcuni attaccanti fanno abuso di questo </a:t>
            </a:r>
            <a:r>
              <a:rPr lang="it-IT" sz="2800" dirty="0" err="1">
                <a:solidFill>
                  <a:schemeClr val="bg1"/>
                </a:solidFill>
                <a:latin typeface="Agency FB" panose="020B0503020202020204" pitchFamily="34" charset="0"/>
              </a:rPr>
              <a:t>ﬂag</a:t>
            </a:r>
            <a:r>
              <a:rPr lang="it-IT" sz="2800" dirty="0">
                <a:solidFill>
                  <a:schemeClr val="bg1"/>
                </a:solidFill>
                <a:latin typeface="Agency FB" panose="020B0503020202020204" pitchFamily="34" charset="0"/>
              </a:rPr>
              <a:t> per bypassare </a:t>
            </a:r>
            <a:r>
              <a:rPr lang="it-IT" sz="2800" dirty="0" err="1">
                <a:solidFill>
                  <a:schemeClr val="bg1"/>
                </a:solidFill>
                <a:latin typeface="Agency FB" panose="020B0503020202020204" pitchFamily="34" charset="0"/>
              </a:rPr>
              <a:t>ﬁrewall</a:t>
            </a:r>
            <a:r>
              <a:rPr lang="it-IT" sz="2800" dirty="0">
                <a:solidFill>
                  <a:schemeClr val="bg1"/>
                </a:solidFill>
                <a:latin typeface="Agency FB" panose="020B0503020202020204" pitchFamily="34" charset="0"/>
              </a:rPr>
              <a:t> non opportunamente settati per esso.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7199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legate alla comunicazione tra client e server (2/3)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7495" y="2023134"/>
            <a:ext cx="10279020" cy="3108543"/>
          </a:xfrm>
          <a:prstGeom prst="rect">
            <a:avLst/>
          </a:prstGeom>
          <a:noFill/>
        </p:spPr>
        <p:txBody>
          <a:bodyPr wrap="square" rtlCol="0">
            <a:spAutoFit/>
          </a:bodyPr>
          <a:lstStyle/>
          <a:p>
            <a:r>
              <a:rPr lang="it-IT" sz="2800" b="1" i="1" dirty="0" err="1">
                <a:solidFill>
                  <a:schemeClr val="bg1"/>
                </a:solidFill>
                <a:latin typeface="Agency FB" panose="020B0503020202020204" pitchFamily="34" charset="0"/>
              </a:rPr>
              <a:t>Source_app_bytes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correlata ad </a:t>
            </a:r>
            <a:r>
              <a:rPr lang="it-IT" sz="2800" dirty="0" err="1">
                <a:solidFill>
                  <a:schemeClr val="bg1"/>
                </a:solidFill>
                <a:latin typeface="Agency FB" panose="020B0503020202020204" pitchFamily="34" charset="0"/>
              </a:rPr>
              <a:t>App_bytes</a:t>
            </a:r>
            <a:r>
              <a:rPr lang="it-IT" sz="2800" dirty="0">
                <a:solidFill>
                  <a:schemeClr val="bg1"/>
                </a:solidFill>
                <a:latin typeface="Agency FB" panose="020B0503020202020204" pitchFamily="34" charset="0"/>
              </a:rPr>
              <a:t>, rappresenta, in byte, la mole di dati totale  inviata dal  crawler al server, comprendendo anche i byte relativi alle </a:t>
            </a:r>
            <a:r>
              <a:rPr lang="it-IT" sz="2800" dirty="0" err="1">
                <a:solidFill>
                  <a:schemeClr val="bg1"/>
                </a:solidFill>
                <a:latin typeface="Agency FB" panose="020B0503020202020204" pitchFamily="34" charset="0"/>
              </a:rPr>
              <a:t>query</a:t>
            </a:r>
            <a:r>
              <a:rPr lang="it-IT" sz="2800" dirty="0">
                <a:solidFill>
                  <a:schemeClr val="bg1"/>
                </a:solidFill>
                <a:latin typeface="Agency FB" panose="020B0503020202020204" pitchFamily="34" charset="0"/>
              </a:rPr>
              <a:t> DNS.</a:t>
            </a:r>
          </a:p>
          <a:p>
            <a:endParaRPr lang="it-IT" sz="2800" dirty="0">
              <a:solidFill>
                <a:schemeClr val="bg1"/>
              </a:solidFill>
              <a:latin typeface="Agency FB" panose="020B0503020202020204" pitchFamily="34" charset="0"/>
            </a:endParaRPr>
          </a:p>
          <a:p>
            <a:r>
              <a:rPr lang="it-IT" sz="2800" b="1" i="1" dirty="0" err="1">
                <a:solidFill>
                  <a:schemeClr val="bg1"/>
                </a:solidFill>
                <a:latin typeface="Agency FB" panose="020B0503020202020204" pitchFamily="34" charset="0"/>
              </a:rPr>
              <a:t>Remote_app_bytes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inverso del precedente.</a:t>
            </a:r>
          </a:p>
          <a:p>
            <a:endParaRPr lang="it-IT" sz="2800" dirty="0">
              <a:solidFill>
                <a:schemeClr val="bg1"/>
              </a:solidFill>
              <a:latin typeface="Agency FB" panose="020B0503020202020204" pitchFamily="34" charset="0"/>
            </a:endParaRPr>
          </a:p>
          <a:p>
            <a:r>
              <a:rPr lang="it-IT" sz="2800" b="1" i="1" dirty="0" err="1">
                <a:solidFill>
                  <a:schemeClr val="bg1"/>
                </a:solidFill>
                <a:latin typeface="Agency FB" panose="020B0503020202020204" pitchFamily="34" charset="0"/>
              </a:rPr>
              <a:t>App_Packets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 numero totale di pacchetti IP inviati dal crawler al server nella conversazione.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932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10099343"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Cos’è il Machine Learning (1/4)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29450" y="1229008"/>
            <a:ext cx="8602666"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Il Machine Learning è una branca della conoscenza che giace nell’intersezione di svariate competenze in diverse aree del sapere, tra le quali vi sono principalmente informatica e statistica. La necessità di una formazione così peculiare ed al tempo stesso eterogenea ed innovativa rispetto al passato, fa sì che, tendenzialmente, vi sia una scarsità di esperti del settore. </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A87FFFC4-1311-4BCA-8018-DAC9F1A95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789" y="3672202"/>
            <a:ext cx="3465645" cy="3465645"/>
          </a:xfrm>
          <a:prstGeom prst="rect">
            <a:avLst/>
          </a:prstGeom>
        </p:spPr>
      </p:pic>
      <p:pic>
        <p:nvPicPr>
          <p:cNvPr id="18" name="Immagine 17">
            <a:extLst>
              <a:ext uri="{FF2B5EF4-FFF2-40B4-BE49-F238E27FC236}">
                <a16:creationId xmlns:a16="http://schemas.microsoft.com/office/drawing/2014/main" id="{8389F4E2-E013-46CB-B2B9-B9FCD9F582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2506" y="4746333"/>
            <a:ext cx="1743494" cy="882659"/>
          </a:xfrm>
          <a:prstGeom prst="rect">
            <a:avLst/>
          </a:prstGeom>
        </p:spPr>
      </p:pic>
      <p:pic>
        <p:nvPicPr>
          <p:cNvPr id="20" name="Immagine 19">
            <a:extLst>
              <a:ext uri="{FF2B5EF4-FFF2-40B4-BE49-F238E27FC236}">
                <a16:creationId xmlns:a16="http://schemas.microsoft.com/office/drawing/2014/main" id="{A3B01A11-04AE-4476-8F7B-0BFCD5EB34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8289" y="3906664"/>
            <a:ext cx="3809524" cy="2374603"/>
          </a:xfrm>
          <a:prstGeom prst="rect">
            <a:avLst/>
          </a:prstGeom>
        </p:spPr>
      </p:pic>
    </p:spTree>
    <p:extLst>
      <p:ext uri="{BB962C8B-B14F-4D97-AF65-F5344CB8AC3E}">
        <p14:creationId xmlns:p14="http://schemas.microsoft.com/office/powerpoint/2010/main" val="116633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07868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legate alla comunicazione tra client e server (3/3)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58730" y="2101394"/>
            <a:ext cx="10279020" cy="2677656"/>
          </a:xfrm>
          <a:prstGeom prst="rect">
            <a:avLst/>
          </a:prstGeom>
          <a:noFill/>
        </p:spPr>
        <p:txBody>
          <a:bodyPr wrap="square" rtlCol="0">
            <a:spAutoFit/>
          </a:bodyPr>
          <a:lstStyle/>
          <a:p>
            <a:r>
              <a:rPr lang="it-IT" sz="2800" b="1" i="1" dirty="0" err="1">
                <a:solidFill>
                  <a:schemeClr val="bg1"/>
                </a:solidFill>
                <a:latin typeface="Agency FB" panose="020B0503020202020204" pitchFamily="34" charset="0"/>
              </a:rPr>
              <a:t>Source_app_packets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rappresenta il numero totale di pacchetti inviato dal crawler ai server remoto durante la conversazione.</a:t>
            </a:r>
          </a:p>
          <a:p>
            <a:endParaRPr lang="it-IT" sz="2800" dirty="0">
              <a:solidFill>
                <a:schemeClr val="bg1"/>
              </a:solidFill>
              <a:latin typeface="Agency FB" panose="020B0503020202020204" pitchFamily="34" charset="0"/>
            </a:endParaRPr>
          </a:p>
          <a:p>
            <a:r>
              <a:rPr lang="it-IT" sz="2800" b="1" i="1" dirty="0" err="1">
                <a:solidFill>
                  <a:schemeClr val="bg1"/>
                </a:solidFill>
                <a:latin typeface="Agency FB" panose="020B0503020202020204" pitchFamily="34" charset="0"/>
              </a:rPr>
              <a:t>Remote_app_packets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inverso del precedente, rappresenta il numero di pacchetti ricevuti dal crawler durante la conversazione.</a:t>
            </a:r>
          </a:p>
          <a:p>
            <a:endParaRPr lang="it-IT" sz="2800"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746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377156"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Feature legate alla comunicazione tra client e server DNS</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17495" y="2023134"/>
            <a:ext cx="9793155" cy="2246769"/>
          </a:xfrm>
          <a:prstGeom prst="rect">
            <a:avLst/>
          </a:prstGeom>
          <a:noFill/>
        </p:spPr>
        <p:txBody>
          <a:bodyPr wrap="square" rtlCol="0">
            <a:spAutoFit/>
          </a:bodyPr>
          <a:lstStyle/>
          <a:p>
            <a:r>
              <a:rPr lang="it-IT" sz="2800" b="1" i="1" dirty="0" err="1">
                <a:solidFill>
                  <a:schemeClr val="bg1"/>
                </a:solidFill>
                <a:latin typeface="Agency FB" panose="020B0503020202020204" pitchFamily="34" charset="0"/>
              </a:rPr>
              <a:t>DNS_query_times</a:t>
            </a:r>
            <a:r>
              <a:rPr lang="it-IT" sz="2800" b="1" i="1" dirty="0">
                <a:solidFill>
                  <a:schemeClr val="bg1"/>
                </a:solidFill>
                <a:latin typeface="Agency FB" panose="020B0503020202020204" pitchFamily="34" charset="0"/>
              </a:rPr>
              <a:t>:  </a:t>
            </a:r>
            <a:r>
              <a:rPr lang="it-IT" sz="2800" dirty="0">
                <a:solidFill>
                  <a:schemeClr val="bg1"/>
                </a:solidFill>
                <a:latin typeface="Agency FB" panose="020B0503020202020204" pitchFamily="34" charset="0"/>
              </a:rPr>
              <a:t>numero di </a:t>
            </a:r>
            <a:r>
              <a:rPr lang="it-IT" sz="2800" dirty="0" err="1">
                <a:solidFill>
                  <a:schemeClr val="bg1"/>
                </a:solidFill>
                <a:latin typeface="Agency FB" panose="020B0503020202020204" pitchFamily="34" charset="0"/>
              </a:rPr>
              <a:t>query</a:t>
            </a:r>
            <a:r>
              <a:rPr lang="it-IT" sz="2800" dirty="0">
                <a:solidFill>
                  <a:schemeClr val="bg1"/>
                </a:solidFill>
                <a:latin typeface="Agency FB" panose="020B0503020202020204" pitchFamily="34" charset="0"/>
              </a:rPr>
              <a:t> al server DNS effettuate dal crawler. Similmente a quanto accaduto per Remote IPS, anche in questo caso </a:t>
            </a:r>
            <a:r>
              <a:rPr lang="it-IT" sz="2800" dirty="0" err="1">
                <a:solidFill>
                  <a:schemeClr val="bg1"/>
                </a:solidFill>
                <a:latin typeface="Agency FB" panose="020B0503020202020204" pitchFamily="34" charset="0"/>
              </a:rPr>
              <a:t>redirezioni</a:t>
            </a:r>
            <a:r>
              <a:rPr lang="it-IT" sz="2800" dirty="0">
                <a:solidFill>
                  <a:schemeClr val="bg1"/>
                </a:solidFill>
                <a:latin typeface="Agency FB" panose="020B0503020202020204" pitchFamily="34" charset="0"/>
              </a:rPr>
              <a:t> o contenuti nel </a:t>
            </a:r>
            <a:r>
              <a:rPr lang="it-IT" sz="2800" dirty="0" err="1">
                <a:solidFill>
                  <a:schemeClr val="bg1"/>
                </a:solidFill>
                <a:latin typeface="Agency FB" panose="020B0503020202020204" pitchFamily="34" charset="0"/>
              </a:rPr>
              <a:t>payload</a:t>
            </a:r>
            <a:r>
              <a:rPr lang="it-IT" sz="2800" dirty="0">
                <a:solidFill>
                  <a:schemeClr val="bg1"/>
                </a:solidFill>
                <a:latin typeface="Agency FB" panose="020B0503020202020204" pitchFamily="34" charset="0"/>
              </a:rPr>
              <a:t> </a:t>
            </a:r>
            <a:r>
              <a:rPr lang="it-IT" sz="2800" dirty="0" err="1">
                <a:solidFill>
                  <a:schemeClr val="bg1"/>
                </a:solidFill>
                <a:latin typeface="Agency FB" panose="020B0503020202020204" pitchFamily="34" charset="0"/>
              </a:rPr>
              <a:t>appartenti</a:t>
            </a:r>
            <a:r>
              <a:rPr lang="it-IT" sz="2800" dirty="0">
                <a:solidFill>
                  <a:schemeClr val="bg1"/>
                </a:solidFill>
                <a:latin typeface="Agency FB" panose="020B0503020202020204" pitchFamily="34" charset="0"/>
              </a:rPr>
              <a:t> a diversi FQDN possono rendere necessari multipli accessi al server DNS.</a:t>
            </a:r>
          </a:p>
          <a:p>
            <a:endParaRPr lang="it-IT" sz="2800"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1744529"/>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82834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58730" y="13063"/>
            <a:ext cx="937715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Le Feature rimanenti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2866" y="1573347"/>
            <a:ext cx="9793155" cy="224676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Queste feature sono state le più agevoli da trattare; infatti è stata sufficiente la gestione dei valori nulli (sostituiti in alcuni casi con degli zeri, ed in altri con il valore medio della colonna, in maniera opportuna a seconda del loro significato), e l’utilizzo di </a:t>
            </a:r>
            <a:r>
              <a:rPr lang="it-IT" sz="2800" b="1" dirty="0" err="1">
                <a:solidFill>
                  <a:schemeClr val="bg1"/>
                </a:solidFill>
                <a:latin typeface="Agency FB" panose="020B0503020202020204" pitchFamily="34" charset="0"/>
              </a:rPr>
              <a:t>StandardScaler</a:t>
            </a:r>
            <a:r>
              <a:rPr lang="it-IT" sz="2800" b="1" dirty="0">
                <a:solidFill>
                  <a:schemeClr val="bg1"/>
                </a:solidFill>
                <a:latin typeface="Agency FB" panose="020B0503020202020204" pitchFamily="34" charset="0"/>
              </a:rPr>
              <a:t> per scalare i valori in un intervallo compreso tra −1 ed 1. </a:t>
            </a:r>
            <a:endParaRPr lang="it-IT" sz="2800"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43176" y="93639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36C5D50D-64F4-4AF0-A30E-03E533963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95" y="4502789"/>
            <a:ext cx="9968602" cy="1417623"/>
          </a:xfrm>
          <a:prstGeom prst="rect">
            <a:avLst/>
          </a:prstGeom>
        </p:spPr>
      </p:pic>
    </p:spTree>
    <p:extLst>
      <p:ext uri="{BB962C8B-B14F-4D97-AF65-F5344CB8AC3E}">
        <p14:creationId xmlns:p14="http://schemas.microsoft.com/office/powerpoint/2010/main" val="2121864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26320" y="0"/>
            <a:ext cx="9078686"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Assemblaggio</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delle</a:t>
            </a:r>
            <a:r>
              <a:rPr lang="en-US" sz="5400" b="1" dirty="0">
                <a:solidFill>
                  <a:srgbClr val="6BEAD2"/>
                </a:solidFill>
                <a:latin typeface="Agency FB" panose="020B0503020202020204" pitchFamily="34" charset="0"/>
              </a:rPr>
              <a:t> Pipeline</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90673" y="1146117"/>
            <a:ext cx="9770188"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Dopo aver definito le Pipeline per ogni feature, è stato necessario assemblarle.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Ciò è stato facile grazie all’utilizzo della classe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La </a:t>
            </a:r>
            <a:r>
              <a:rPr lang="it-IT" sz="2800" b="1" dirty="0" err="1">
                <a:solidFill>
                  <a:schemeClr val="bg1"/>
                </a:solidFill>
                <a:latin typeface="Agency FB" panose="020B0503020202020204" pitchFamily="34" charset="0"/>
              </a:rPr>
              <a:t>FeatureUnion</a:t>
            </a:r>
            <a:r>
              <a:rPr lang="it-IT" sz="2800" b="1" dirty="0">
                <a:solidFill>
                  <a:schemeClr val="bg1"/>
                </a:solidFill>
                <a:latin typeface="Agency FB" panose="020B0503020202020204" pitchFamily="34" charset="0"/>
              </a:rPr>
              <a:t>, realizzata come descritto in precedenza, ha la struttura seguente:</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F83653A5-4BDE-409C-8652-5B9EB5C17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0" y="4046560"/>
            <a:ext cx="9261566" cy="2642103"/>
          </a:xfrm>
          <a:prstGeom prst="rect">
            <a:avLst/>
          </a:prstGeom>
        </p:spPr>
      </p:pic>
    </p:spTree>
    <p:extLst>
      <p:ext uri="{BB962C8B-B14F-4D97-AF65-F5344CB8AC3E}">
        <p14:creationId xmlns:p14="http://schemas.microsoft.com/office/powerpoint/2010/main" val="204399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26320" y="0"/>
            <a:ext cx="9078686"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Preparazione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delle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Etichette</a:t>
            </a:r>
            <a:r>
              <a:rPr lang="en-US" sz="5400" b="1" dirty="0">
                <a:solidFill>
                  <a:srgbClr val="6BEAD2"/>
                </a:solidFill>
                <a:latin typeface="Agency FB" panose="020B0503020202020204" pitchFamily="34" charset="0"/>
              </a:rPr>
              <a:t> (1/4)</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52131" y="1146809"/>
            <a:ext cx="9770188" cy="4401205"/>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Terminata la preparazione delle feature, si passa alla preparazione delle </a:t>
            </a:r>
            <a:r>
              <a:rPr lang="it-IT" sz="2800" b="1" dirty="0" err="1">
                <a:solidFill>
                  <a:schemeClr val="bg1"/>
                </a:solidFill>
                <a:latin typeface="Agency FB" panose="020B0503020202020204" pitchFamily="34" charset="0"/>
              </a:rPr>
              <a:t>label</a:t>
            </a:r>
            <a:r>
              <a:rPr lang="it-IT" sz="2800" b="1" dirty="0">
                <a:solidFill>
                  <a:schemeClr val="bg1"/>
                </a:solidFill>
                <a:latin typeface="Agency FB" panose="020B0503020202020204" pitchFamily="34" charset="0"/>
              </a:rPr>
              <a:t>, ovvero le </a:t>
            </a:r>
            <a:r>
              <a:rPr lang="it-IT" sz="2800" b="1" u="sng" dirty="0">
                <a:solidFill>
                  <a:schemeClr val="bg1"/>
                </a:solidFill>
                <a:latin typeface="Agency FB" panose="020B0503020202020204" pitchFamily="34" charset="0"/>
              </a:rPr>
              <a:t>etichette</a:t>
            </a:r>
            <a:r>
              <a:rPr lang="it-IT" sz="2800" b="1" dirty="0">
                <a:solidFill>
                  <a:schemeClr val="bg1"/>
                </a:solidFill>
                <a:latin typeface="Agency FB" panose="020B0503020202020204" pitchFamily="34" charset="0"/>
              </a:rPr>
              <a:t> che identificano un sito come malevolo o non malevolo.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Nel caso in esame esse sono rappresentate sotto forma di 2 possibili stringhe: ”</a:t>
            </a:r>
            <a:r>
              <a:rPr lang="it-IT" sz="2800" b="1" dirty="0" err="1">
                <a:solidFill>
                  <a:schemeClr val="bg1"/>
                </a:solidFill>
                <a:latin typeface="Agency FB" panose="020B0503020202020204" pitchFamily="34" charset="0"/>
              </a:rPr>
              <a:t>Benigna”o</a:t>
            </a:r>
            <a:r>
              <a:rPr lang="it-IT" sz="2800" b="1" dirty="0">
                <a:solidFill>
                  <a:schemeClr val="bg1"/>
                </a:solidFill>
                <a:latin typeface="Agency FB" panose="020B0503020202020204" pitchFamily="34" charset="0"/>
              </a:rPr>
              <a:t> ”Maligna”.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Il vettore contenente le etichette, per essere accettato dagli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deve essere, anch’esso, costituito da soli numeri, e deve essere monodimensionale. </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70368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26320" y="0"/>
            <a:ext cx="9078686"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Preparazione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delle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Etichette</a:t>
            </a:r>
            <a:r>
              <a:rPr lang="en-US" sz="5400" b="1" dirty="0">
                <a:solidFill>
                  <a:srgbClr val="6BEAD2"/>
                </a:solidFill>
                <a:latin typeface="Agency FB" panose="020B0503020202020204" pitchFamily="34" charset="0"/>
              </a:rPr>
              <a:t> (2/4)</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106" y="1148297"/>
            <a:ext cx="10260579"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Anche in questo caso, per ottenere il risultato desiderato è stata utilizzata la classe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 differenza dei casi precedenti, tuttavia, in questo caso si ha bisogno di un vettore monodimensionale.</a:t>
            </a:r>
          </a:p>
          <a:p>
            <a:endParaRPr lang="en-US" sz="2800" b="1" dirty="0">
              <a:solidFill>
                <a:schemeClr val="bg1"/>
              </a:solidFill>
              <a:latin typeface="Agency FB" panose="020B0503020202020204" pitchFamily="34" charset="0"/>
            </a:endParaRP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E' possibile ottenere facilmente quest’ultima caratteristica invocando, sul vettore in output, il metodo </a:t>
            </a:r>
            <a:r>
              <a:rPr lang="it-IT" sz="2800" b="1" dirty="0" err="1">
                <a:solidFill>
                  <a:schemeClr val="bg1"/>
                </a:solidFill>
                <a:latin typeface="Agency FB" panose="020B0503020202020204" pitchFamily="34" charset="0"/>
              </a:rPr>
              <a:t>flatten</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endParaRPr lang="en-US" sz="2800" b="1" dirty="0">
              <a:solidFill>
                <a:schemeClr val="bg1"/>
              </a:solidFill>
              <a:latin typeface="Agency FB" panose="020B0503020202020204" pitchFamily="34" charset="0"/>
            </a:endParaRP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7781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26320" y="0"/>
            <a:ext cx="9078686"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Preparazione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delle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Etichette</a:t>
            </a:r>
            <a:r>
              <a:rPr lang="en-US" sz="5400" b="1" dirty="0">
                <a:solidFill>
                  <a:srgbClr val="6BEAD2"/>
                </a:solidFill>
                <a:latin typeface="Agency FB" panose="020B0503020202020204" pitchFamily="34" charset="0"/>
              </a:rPr>
              <a:t> (3/4)</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06106" y="1077914"/>
            <a:ext cx="10260579"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E' importante notare che la codifica stringa-numero è decisa dal metodo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e che, quindi, anche in questo caso esso deve essere invocato solo una volta (la prima, sul </a:t>
            </a:r>
            <a:r>
              <a:rPr lang="it-IT" sz="2800" b="1" u="sng" dirty="0" err="1">
                <a:solidFill>
                  <a:schemeClr val="bg1"/>
                </a:solidFill>
                <a:latin typeface="Agency FB" panose="020B0503020202020204" pitchFamily="34" charset="0"/>
              </a:rPr>
              <a:t>train</a:t>
            </a:r>
            <a:r>
              <a:rPr lang="it-IT" sz="2800" b="1" u="sng" dirty="0">
                <a:solidFill>
                  <a:schemeClr val="bg1"/>
                </a:solidFill>
                <a:latin typeface="Agency FB" panose="020B0503020202020204" pitchFamily="34" charset="0"/>
              </a:rPr>
              <a:t> set</a:t>
            </a:r>
            <a:r>
              <a:rPr lang="it-IT" sz="2800" b="1" i="1" u="sng"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quando viene invocato anche il metodo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per ottenere la codifica delle </a:t>
            </a:r>
            <a:r>
              <a:rPr lang="it-IT" sz="2800" b="1" dirty="0" err="1">
                <a:solidFill>
                  <a:schemeClr val="bg1"/>
                </a:solidFill>
                <a:latin typeface="Agency FB" panose="020B0503020202020204" pitchFamily="34" charset="0"/>
              </a:rPr>
              <a:t>label</a:t>
            </a:r>
            <a:r>
              <a:rPr lang="it-IT" sz="2800" b="1" dirty="0">
                <a:solidFill>
                  <a:schemeClr val="bg1"/>
                </a:solidFill>
                <a:latin typeface="Agency FB" panose="020B0503020202020204" pitchFamily="34" charset="0"/>
              </a:rPr>
              <a:t> da usare nell’apprendimento supervisionato).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All’atto pratico, eseguire tale codifica risulta davvero semplice; di seguito vi è il codice da eseguire la prima volta:</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507406A0-7B4A-44E5-8C73-DDF02BC6E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0" y="4568449"/>
            <a:ext cx="9926290" cy="1836973"/>
          </a:xfrm>
          <a:prstGeom prst="rect">
            <a:avLst/>
          </a:prstGeom>
        </p:spPr>
      </p:pic>
    </p:spTree>
    <p:extLst>
      <p:ext uri="{BB962C8B-B14F-4D97-AF65-F5344CB8AC3E}">
        <p14:creationId xmlns:p14="http://schemas.microsoft.com/office/powerpoint/2010/main" val="768279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26320" y="0"/>
            <a:ext cx="9078686" cy="923330"/>
          </a:xfrm>
          <a:prstGeom prst="rect">
            <a:avLst/>
          </a:prstGeom>
          <a:noFill/>
        </p:spPr>
        <p:txBody>
          <a:bodyPr wrap="square" rtlCol="0">
            <a:spAutoFit/>
          </a:bodyPr>
          <a:lstStyle/>
          <a:p>
            <a:r>
              <a:rPr lang="en-US" sz="5400" b="1" dirty="0" err="1">
                <a:solidFill>
                  <a:srgbClr val="6BEAD2"/>
                </a:solidFill>
                <a:latin typeface="Agency FB" panose="020B0503020202020204" pitchFamily="34" charset="0"/>
              </a:rPr>
              <a:t>Preparazione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delle</a:t>
            </a:r>
            <a:r>
              <a:rPr lang="en-US" sz="5400" b="1" dirty="0">
                <a:solidFill>
                  <a:srgbClr val="6BEAD2"/>
                </a:solidFill>
                <a:latin typeface="Agency FB" panose="020B0503020202020204" pitchFamily="34" charset="0"/>
              </a:rPr>
              <a:t> </a:t>
            </a:r>
            <a:r>
              <a:rPr lang="en-US" sz="5400" b="1" dirty="0" err="1">
                <a:solidFill>
                  <a:srgbClr val="6BEAD2"/>
                </a:solidFill>
                <a:latin typeface="Agency FB" panose="020B0503020202020204" pitchFamily="34" charset="0"/>
              </a:rPr>
              <a:t>Etichette</a:t>
            </a:r>
            <a:r>
              <a:rPr lang="en-US" sz="5400" b="1" dirty="0">
                <a:solidFill>
                  <a:srgbClr val="6BEAD2"/>
                </a:solidFill>
                <a:latin typeface="Agency FB" panose="020B0503020202020204" pitchFamily="34" charset="0"/>
              </a:rPr>
              <a:t> (4/4)</a:t>
            </a:r>
            <a:endParaRPr lang="it-IT" sz="5400" b="1" dirty="0">
              <a:solidFill>
                <a:srgbClr val="6BEAD2"/>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24150" y="877611"/>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C34CEED0-27B4-40AD-9C65-3C22B61C2816}"/>
              </a:ext>
            </a:extLst>
          </p:cNvPr>
          <p:cNvSpPr txBox="1"/>
          <p:nvPr/>
        </p:nvSpPr>
        <p:spPr>
          <a:xfrm>
            <a:off x="206106" y="1267470"/>
            <a:ext cx="10260579"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All’arrivo di etichette nuove, ossia tutte quelle sul quale l’algoritmo non ha appreso durante la fase di training, come ad esempio i dati del test set, la conversione avviene:</a:t>
            </a:r>
          </a:p>
          <a:p>
            <a:endParaRPr lang="it-IT" sz="2800" b="1" dirty="0">
              <a:solidFill>
                <a:schemeClr val="bg1"/>
              </a:solidFill>
              <a:latin typeface="Agency FB" panose="020B0503020202020204" pitchFamily="34" charset="0"/>
            </a:endParaRPr>
          </a:p>
          <a:p>
            <a:pPr marL="457200" indent="-457200">
              <a:buFont typeface="Arial" panose="020B0604020202020204" pitchFamily="34" charset="0"/>
              <a:buChar char="•"/>
            </a:pPr>
            <a:r>
              <a:rPr lang="it-IT" sz="2800" b="1" dirty="0">
                <a:solidFill>
                  <a:schemeClr val="bg1"/>
                </a:solidFill>
                <a:latin typeface="Agency FB" panose="020B0503020202020204" pitchFamily="34" charset="0"/>
              </a:rPr>
              <a:t>Invocando solo </a:t>
            </a:r>
            <a:r>
              <a:rPr lang="it-IT" sz="2800" b="1" dirty="0" err="1">
                <a:solidFill>
                  <a:schemeClr val="bg1"/>
                </a:solidFill>
                <a:latin typeface="Agency FB" panose="020B0503020202020204" pitchFamily="34" charset="0"/>
              </a:rPr>
              <a:t>transform</a:t>
            </a:r>
            <a:r>
              <a:rPr lang="it-IT" sz="2800" b="1" dirty="0">
                <a:solidFill>
                  <a:schemeClr val="bg1"/>
                </a:solidFill>
                <a:latin typeface="Agency FB" panose="020B0503020202020204" pitchFamily="34" charset="0"/>
              </a:rPr>
              <a:t>(), utilizzando la stessa istanza di </a:t>
            </a:r>
            <a:r>
              <a:rPr lang="it-IT" sz="2800" b="1" dirty="0" err="1">
                <a:solidFill>
                  <a:schemeClr val="bg1"/>
                </a:solidFill>
                <a:latin typeface="Agency FB" panose="020B0503020202020204" pitchFamily="34" charset="0"/>
              </a:rPr>
              <a:t>LabelBinarizer</a:t>
            </a:r>
            <a:r>
              <a:rPr lang="it-IT" sz="2800" b="1" dirty="0">
                <a:solidFill>
                  <a:schemeClr val="bg1"/>
                </a:solidFill>
                <a:latin typeface="Agency FB" panose="020B0503020202020204" pitchFamily="34" charset="0"/>
              </a:rPr>
              <a:t> per sfruttare la struttura definita da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nella fase di training, nel modo seguente:</a:t>
            </a:r>
          </a:p>
        </p:txBody>
      </p:sp>
      <p:pic>
        <p:nvPicPr>
          <p:cNvPr id="7" name="Immagine 6">
            <a:extLst>
              <a:ext uri="{FF2B5EF4-FFF2-40B4-BE49-F238E27FC236}">
                <a16:creationId xmlns:a16="http://schemas.microsoft.com/office/drawing/2014/main" id="{143C6E3D-964B-4325-9CCB-A90DEBAA2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5" y="5077216"/>
            <a:ext cx="10260579" cy="692698"/>
          </a:xfrm>
          <a:prstGeom prst="rect">
            <a:avLst/>
          </a:prstGeom>
        </p:spPr>
      </p:pic>
    </p:spTree>
    <p:extLst>
      <p:ext uri="{BB962C8B-B14F-4D97-AF65-F5344CB8AC3E}">
        <p14:creationId xmlns:p14="http://schemas.microsoft.com/office/powerpoint/2010/main" val="3017147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271729" y="-38587"/>
            <a:ext cx="68675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600" b="1" i="0" u="none" strike="noStrike" kern="1200" cap="none" spc="0" normalizeH="0" baseline="0" noProof="0" dirty="0" err="1">
                <a:ln>
                  <a:noFill/>
                </a:ln>
                <a:solidFill>
                  <a:srgbClr val="6BEAD2"/>
                </a:solidFill>
                <a:effectLst/>
                <a:uLnTx/>
                <a:uFillTx/>
                <a:latin typeface="Agency FB" panose="020B0503020202020204" pitchFamily="34" charset="0"/>
                <a:ea typeface="+mn-ea"/>
                <a:cs typeface="+mn-cs"/>
              </a:rPr>
              <a:t>Outline</a:t>
            </a:r>
            <a:r>
              <a:rPr kumimoji="0" lang="it-IT" sz="6600" b="1" i="0" u="none" strike="noStrike" kern="1200" cap="none" spc="0" normalizeH="0" baseline="0" noProof="0" dirty="0">
                <a:ln>
                  <a:noFill/>
                </a:ln>
                <a:solidFill>
                  <a:srgbClr val="6BEAD2"/>
                </a:solidFill>
                <a:effectLst/>
                <a:uLnTx/>
                <a:uFillTx/>
                <a:latin typeface="Agency FB" panose="020B0503020202020204" pitchFamily="34" charset="0"/>
                <a:ea typeface="+mn-ea"/>
                <a:cs typeface="+mn-cs"/>
              </a:rPr>
              <a:t> Presentazione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6923731" y="1253402"/>
            <a:ext cx="7291634" cy="1938992"/>
          </a:xfrm>
          <a:prstGeom prst="rect">
            <a:avLst/>
          </a:prstGeom>
          <a:noFill/>
        </p:spPr>
        <p:txBody>
          <a:bodyPr wrap="square" rtlCol="0">
            <a:spAutoFit/>
          </a:bodyPr>
          <a:lstStyle/>
          <a:p>
            <a:pPr marL="914400" marR="0" lvl="0" indent="-9144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36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Nozioni Preliminari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Cos’è il Machine Learning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Supervisionato vs non Supervisionato</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Apprendimento Batch ed Apprendimento Online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Note sulla Preparazione dei Dati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Overfitting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Underfitting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Testing</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e Validazione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Librerie Fondamentali</a:t>
            </a:r>
          </a:p>
        </p:txBody>
      </p:sp>
      <p:sp>
        <p:nvSpPr>
          <p:cNvPr id="8" name="Rettangolo 7">
            <a:extLst>
              <a:ext uri="{FF2B5EF4-FFF2-40B4-BE49-F238E27FC236}">
                <a16:creationId xmlns:a16="http://schemas.microsoft.com/office/drawing/2014/main" id="{3B4CCC7B-3AA1-4CA1-A515-9DC162473082}"/>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CasellaDiTesto 14">
            <a:extLst>
              <a:ext uri="{FF2B5EF4-FFF2-40B4-BE49-F238E27FC236}">
                <a16:creationId xmlns:a16="http://schemas.microsoft.com/office/drawing/2014/main" id="{F1B249C2-3F9C-484A-B28B-4A27A72F6970}"/>
              </a:ext>
            </a:extLst>
          </p:cNvPr>
          <p:cNvSpPr txBox="1"/>
          <p:nvPr/>
        </p:nvSpPr>
        <p:spPr>
          <a:xfrm>
            <a:off x="271729" y="1069771"/>
            <a:ext cx="6369051" cy="4555093"/>
          </a:xfrm>
          <a:prstGeom prst="rect">
            <a:avLst/>
          </a:prstGeom>
          <a:noFill/>
        </p:spPr>
        <p:txBody>
          <a:bodyPr wrap="non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it-IT" sz="44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Allenamento degli Algoritmi</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Random-</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Forest</a:t>
            </a: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Classifier</a:t>
            </a:r>
            <a:endPar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Una Prima Esplorazione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Allenamento e Scelta degli </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iperparametri</a:t>
            </a:r>
            <a:endPar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Support </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Vector</a:t>
            </a: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Machines</a:t>
            </a: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 </a:t>
            </a:r>
            <a:r>
              <a:rPr kumimoji="0" lang="it-IT" sz="1600" b="1" i="0" u="none" strike="noStrike" kern="1200" cap="none" spc="0" normalizeH="0" baseline="0" noProof="0" dirty="0" err="1">
                <a:ln>
                  <a:noFill/>
                </a:ln>
                <a:solidFill>
                  <a:schemeClr val="bg1"/>
                </a:solidFill>
                <a:effectLst/>
                <a:uLnTx/>
                <a:uFillTx/>
                <a:latin typeface="Agency FB" panose="020B0503020202020204" pitchFamily="34" charset="0"/>
                <a:ea typeface="+mn-ea"/>
                <a:cs typeface="+mn-cs"/>
              </a:rPr>
              <a:t>Classifier</a:t>
            </a:r>
            <a:endPar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Caratteristiche Generali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Scelta degli Iperparametri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Performance</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Reti Neurali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Struttura Generale di una Rete Neurale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Allenamento di un Classificatore basato su Reti Neurali</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schemeClr val="bg1"/>
              </a:solidFill>
              <a:effectLst/>
              <a:uLnTx/>
              <a:uFillTx/>
              <a:latin typeface="Calibri"/>
              <a:ea typeface="+mn-ea"/>
              <a:cs typeface="+mn-cs"/>
            </a:endParaRPr>
          </a:p>
        </p:txBody>
      </p:sp>
      <p:sp>
        <p:nvSpPr>
          <p:cNvPr id="7" name="CasellaDiTesto 6">
            <a:extLst>
              <a:ext uri="{FF2B5EF4-FFF2-40B4-BE49-F238E27FC236}">
                <a16:creationId xmlns:a16="http://schemas.microsoft.com/office/drawing/2014/main" id="{47017A2D-8259-4E5C-9BC5-3305529AFB93}"/>
              </a:ext>
            </a:extLst>
          </p:cNvPr>
          <p:cNvSpPr txBox="1"/>
          <p:nvPr/>
        </p:nvSpPr>
        <p:spPr>
          <a:xfrm>
            <a:off x="6923731" y="3184388"/>
            <a:ext cx="7291634" cy="3508653"/>
          </a:xfrm>
          <a:prstGeom prst="rect">
            <a:avLst/>
          </a:prstGeom>
          <a:noFill/>
        </p:spPr>
        <p:txBody>
          <a:bodyPr wrap="square" rtlCol="0">
            <a:spAutoFit/>
          </a:bodyPr>
          <a:lstStyle/>
          <a:p>
            <a:pPr marL="914400" marR="0" lvl="0" indent="-91440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it-IT" sz="36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dei Dati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Esplorazione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classi Transformer, Pipeline e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FeatureUnion</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Una preparazione Iniziale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dei Dati agli Algoritmi</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Features URL Length e Number Special Characters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Charset</a:t>
            </a:r>
            <a:endPar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Server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Cache Control</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Country e Province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a:t>
            </a:r>
            <a:r>
              <a:rPr kumimoji="0" lang="it-IT" sz="1200" b="1" i="0" u="none" strike="noStrike" kern="1200" cap="none" spc="0" normalizeH="0" baseline="0" noProof="0" dirty="0" err="1">
                <a:ln>
                  <a:noFill/>
                </a:ln>
                <a:solidFill>
                  <a:srgbClr val="1ABC9C"/>
                </a:solidFill>
                <a:effectLst/>
                <a:uLnTx/>
                <a:uFillTx/>
                <a:latin typeface="Agency FB" panose="020B0503020202020204" pitchFamily="34" charset="0"/>
                <a:ea typeface="+mn-ea"/>
                <a:cs typeface="+mn-cs"/>
              </a:rPr>
              <a:t>Within</a:t>
            </a: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 Domain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La Feature TCP Port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Le Feature Rimanenti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Assemblaggio delle Pipeline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200" b="1" i="0" u="none" strike="noStrike" kern="1200" cap="none" spc="0" normalizeH="0" baseline="0" noProof="0" dirty="0">
                <a:ln>
                  <a:noFill/>
                </a:ln>
                <a:solidFill>
                  <a:srgbClr val="1ABC9C"/>
                </a:solidFill>
                <a:effectLst/>
                <a:uLnTx/>
                <a:uFillTx/>
                <a:latin typeface="Agency FB" panose="020B0503020202020204" pitchFamily="34" charset="0"/>
                <a:ea typeface="+mn-ea"/>
                <a:cs typeface="+mn-cs"/>
              </a:rPr>
              <a:t>Preparazione delle Etichette</a:t>
            </a:r>
          </a:p>
        </p:txBody>
      </p:sp>
    </p:spTree>
    <p:extLst>
      <p:ext uri="{BB962C8B-B14F-4D97-AF65-F5344CB8AC3E}">
        <p14:creationId xmlns:p14="http://schemas.microsoft.com/office/powerpoint/2010/main" val="1093495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9866876"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Allenamento degli Algoritmi</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59853" y="1074670"/>
            <a:ext cx="9347170" cy="698652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Dopo aver concluso la preparazione dei dati, abbiamo allenato alcuni modelli predittivi e valutato le performance finali.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Innanzitutto, occorre notare che nell’intero dataset vi è una presenza del 12.13% circa di siti malevoli: questo indica che con una predizione banale che restituisce sempre non malevolo, si raggiungerebbe circa l’87,87% di accuratezza. Il nostro obiettivo è stato perciò il superamento di questa soglia.</a:t>
            </a:r>
          </a:p>
          <a:p>
            <a:r>
              <a:rPr lang="it-IT" sz="2800" b="1" dirty="0">
                <a:solidFill>
                  <a:schemeClr val="bg1"/>
                </a:solidFill>
                <a:latin typeface="Agency FB" panose="020B0503020202020204" pitchFamily="34" charset="0"/>
              </a:rPr>
              <a:t>Gli algoritmi da noi analizzati sono stati: </a:t>
            </a:r>
          </a:p>
          <a:p>
            <a:endParaRPr lang="it-IT" sz="2800" b="1" dirty="0">
              <a:solidFill>
                <a:schemeClr val="bg1"/>
              </a:solidFill>
              <a:latin typeface="Agency FB" panose="020B0503020202020204" pitchFamily="34" charset="0"/>
            </a:endParaRP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Random-</a:t>
            </a:r>
            <a:r>
              <a:rPr lang="it-IT" sz="2800" b="1" dirty="0" err="1">
                <a:solidFill>
                  <a:srgbClr val="6BEAD2"/>
                </a:solidFill>
                <a:latin typeface="Agency FB" panose="020B0503020202020204" pitchFamily="34" charset="0"/>
              </a:rPr>
              <a:t>Forest</a:t>
            </a:r>
            <a:r>
              <a:rPr lang="it-IT" sz="2800" b="1" dirty="0">
                <a:solidFill>
                  <a:srgbClr val="6BEAD2"/>
                </a:solidFill>
                <a:latin typeface="Agency FB" panose="020B0503020202020204" pitchFamily="34" charset="0"/>
              </a:rPr>
              <a:t> </a:t>
            </a:r>
            <a:r>
              <a:rPr lang="it-IT" sz="2800" b="1" dirty="0" err="1">
                <a:solidFill>
                  <a:srgbClr val="6BEAD2"/>
                </a:solidFill>
                <a:latin typeface="Agency FB" panose="020B0503020202020204" pitchFamily="34" charset="0"/>
              </a:rPr>
              <a:t>Classifier</a:t>
            </a:r>
            <a:endParaRPr lang="it-IT" sz="2800" b="1" dirty="0">
              <a:solidFill>
                <a:srgbClr val="6BEAD2"/>
              </a:solidFill>
              <a:latin typeface="Agency FB" panose="020B0503020202020204" pitchFamily="34" charset="0"/>
            </a:endParaRP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Support </a:t>
            </a:r>
            <a:r>
              <a:rPr lang="it-IT" sz="2800" b="1" dirty="0" err="1">
                <a:solidFill>
                  <a:srgbClr val="6BEAD2"/>
                </a:solidFill>
                <a:latin typeface="Agency FB" panose="020B0503020202020204" pitchFamily="34" charset="0"/>
              </a:rPr>
              <a:t>Vector</a:t>
            </a:r>
            <a:r>
              <a:rPr lang="it-IT" sz="2800" b="1" dirty="0">
                <a:solidFill>
                  <a:srgbClr val="6BEAD2"/>
                </a:solidFill>
                <a:latin typeface="Agency FB" panose="020B0503020202020204" pitchFamily="34" charset="0"/>
              </a:rPr>
              <a:t> </a:t>
            </a:r>
            <a:r>
              <a:rPr lang="it-IT" sz="2800" b="1" dirty="0" err="1">
                <a:solidFill>
                  <a:srgbClr val="6BEAD2"/>
                </a:solidFill>
                <a:latin typeface="Agency FB" panose="020B0503020202020204" pitchFamily="34" charset="0"/>
              </a:rPr>
              <a:t>Machines</a:t>
            </a:r>
            <a:r>
              <a:rPr lang="it-IT" sz="2800" b="1" dirty="0">
                <a:solidFill>
                  <a:srgbClr val="6BEAD2"/>
                </a:solidFill>
                <a:latin typeface="Agency FB" panose="020B0503020202020204" pitchFamily="34" charset="0"/>
              </a:rPr>
              <a:t> </a:t>
            </a:r>
            <a:r>
              <a:rPr lang="it-IT" sz="2800" b="1" dirty="0" err="1">
                <a:solidFill>
                  <a:srgbClr val="6BEAD2"/>
                </a:solidFill>
                <a:latin typeface="Agency FB" panose="020B0503020202020204" pitchFamily="34" charset="0"/>
              </a:rPr>
              <a:t>Classifier</a:t>
            </a:r>
            <a:endParaRPr lang="it-IT" sz="2800" b="1" dirty="0">
              <a:solidFill>
                <a:srgbClr val="6BEAD2"/>
              </a:solidFill>
              <a:latin typeface="Agency FB" panose="020B0503020202020204" pitchFamily="34" charset="0"/>
            </a:endParaRPr>
          </a:p>
          <a:p>
            <a:pPr marL="457200" indent="-457200">
              <a:buFont typeface="Wingdings" panose="05000000000000000000" pitchFamily="2" charset="2"/>
              <a:buChar char="v"/>
            </a:pPr>
            <a:r>
              <a:rPr lang="it-IT" sz="2800" b="1" dirty="0">
                <a:solidFill>
                  <a:srgbClr val="6BEAD2"/>
                </a:solidFill>
                <a:latin typeface="Agency FB" panose="020B0503020202020204" pitchFamily="34" charset="0"/>
              </a:rPr>
              <a:t>Deep </a:t>
            </a:r>
            <a:r>
              <a:rPr lang="it-IT" sz="2800" b="1" dirty="0" err="1">
                <a:solidFill>
                  <a:srgbClr val="6BEAD2"/>
                </a:solidFill>
                <a:latin typeface="Agency FB" panose="020B0503020202020204" pitchFamily="34" charset="0"/>
              </a:rPr>
              <a:t>Neural</a:t>
            </a:r>
            <a:r>
              <a:rPr lang="it-IT" sz="2800" b="1" dirty="0">
                <a:solidFill>
                  <a:srgbClr val="6BEAD2"/>
                </a:solidFill>
                <a:latin typeface="Agency FB" panose="020B0503020202020204" pitchFamily="34" charset="0"/>
              </a:rPr>
              <a:t> Network </a:t>
            </a:r>
            <a:r>
              <a:rPr lang="it-IT" sz="2800" b="1" dirty="0" err="1">
                <a:solidFill>
                  <a:srgbClr val="6BEAD2"/>
                </a:solidFill>
                <a:latin typeface="Agency FB" panose="020B0503020202020204" pitchFamily="34" charset="0"/>
              </a:rPr>
              <a:t>Classifier</a:t>
            </a:r>
            <a:endParaRPr lang="it-IT" sz="2800" b="1" dirty="0">
              <a:solidFill>
                <a:srgbClr val="6BEAD2"/>
              </a:solidFill>
              <a:latin typeface="Agency FB" panose="020B0503020202020204" pitchFamily="34" charset="0"/>
            </a:endParaRPr>
          </a:p>
          <a:p>
            <a:endParaRPr lang="it-IT" sz="2800" b="1" dirty="0">
              <a:solidFill>
                <a:srgbClr val="6BEAD2"/>
              </a:solidFill>
              <a:latin typeface="Agency FB" panose="020B0503020202020204" pitchFamily="34" charset="0"/>
            </a:endParaRPr>
          </a:p>
          <a:p>
            <a:endParaRPr lang="it-IT" sz="2800" b="1" dirty="0">
              <a:solidFill>
                <a:srgbClr val="6BEAD2"/>
              </a:solidFill>
              <a:latin typeface="Agency FB" panose="020B0503020202020204" pitchFamily="34" charset="0"/>
            </a:endParaRP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19512"/>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319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761863"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Cos’è il Machine Learning (2/4)</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29450" y="1399516"/>
            <a:ext cx="8602666"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Si dice infatti che un professionista in questo campo debba essere “più competente in informatica rispetto ai matematici e più competente in statistica rispetto agli informatici”. Una definizione formale è stata fornita da Arthur Samuel: “</a:t>
            </a:r>
            <a:r>
              <a:rPr lang="it-IT" sz="2800" b="1" i="1" dirty="0">
                <a:solidFill>
                  <a:schemeClr val="bg1"/>
                </a:solidFill>
                <a:latin typeface="Agency FB" panose="020B0503020202020204" pitchFamily="34" charset="0"/>
              </a:rPr>
              <a:t>Machine Learning </a:t>
            </a:r>
            <a:r>
              <a:rPr lang="it-IT" sz="2800" b="1" i="1" dirty="0" err="1">
                <a:solidFill>
                  <a:schemeClr val="bg1"/>
                </a:solidFill>
                <a:latin typeface="Agency FB" panose="020B0503020202020204" pitchFamily="34" charset="0"/>
              </a:rPr>
              <a:t>is</a:t>
            </a:r>
            <a:r>
              <a:rPr lang="it-IT" sz="2800" b="1" i="1" dirty="0">
                <a:solidFill>
                  <a:schemeClr val="bg1"/>
                </a:solidFill>
                <a:latin typeface="Agency FB" panose="020B0503020202020204" pitchFamily="34" charset="0"/>
              </a:rPr>
              <a:t> the </a:t>
            </a:r>
            <a:r>
              <a:rPr lang="it-IT" sz="2800" b="1" i="1" dirty="0" err="1">
                <a:solidFill>
                  <a:schemeClr val="bg1"/>
                </a:solidFill>
                <a:latin typeface="Agency FB" panose="020B0503020202020204" pitchFamily="34" charset="0"/>
              </a:rPr>
              <a:t>field</a:t>
            </a:r>
            <a:r>
              <a:rPr lang="it-IT" sz="2800" b="1" i="1" dirty="0">
                <a:solidFill>
                  <a:schemeClr val="bg1"/>
                </a:solidFill>
                <a:latin typeface="Agency FB" panose="020B0503020202020204" pitchFamily="34" charset="0"/>
              </a:rPr>
              <a:t> of </a:t>
            </a:r>
            <a:r>
              <a:rPr lang="it-IT" sz="2800" b="1" i="1" dirty="0" err="1">
                <a:solidFill>
                  <a:schemeClr val="bg1"/>
                </a:solidFill>
                <a:latin typeface="Agency FB" panose="020B0503020202020204" pitchFamily="34" charset="0"/>
              </a:rPr>
              <a:t>study</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that</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gives</a:t>
            </a:r>
            <a:r>
              <a:rPr lang="it-IT" sz="2800" b="1" i="1" dirty="0">
                <a:solidFill>
                  <a:schemeClr val="bg1"/>
                </a:solidFill>
                <a:latin typeface="Agency FB" panose="020B0503020202020204" pitchFamily="34" charset="0"/>
              </a:rPr>
              <a:t> computer the </a:t>
            </a:r>
            <a:r>
              <a:rPr lang="it-IT" sz="2800" b="1" i="1" dirty="0" err="1">
                <a:solidFill>
                  <a:schemeClr val="bg1"/>
                </a:solidFill>
                <a:latin typeface="Agency FB" panose="020B0503020202020204" pitchFamily="34" charset="0"/>
              </a:rPr>
              <a:t>ability</a:t>
            </a:r>
            <a:r>
              <a:rPr lang="it-IT" sz="2800" b="1" i="1" dirty="0">
                <a:solidFill>
                  <a:schemeClr val="bg1"/>
                </a:solidFill>
                <a:latin typeface="Agency FB" panose="020B0503020202020204" pitchFamily="34" charset="0"/>
              </a:rPr>
              <a:t> to </a:t>
            </a:r>
            <a:r>
              <a:rPr lang="it-IT" sz="2800" b="1" i="1" dirty="0" err="1">
                <a:solidFill>
                  <a:schemeClr val="bg1"/>
                </a:solidFill>
                <a:latin typeface="Agency FB" panose="020B0503020202020204" pitchFamily="34" charset="0"/>
              </a:rPr>
              <a:t>learn</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without</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being</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explicitly</a:t>
            </a:r>
            <a:r>
              <a:rPr lang="it-IT" sz="2800" b="1" i="1" dirty="0">
                <a:solidFill>
                  <a:schemeClr val="bg1"/>
                </a:solidFill>
                <a:latin typeface="Agency FB" panose="020B0503020202020204" pitchFamily="34" charset="0"/>
              </a:rPr>
              <a:t> </a:t>
            </a:r>
            <a:r>
              <a:rPr lang="it-IT" sz="2800" b="1" i="1" dirty="0" err="1">
                <a:solidFill>
                  <a:schemeClr val="bg1"/>
                </a:solidFill>
                <a:latin typeface="Agency FB" panose="020B0503020202020204" pitchFamily="34" charset="0"/>
              </a:rPr>
              <a:t>programmed</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910953"/>
            <a:ext cx="9261566"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D2185D9D-F569-49CB-BCC7-81979D5B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83" y="3908068"/>
            <a:ext cx="4924425" cy="2647950"/>
          </a:xfrm>
          <a:prstGeom prst="rect">
            <a:avLst/>
          </a:prstGeom>
        </p:spPr>
      </p:pic>
    </p:spTree>
    <p:extLst>
      <p:ext uri="{BB962C8B-B14F-4D97-AF65-F5344CB8AC3E}">
        <p14:creationId xmlns:p14="http://schemas.microsoft.com/office/powerpoint/2010/main" val="190847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35242" y="-61727"/>
            <a:ext cx="11209795"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Random-</a:t>
            </a:r>
            <a:r>
              <a:rPr lang="it-IT" sz="5400" b="1" dirty="0" err="1">
                <a:solidFill>
                  <a:srgbClr val="6BEAD2"/>
                </a:solidFill>
                <a:latin typeface="Agency FB" panose="020B0503020202020204" pitchFamily="34" charset="0"/>
              </a:rPr>
              <a:t>Forest</a:t>
            </a:r>
            <a:r>
              <a:rPr lang="it-IT" sz="5400" b="1" dirty="0">
                <a:solidFill>
                  <a:srgbClr val="6BEAD2"/>
                </a:solidFill>
                <a:latin typeface="Agency FB" panose="020B0503020202020204" pitchFamily="34" charset="0"/>
              </a:rPr>
              <a:t> </a:t>
            </a:r>
            <a:r>
              <a:rPr lang="it-IT" sz="5400" b="1" dirty="0" err="1">
                <a:solidFill>
                  <a:srgbClr val="6BEAD2"/>
                </a:solidFill>
                <a:latin typeface="Agency FB" panose="020B0503020202020204" pitchFamily="34" charset="0"/>
              </a:rPr>
              <a:t>Classifier</a:t>
            </a:r>
            <a:r>
              <a:rPr lang="it-IT" sz="5400" b="1" dirty="0">
                <a:solidFill>
                  <a:srgbClr val="6BEAD2"/>
                </a:solidFill>
                <a:latin typeface="Agency FB" panose="020B0503020202020204" pitchFamily="34" charset="0"/>
              </a:rPr>
              <a:t> –</a:t>
            </a:r>
          </a:p>
          <a:p>
            <a:r>
              <a:rPr lang="it-IT" sz="5400" b="1" dirty="0">
                <a:solidFill>
                  <a:srgbClr val="6BEAD2"/>
                </a:solidFill>
                <a:latin typeface="Agency FB" panose="020B0503020202020204" pitchFamily="34" charset="0"/>
              </a:rPr>
              <a:t>Alberi di decisione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81010" y="1754326"/>
            <a:ext cx="10092858"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Il primo modello che è stato allenato è un </a:t>
            </a:r>
            <a:r>
              <a:rPr lang="it-IT" sz="2800" b="1" dirty="0" err="1">
                <a:solidFill>
                  <a:schemeClr val="bg1"/>
                </a:solidFill>
                <a:latin typeface="Agency FB" panose="020B0503020202020204" pitchFamily="34" charset="0"/>
              </a:rPr>
              <a:t>RandomForestClassifier</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Esso è un algoritmo di classificazione basato su un modello più semplice, detto </a:t>
            </a:r>
            <a:r>
              <a:rPr lang="it-IT" sz="2800" b="1" i="1" u="sng" dirty="0" err="1">
                <a:solidFill>
                  <a:schemeClr val="bg1"/>
                </a:solidFill>
                <a:latin typeface="Agency FB" panose="020B0503020202020204" pitchFamily="34" charset="0"/>
              </a:rPr>
              <a:t>Decision</a:t>
            </a:r>
            <a:r>
              <a:rPr lang="it-IT" sz="2800" b="1" i="1" u="sng" dirty="0">
                <a:solidFill>
                  <a:schemeClr val="bg1"/>
                </a:solidFill>
                <a:latin typeface="Agency FB" panose="020B0503020202020204" pitchFamily="34" charset="0"/>
              </a:rPr>
              <a:t> </a:t>
            </a:r>
            <a:r>
              <a:rPr lang="it-IT" sz="2800" b="1" i="1" u="sng" dirty="0" err="1">
                <a:solidFill>
                  <a:schemeClr val="bg1"/>
                </a:solidFill>
                <a:latin typeface="Agency FB" panose="020B0503020202020204" pitchFamily="34" charset="0"/>
              </a:rPr>
              <a:t>Tree</a:t>
            </a:r>
            <a:r>
              <a:rPr lang="it-IT" sz="2800" b="1" i="1" u="sng"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(albero di decisione).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Gli alberi di decisione sono potentissimi algoritmi di machine </a:t>
            </a:r>
            <a:r>
              <a:rPr lang="it-IT" sz="2800" b="1" dirty="0" err="1">
                <a:solidFill>
                  <a:schemeClr val="bg1"/>
                </a:solidFill>
                <a:latin typeface="Agency FB" panose="020B0503020202020204" pitchFamily="34" charset="0"/>
              </a:rPr>
              <a:t>learning</a:t>
            </a:r>
            <a:r>
              <a:rPr lang="it-IT" sz="2800" b="1" dirty="0">
                <a:solidFill>
                  <a:schemeClr val="bg1"/>
                </a:solidFill>
                <a:latin typeface="Agency FB" panose="020B0503020202020204" pitchFamily="34" charset="0"/>
              </a:rPr>
              <a:t>, capaci di eseguire sia </a:t>
            </a:r>
            <a:r>
              <a:rPr lang="it-IT" sz="2800" b="1" i="1" dirty="0">
                <a:solidFill>
                  <a:schemeClr val="bg1"/>
                </a:solidFill>
                <a:latin typeface="Agency FB" panose="020B0503020202020204" pitchFamily="34" charset="0"/>
              </a:rPr>
              <a:t>classificazione</a:t>
            </a:r>
            <a:r>
              <a:rPr lang="it-IT" sz="2800" b="1" dirty="0">
                <a:solidFill>
                  <a:schemeClr val="bg1"/>
                </a:solidFill>
                <a:latin typeface="Agency FB" panose="020B0503020202020204" pitchFamily="34" charset="0"/>
              </a:rPr>
              <a:t>  che </a:t>
            </a:r>
            <a:r>
              <a:rPr lang="it-IT" sz="2800" b="1" i="1" dirty="0">
                <a:solidFill>
                  <a:schemeClr val="bg1"/>
                </a:solidFill>
                <a:latin typeface="Agency FB" panose="020B0503020202020204" pitchFamily="34" charset="0"/>
              </a:rPr>
              <a:t>regressione</a:t>
            </a:r>
            <a:r>
              <a:rPr lang="it-IT" sz="2800" b="1" dirty="0">
                <a:solidFill>
                  <a:schemeClr val="bg1"/>
                </a:solidFill>
                <a:latin typeface="Agency FB" panose="020B0503020202020204" pitchFamily="34" charset="0"/>
              </a:rPr>
              <a:t>; essi sono in grado di modellare dataset anche molto complessi. </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181010" y="1650508"/>
            <a:ext cx="7552644"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40764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0232104" cy="1754326"/>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Random-</a:t>
            </a:r>
            <a:r>
              <a:rPr lang="it-IT" sz="5400" b="1" dirty="0" err="1">
                <a:solidFill>
                  <a:srgbClr val="6BEAD2"/>
                </a:solidFill>
                <a:latin typeface="Agency FB" panose="020B0503020202020204" pitchFamily="34" charset="0"/>
              </a:rPr>
              <a:t>Forest</a:t>
            </a:r>
            <a:r>
              <a:rPr lang="it-IT" sz="5400" b="1" dirty="0">
                <a:solidFill>
                  <a:srgbClr val="6BEAD2"/>
                </a:solidFill>
                <a:latin typeface="Agency FB" panose="020B0503020202020204" pitchFamily="34" charset="0"/>
              </a:rPr>
              <a:t> </a:t>
            </a:r>
            <a:r>
              <a:rPr lang="it-IT" sz="5400" b="1" dirty="0" err="1">
                <a:solidFill>
                  <a:srgbClr val="6BEAD2"/>
                </a:solidFill>
                <a:latin typeface="Agency FB" panose="020B0503020202020204" pitchFamily="34" charset="0"/>
              </a:rPr>
              <a:t>Classifier</a:t>
            </a:r>
            <a:r>
              <a:rPr lang="it-IT" sz="5400" b="1" dirty="0">
                <a:solidFill>
                  <a:srgbClr val="6BEAD2"/>
                </a:solidFill>
                <a:latin typeface="Agency FB" panose="020B0503020202020204" pitchFamily="34" charset="0"/>
              </a:rPr>
              <a:t> –</a:t>
            </a:r>
          </a:p>
          <a:p>
            <a:r>
              <a:rPr lang="it-IT" sz="5400" b="1" dirty="0">
                <a:solidFill>
                  <a:srgbClr val="6BEAD2"/>
                </a:solidFill>
                <a:latin typeface="Agency FB" panose="020B0503020202020204" pitchFamily="34" charset="0"/>
              </a:rPr>
              <a:t>Alberi di decisione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30854" y="1921379"/>
            <a:ext cx="10092858" cy="483209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Una struttura di questo tipo è in grado di rappresentare una successione di decisioni binarie. Nel caso della classificazione, essa modella i nodi interni e le loro connessioni come dei veri e propri percorsi, che portano a dei nodi foglia: ogni nodo foglia indica una classe.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Tipicamente, come nel caso di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è possibile fissare la profondità massima dei nodi foglia tramite un apposito </a:t>
            </a:r>
            <a:r>
              <a:rPr lang="it-IT" sz="2800" b="1" dirty="0" err="1">
                <a:solidFill>
                  <a:schemeClr val="bg1"/>
                </a:solidFill>
                <a:latin typeface="Agency FB" panose="020B0503020202020204" pitchFamily="34" charset="0"/>
              </a:rPr>
              <a:t>iperparametro</a:t>
            </a:r>
            <a:r>
              <a:rPr lang="it-IT" sz="2800" b="1" dirty="0">
                <a:solidFill>
                  <a:schemeClr val="bg1"/>
                </a:solidFill>
                <a:latin typeface="Agency FB" panose="020B0503020202020204" pitchFamily="34" charset="0"/>
              </a:rPr>
              <a:t> (nel caso di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esso è </a:t>
            </a:r>
            <a:r>
              <a:rPr lang="it-IT" sz="2800" b="1" i="1" dirty="0" err="1">
                <a:solidFill>
                  <a:schemeClr val="bg1"/>
                </a:solidFill>
                <a:latin typeface="Agency FB" panose="020B0503020202020204" pitchFamily="34" charset="0"/>
              </a:rPr>
              <a:t>max_depth</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Un </a:t>
            </a:r>
            <a:r>
              <a:rPr lang="it-IT" sz="2800" b="1" dirty="0" err="1">
                <a:solidFill>
                  <a:schemeClr val="bg1"/>
                </a:solidFill>
                <a:latin typeface="Agency FB" panose="020B0503020202020204" pitchFamily="34" charset="0"/>
              </a:rPr>
              <a:t>iperparametro</a:t>
            </a:r>
            <a:r>
              <a:rPr lang="it-IT" sz="2800" b="1" dirty="0">
                <a:solidFill>
                  <a:schemeClr val="bg1"/>
                </a:solidFill>
                <a:latin typeface="Agency FB" panose="020B0503020202020204" pitchFamily="34" charset="0"/>
              </a:rPr>
              <a:t> di questo tipo è detto </a:t>
            </a:r>
            <a:r>
              <a:rPr lang="it-IT" sz="2800" b="1" i="1" dirty="0" err="1">
                <a:solidFill>
                  <a:schemeClr val="bg1"/>
                </a:solidFill>
                <a:latin typeface="Agency FB" panose="020B0503020202020204" pitchFamily="34" charset="0"/>
              </a:rPr>
              <a:t>iperparametro</a:t>
            </a:r>
            <a:r>
              <a:rPr lang="it-IT" sz="2800" b="1" i="1" dirty="0">
                <a:solidFill>
                  <a:schemeClr val="bg1"/>
                </a:solidFill>
                <a:latin typeface="Agency FB" panose="020B0503020202020204" pitchFamily="34" charset="0"/>
              </a:rPr>
              <a:t> di regolarizzazione</a:t>
            </a:r>
            <a:r>
              <a:rPr lang="it-IT" sz="2800" b="1" dirty="0">
                <a:solidFill>
                  <a:schemeClr val="bg1"/>
                </a:solidFill>
                <a:latin typeface="Agency FB" panose="020B0503020202020204" pitchFamily="34" charset="0"/>
              </a:rPr>
              <a:t>, in quanto regola la complessità del modello (ovvero il </a:t>
            </a:r>
            <a:r>
              <a:rPr lang="it-IT" sz="2800" b="1" i="1" dirty="0">
                <a:solidFill>
                  <a:schemeClr val="bg1"/>
                </a:solidFill>
                <a:latin typeface="Agency FB" panose="020B0503020202020204" pitchFamily="34" charset="0"/>
              </a:rPr>
              <a:t>trade-off </a:t>
            </a:r>
            <a:r>
              <a:rPr lang="it-IT" sz="2800" b="1" i="1" dirty="0" err="1">
                <a:solidFill>
                  <a:schemeClr val="bg1"/>
                </a:solidFill>
                <a:latin typeface="Agency FB" panose="020B0503020202020204" pitchFamily="34" charset="0"/>
              </a:rPr>
              <a:t>overﬁtting</a:t>
            </a:r>
            <a:r>
              <a:rPr lang="it-IT" sz="2800" b="1" i="1" dirty="0">
                <a:solidFill>
                  <a:schemeClr val="bg1"/>
                </a:solidFill>
                <a:latin typeface="Agency FB" panose="020B0503020202020204" pitchFamily="34" charset="0"/>
              </a:rPr>
              <a:t> vs </a:t>
            </a:r>
            <a:r>
              <a:rPr lang="it-IT" sz="2800" b="1" i="1" dirty="0" err="1">
                <a:solidFill>
                  <a:schemeClr val="bg1"/>
                </a:solidFill>
                <a:latin typeface="Agency FB" panose="020B0503020202020204" pitchFamily="34" charset="0"/>
              </a:rPr>
              <a:t>underﬁtting</a:t>
            </a:r>
            <a:r>
              <a:rPr lang="it-IT" sz="28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30854" y="1754326"/>
            <a:ext cx="8012765"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37427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87634" y="-29051"/>
            <a:ext cx="11209795"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Random-</a:t>
            </a:r>
            <a:r>
              <a:rPr lang="it-IT" sz="5400" b="1" dirty="0" err="1">
                <a:solidFill>
                  <a:srgbClr val="6BEAD2"/>
                </a:solidFill>
                <a:latin typeface="Agency FB" panose="020B0503020202020204" pitchFamily="34" charset="0"/>
              </a:rPr>
              <a:t>Forest</a:t>
            </a:r>
            <a:r>
              <a:rPr lang="it-IT" sz="5400" b="1" dirty="0">
                <a:solidFill>
                  <a:srgbClr val="6BEAD2"/>
                </a:solidFill>
                <a:latin typeface="Agency FB" panose="020B0503020202020204" pitchFamily="34" charset="0"/>
              </a:rPr>
              <a:t> </a:t>
            </a:r>
            <a:r>
              <a:rPr lang="it-IT" sz="5400" b="1" dirty="0" err="1">
                <a:solidFill>
                  <a:srgbClr val="6BEAD2"/>
                </a:solidFill>
                <a:latin typeface="Agency FB" panose="020B0503020202020204" pitchFamily="34" charset="0"/>
              </a:rPr>
              <a:t>Classifier</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43176" y="1059895"/>
            <a:ext cx="10553339"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Il modello Random </a:t>
            </a:r>
            <a:r>
              <a:rPr lang="it-IT" sz="2800" b="1" dirty="0" err="1">
                <a:solidFill>
                  <a:schemeClr val="bg1"/>
                </a:solidFill>
                <a:latin typeface="Agency FB" panose="020B0503020202020204" pitchFamily="34" charset="0"/>
              </a:rPr>
              <a:t>Forest</a:t>
            </a:r>
            <a:r>
              <a:rPr lang="it-IT" sz="2800" b="1" dirty="0">
                <a:solidFill>
                  <a:schemeClr val="bg1"/>
                </a:solidFill>
                <a:latin typeface="Agency FB" panose="020B0503020202020204" pitchFamily="34" charset="0"/>
              </a:rPr>
              <a:t> consiste semplicemente in un insieme di alberi di decisione.</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Ogni albero della ”foresta” è allenato su un sottoinsieme delle feature del dataset; inoltre, è possibile definire la profondità massima di tutti gli alberi di decisione, oppure fare in modo che anche questa sia scelta in modo casuale, in modo diverso per ogni albero. </a:t>
            </a:r>
          </a:p>
          <a:p>
            <a:endParaRPr lang="it-IT" sz="2800" b="1" dirty="0">
              <a:solidFill>
                <a:schemeClr val="bg1"/>
              </a:solidFill>
              <a:latin typeface="Agency FB" panose="020B0503020202020204" pitchFamily="34" charset="0"/>
            </a:endParaRP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237708"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75DE2329-E634-4CE3-AE98-B0CD0F4A4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70" y="3713525"/>
            <a:ext cx="9687261" cy="2983334"/>
          </a:xfrm>
          <a:prstGeom prst="rect">
            <a:avLst/>
          </a:prstGeom>
        </p:spPr>
      </p:pic>
    </p:spTree>
    <p:extLst>
      <p:ext uri="{BB962C8B-B14F-4D97-AF65-F5344CB8AC3E}">
        <p14:creationId xmlns:p14="http://schemas.microsoft.com/office/powerpoint/2010/main" val="93390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8477573"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Una prima esplorazione... (1/2)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0704" y="1097256"/>
            <a:ext cx="10244276" cy="2677656"/>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Per modellare classificatori di tipo random-</a:t>
            </a:r>
            <a:r>
              <a:rPr lang="it-IT" sz="2800" b="1" dirty="0" err="1">
                <a:solidFill>
                  <a:schemeClr val="bg1"/>
                </a:solidFill>
                <a:latin typeface="Agency FB" panose="020B0503020202020204" pitchFamily="34" charset="0"/>
              </a:rPr>
              <a:t>forest</a:t>
            </a:r>
            <a:r>
              <a:rPr lang="it-IT" sz="2800" b="1" dirty="0">
                <a:solidFill>
                  <a:schemeClr val="bg1"/>
                </a:solidFill>
                <a:latin typeface="Agency FB" panose="020B0503020202020204" pitchFamily="34" charset="0"/>
              </a:rPr>
              <a:t>,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fornisce la classe </a:t>
            </a:r>
            <a:r>
              <a:rPr lang="it-IT" sz="2800" b="1" dirty="0" err="1">
                <a:solidFill>
                  <a:schemeClr val="bg1"/>
                </a:solidFill>
                <a:latin typeface="Agency FB" panose="020B0503020202020204" pitchFamily="34" charset="0"/>
              </a:rPr>
              <a:t>RandomForestClassifier</a:t>
            </a:r>
            <a:r>
              <a:rPr lang="it-IT" sz="2800" b="1" dirty="0">
                <a:solidFill>
                  <a:schemeClr val="bg1"/>
                </a:solidFill>
                <a:latin typeface="Agency FB" panose="020B0503020202020204" pitchFamily="34" charset="0"/>
              </a:rPr>
              <a:t>.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un </a:t>
            </a:r>
            <a:r>
              <a:rPr lang="it-IT" sz="2800" b="1" i="1" dirty="0">
                <a:solidFill>
                  <a:schemeClr val="bg1"/>
                </a:solidFill>
                <a:latin typeface="Agency FB" panose="020B0503020202020204" pitchFamily="34" charset="0"/>
              </a:rPr>
              <a:t>primo contatto  </a:t>
            </a:r>
            <a:r>
              <a:rPr lang="it-IT" sz="2800" b="1" dirty="0">
                <a:solidFill>
                  <a:schemeClr val="bg1"/>
                </a:solidFill>
                <a:latin typeface="Agency FB" panose="020B0503020202020204" pitchFamily="34" charset="0"/>
              </a:rPr>
              <a:t>con il modello, abbiamo creato un’istanza della classe, che abbiamo allenato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utilizzando dei parametri che ci sono sembrati ragionevoli in base alle caratteristiche strutturali del modello e del dataset.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7392692" cy="5810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8D0B218-1CF7-462F-9AAD-3B699ED04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8" y="3738123"/>
            <a:ext cx="9115165" cy="3052137"/>
          </a:xfrm>
          <a:prstGeom prst="rect">
            <a:avLst/>
          </a:prstGeom>
        </p:spPr>
      </p:pic>
    </p:spTree>
    <p:extLst>
      <p:ext uri="{BB962C8B-B14F-4D97-AF65-F5344CB8AC3E}">
        <p14:creationId xmlns:p14="http://schemas.microsoft.com/office/powerpoint/2010/main" val="3295964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7671661"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Una prima esplorazione... (2/2)</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210704" y="1097256"/>
            <a:ext cx="10244276" cy="1815882"/>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Successivamente abbiamo definito una funzione per misurare l’accuratezza delle previsioni, ed abbiamo calcolato delle predizioni sui dati che l’algoritmo ha usato per fare il training. L’accuratezza raggiunta in vari test sul modello così allenato oscilla tra il 93 ed il 94%.</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1" y="865230"/>
            <a:ext cx="7408191" cy="5810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727792F-C999-4C6D-899B-B0427A241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09" y="3044704"/>
            <a:ext cx="9122754" cy="3691595"/>
          </a:xfrm>
          <a:prstGeom prst="rect">
            <a:avLst/>
          </a:prstGeom>
        </p:spPr>
      </p:pic>
    </p:spTree>
    <p:extLst>
      <p:ext uri="{BB962C8B-B14F-4D97-AF65-F5344CB8AC3E}">
        <p14:creationId xmlns:p14="http://schemas.microsoft.com/office/powerpoint/2010/main" val="37173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94890" y="42596"/>
            <a:ext cx="8578847" cy="1446550"/>
          </a:xfrm>
          <a:prstGeom prst="rect">
            <a:avLst/>
          </a:prstGeom>
          <a:noFill/>
        </p:spPr>
        <p:txBody>
          <a:bodyPr wrap="square" rtlCol="0">
            <a:spAutoFit/>
          </a:bodyPr>
          <a:lstStyle/>
          <a:p>
            <a:r>
              <a:rPr lang="it-IT" sz="4400" b="1" dirty="0">
                <a:solidFill>
                  <a:srgbClr val="6BEAD2"/>
                </a:solidFill>
                <a:latin typeface="Agency FB" panose="020B0503020202020204" pitchFamily="34" charset="0"/>
              </a:rPr>
              <a:t>Random-</a:t>
            </a:r>
            <a:r>
              <a:rPr lang="it-IT" sz="4400" b="1" dirty="0" err="1">
                <a:solidFill>
                  <a:srgbClr val="6BEAD2"/>
                </a:solidFill>
                <a:latin typeface="Agency FB" panose="020B0503020202020204" pitchFamily="34" charset="0"/>
              </a:rPr>
              <a:t>Forest</a:t>
            </a:r>
            <a:r>
              <a:rPr lang="it-IT" sz="4400" b="1" dirty="0">
                <a:solidFill>
                  <a:srgbClr val="6BEAD2"/>
                </a:solidFill>
                <a:latin typeface="Agency FB" panose="020B0503020202020204" pitchFamily="34" charset="0"/>
              </a:rPr>
              <a:t> </a:t>
            </a:r>
            <a:r>
              <a:rPr lang="it-IT" sz="4400" b="1" dirty="0" err="1">
                <a:solidFill>
                  <a:srgbClr val="6BEAD2"/>
                </a:solidFill>
                <a:latin typeface="Agency FB" panose="020B0503020202020204" pitchFamily="34" charset="0"/>
              </a:rPr>
              <a:t>Classifier</a:t>
            </a:r>
            <a:r>
              <a:rPr lang="it-IT" sz="4400" b="1" dirty="0">
                <a:solidFill>
                  <a:srgbClr val="6BEAD2"/>
                </a:solidFill>
                <a:latin typeface="Agency FB" panose="020B0503020202020204" pitchFamily="34" charset="0"/>
              </a:rPr>
              <a:t>: Allenamento e scelta degli </a:t>
            </a:r>
            <a:r>
              <a:rPr lang="it-IT" sz="4400" b="1" dirty="0" err="1">
                <a:solidFill>
                  <a:srgbClr val="6BEAD2"/>
                </a:solidFill>
                <a:latin typeface="Agency FB" panose="020B0503020202020204" pitchFamily="34" charset="0"/>
              </a:rPr>
              <a:t>iperparametri</a:t>
            </a:r>
            <a:r>
              <a:rPr lang="it-IT" sz="4400" b="1" dirty="0">
                <a:solidFill>
                  <a:srgbClr val="6BEAD2"/>
                </a:solidFill>
                <a:latin typeface="Agency FB" panose="020B0503020202020204" pitchFamily="34" charset="0"/>
              </a:rPr>
              <a:t> (1/3)</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94890" y="1838396"/>
            <a:ext cx="9298983" cy="3970318"/>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Nel caso di </a:t>
            </a:r>
            <a:r>
              <a:rPr lang="it-IT" sz="2800" b="1" dirty="0" err="1">
                <a:solidFill>
                  <a:schemeClr val="bg1"/>
                </a:solidFill>
                <a:latin typeface="Agency FB" panose="020B0503020202020204" pitchFamily="34" charset="0"/>
              </a:rPr>
              <a:t>RandomForestClassifier</a:t>
            </a:r>
            <a:r>
              <a:rPr lang="it-IT" sz="2800" b="1" dirty="0">
                <a:solidFill>
                  <a:schemeClr val="bg1"/>
                </a:solidFill>
                <a:latin typeface="Agency FB" panose="020B0503020202020204" pitchFamily="34" charset="0"/>
              </a:rPr>
              <a:t>, gli iperparametri principali da settare sono il numero di alberi di decisione, ed il numero massimo di nodi-foglia per ogni albero.</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Per scegliere i parametri ottimali, è necessario testare le performance del modello con varie combinazioni di essi.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Grazie alla classe </a:t>
            </a:r>
            <a:r>
              <a:rPr lang="it-IT" sz="2800" b="1" i="1" dirty="0" err="1">
                <a:solidFill>
                  <a:schemeClr val="bg1"/>
                </a:solidFill>
                <a:latin typeface="Agency FB" panose="020B0503020202020204" pitchFamily="34" charset="0"/>
              </a:rPr>
              <a:t>GridSearchCV</a:t>
            </a:r>
            <a:r>
              <a:rPr lang="it-IT" sz="2800" b="1" dirty="0">
                <a:solidFill>
                  <a:schemeClr val="bg1"/>
                </a:solidFill>
                <a:latin typeface="Agency FB" panose="020B0503020202020204" pitchFamily="34" charset="0"/>
              </a:rPr>
              <a:t>, messa a disposizione da </a:t>
            </a:r>
            <a:r>
              <a:rPr lang="it-IT" sz="2800" b="1" dirty="0" err="1">
                <a:solidFill>
                  <a:schemeClr val="bg1"/>
                </a:solidFill>
                <a:latin typeface="Agency FB" panose="020B0503020202020204" pitchFamily="34" charset="0"/>
              </a:rPr>
              <a:t>ScikitLearn</a:t>
            </a:r>
            <a:r>
              <a:rPr lang="it-IT" sz="2800" b="1" dirty="0">
                <a:solidFill>
                  <a:schemeClr val="bg1"/>
                </a:solidFill>
                <a:latin typeface="Agency FB" panose="020B0503020202020204" pitchFamily="34" charset="0"/>
              </a:rPr>
              <a:t>, è possibile automatizzare questo processo.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1460096"/>
            <a:ext cx="8214102" cy="4571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21049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A299B51-FC49-4993-894C-5685C699A4F0}"/>
              </a:ext>
            </a:extLst>
          </p:cNvPr>
          <p:cNvSpPr txBox="1"/>
          <p:nvPr/>
        </p:nvSpPr>
        <p:spPr>
          <a:xfrm>
            <a:off x="86729" y="1586355"/>
            <a:ext cx="9870693" cy="4893647"/>
          </a:xfrm>
          <a:prstGeom prst="rect">
            <a:avLst/>
          </a:prstGeom>
          <a:noFill/>
        </p:spPr>
        <p:txBody>
          <a:bodyPr wrap="square" rtlCol="0">
            <a:spAutoFit/>
          </a:bodyPr>
          <a:lstStyle/>
          <a:p>
            <a:r>
              <a:rPr lang="it-IT" sz="2600" b="1" dirty="0">
                <a:solidFill>
                  <a:schemeClr val="bg1"/>
                </a:solidFill>
                <a:latin typeface="Agency FB" panose="020B0503020202020204" pitchFamily="34" charset="0"/>
              </a:rPr>
              <a:t>Innanzitutto, è necessario specificare una griglia contenente i parametri con cui si vuole che il classificatore sia testato.</a:t>
            </a: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Questa griglia è rappresentata come un vettore, le cui entry sono dei dizionari, uno per ogni parametro. </a:t>
            </a:r>
          </a:p>
          <a:p>
            <a:endParaRPr lang="en-US" sz="2600" b="1" dirty="0">
              <a:solidFill>
                <a:schemeClr val="bg1"/>
              </a:solidFill>
              <a:latin typeface="Agency FB" panose="020B0503020202020204" pitchFamily="34" charset="0"/>
            </a:endParaRPr>
          </a:p>
          <a:p>
            <a:endParaRPr lang="en-US" sz="2600" b="1" dirty="0">
              <a:solidFill>
                <a:schemeClr val="bg1"/>
              </a:solidFill>
              <a:latin typeface="Agency FB" panose="020B0503020202020204" pitchFamily="34" charset="0"/>
            </a:endParaRPr>
          </a:p>
          <a:p>
            <a:endParaRPr lang="it-IT" sz="2600" b="1" dirty="0">
              <a:solidFill>
                <a:schemeClr val="bg1"/>
              </a:solidFill>
              <a:latin typeface="Agency FB" panose="020B0503020202020204" pitchFamily="34" charset="0"/>
            </a:endParaRPr>
          </a:p>
          <a:p>
            <a:r>
              <a:rPr lang="it-IT" sz="2600" b="1" dirty="0">
                <a:solidFill>
                  <a:schemeClr val="bg1"/>
                </a:solidFill>
                <a:latin typeface="Agency FB" panose="020B0503020202020204" pitchFamily="34" charset="0"/>
              </a:rPr>
              <a:t>Tramite tale griglia, l’oggetto </a:t>
            </a:r>
            <a:r>
              <a:rPr lang="it-IT" sz="2600" b="1" dirty="0" err="1">
                <a:solidFill>
                  <a:schemeClr val="bg1"/>
                </a:solidFill>
                <a:latin typeface="Agency FB" panose="020B0503020202020204" pitchFamily="34" charset="0"/>
              </a:rPr>
              <a:t>GridSearchCV</a:t>
            </a:r>
            <a:r>
              <a:rPr lang="it-IT" sz="2600" b="1" dirty="0">
                <a:solidFill>
                  <a:schemeClr val="bg1"/>
                </a:solidFill>
                <a:latin typeface="Agency FB" panose="020B0503020202020204" pitchFamily="34" charset="0"/>
              </a:rPr>
              <a:t> esegue sia la fase di training che di </a:t>
            </a:r>
            <a:r>
              <a:rPr lang="it-IT" sz="2600" b="1" dirty="0" err="1">
                <a:solidFill>
                  <a:schemeClr val="bg1"/>
                </a:solidFill>
                <a:latin typeface="Agency FB" panose="020B0503020202020204" pitchFamily="34" charset="0"/>
              </a:rPr>
              <a:t>testing</a:t>
            </a:r>
            <a:r>
              <a:rPr lang="it-IT" sz="2600" b="1" dirty="0">
                <a:solidFill>
                  <a:schemeClr val="bg1"/>
                </a:solidFill>
                <a:latin typeface="Agency FB" panose="020B0503020202020204" pitchFamily="34" charset="0"/>
              </a:rPr>
              <a:t> (sul </a:t>
            </a:r>
            <a:r>
              <a:rPr lang="it-IT" sz="2600" b="1" i="1" u="sng" dirty="0" err="1">
                <a:solidFill>
                  <a:schemeClr val="bg1"/>
                </a:solidFill>
                <a:latin typeface="Agency FB" panose="020B0503020202020204" pitchFamily="34" charset="0"/>
              </a:rPr>
              <a:t>validation</a:t>
            </a:r>
            <a:r>
              <a:rPr lang="it-IT" sz="2600" b="1" i="1" u="sng" dirty="0">
                <a:solidFill>
                  <a:schemeClr val="bg1"/>
                </a:solidFill>
                <a:latin typeface="Agency FB" panose="020B0503020202020204" pitchFamily="34" charset="0"/>
              </a:rPr>
              <a:t> set </a:t>
            </a:r>
            <a:r>
              <a:rPr lang="it-IT" sz="2600" b="1" dirty="0">
                <a:solidFill>
                  <a:schemeClr val="bg1"/>
                </a:solidFill>
                <a:latin typeface="Agency FB" panose="020B0503020202020204" pitchFamily="34" charset="0"/>
              </a:rPr>
              <a:t>) del classificatore con ogni possibile combinazione di parametri tra quelli forniti, </a:t>
            </a:r>
            <a:r>
              <a:rPr lang="it-IT" sz="2600" b="1" u="sng" dirty="0">
                <a:solidFill>
                  <a:schemeClr val="bg1"/>
                </a:solidFill>
                <a:latin typeface="Agency FB" panose="020B0503020202020204" pitchFamily="34" charset="0"/>
              </a:rPr>
              <a:t>restituendo la coppia che si è rivelata maggiormente accurata</a:t>
            </a:r>
            <a:r>
              <a:rPr lang="it-IT" sz="2600" b="1" dirty="0">
                <a:solidFill>
                  <a:schemeClr val="bg1"/>
                </a:solidFill>
                <a:latin typeface="Agency FB" panose="020B0503020202020204" pitchFamily="34" charset="0"/>
              </a:rPr>
              <a:t>.</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1528256"/>
            <a:ext cx="6374674"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1AA1F1F7-AE1C-4119-BB9B-E696C1A7806D}"/>
              </a:ext>
            </a:extLst>
          </p:cNvPr>
          <p:cNvSpPr txBox="1"/>
          <p:nvPr/>
        </p:nvSpPr>
        <p:spPr>
          <a:xfrm>
            <a:off x="94890" y="42596"/>
            <a:ext cx="8578847" cy="1446550"/>
          </a:xfrm>
          <a:prstGeom prst="rect">
            <a:avLst/>
          </a:prstGeom>
          <a:noFill/>
        </p:spPr>
        <p:txBody>
          <a:bodyPr wrap="square" rtlCol="0">
            <a:spAutoFit/>
          </a:bodyPr>
          <a:lstStyle/>
          <a:p>
            <a:r>
              <a:rPr lang="it-IT" sz="4400" b="1" dirty="0">
                <a:solidFill>
                  <a:srgbClr val="6BEAD2"/>
                </a:solidFill>
                <a:latin typeface="Agency FB" panose="020B0503020202020204" pitchFamily="34" charset="0"/>
              </a:rPr>
              <a:t>Random-</a:t>
            </a:r>
            <a:r>
              <a:rPr lang="it-IT" sz="4400" b="1" dirty="0" err="1">
                <a:solidFill>
                  <a:srgbClr val="6BEAD2"/>
                </a:solidFill>
                <a:latin typeface="Agency FB" panose="020B0503020202020204" pitchFamily="34" charset="0"/>
              </a:rPr>
              <a:t>Forest</a:t>
            </a:r>
            <a:r>
              <a:rPr lang="it-IT" sz="4400" b="1" dirty="0">
                <a:solidFill>
                  <a:srgbClr val="6BEAD2"/>
                </a:solidFill>
                <a:latin typeface="Agency FB" panose="020B0503020202020204" pitchFamily="34" charset="0"/>
              </a:rPr>
              <a:t> </a:t>
            </a:r>
            <a:r>
              <a:rPr lang="it-IT" sz="4400" b="1" dirty="0" err="1">
                <a:solidFill>
                  <a:srgbClr val="6BEAD2"/>
                </a:solidFill>
                <a:latin typeface="Agency FB" panose="020B0503020202020204" pitchFamily="34" charset="0"/>
              </a:rPr>
              <a:t>Classifier</a:t>
            </a:r>
            <a:r>
              <a:rPr lang="it-IT" sz="4400" b="1" dirty="0">
                <a:solidFill>
                  <a:srgbClr val="6BEAD2"/>
                </a:solidFill>
                <a:latin typeface="Agency FB" panose="020B0503020202020204" pitchFamily="34" charset="0"/>
              </a:rPr>
              <a:t>: Allenamento e scelta degli </a:t>
            </a:r>
            <a:r>
              <a:rPr lang="it-IT" sz="4400" b="1" dirty="0" err="1">
                <a:solidFill>
                  <a:srgbClr val="6BEAD2"/>
                </a:solidFill>
                <a:latin typeface="Agency FB" panose="020B0503020202020204" pitchFamily="34" charset="0"/>
              </a:rPr>
              <a:t>iperparametri</a:t>
            </a:r>
            <a:r>
              <a:rPr lang="it-IT" sz="4400" b="1" dirty="0">
                <a:solidFill>
                  <a:srgbClr val="6BEAD2"/>
                </a:solidFill>
                <a:latin typeface="Agency FB" panose="020B0503020202020204" pitchFamily="34" charset="0"/>
              </a:rPr>
              <a:t> (2/3)</a:t>
            </a:r>
          </a:p>
        </p:txBody>
      </p:sp>
      <p:pic>
        <p:nvPicPr>
          <p:cNvPr id="15" name="Immagine 14">
            <a:extLst>
              <a:ext uri="{FF2B5EF4-FFF2-40B4-BE49-F238E27FC236}">
                <a16:creationId xmlns:a16="http://schemas.microsoft.com/office/drawing/2014/main" id="{FF3AD431-5CC6-48C1-9FF1-63FEB1BB7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829" y="3774220"/>
            <a:ext cx="6180952" cy="895238"/>
          </a:xfrm>
          <a:prstGeom prst="rect">
            <a:avLst/>
          </a:prstGeom>
        </p:spPr>
      </p:pic>
    </p:spTree>
    <p:extLst>
      <p:ext uri="{BB962C8B-B14F-4D97-AF65-F5344CB8AC3E}">
        <p14:creationId xmlns:p14="http://schemas.microsoft.com/office/powerpoint/2010/main" val="1629406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A299B51-FC49-4993-894C-5685C699A4F0}"/>
              </a:ext>
            </a:extLst>
          </p:cNvPr>
          <p:cNvSpPr txBox="1"/>
          <p:nvPr/>
        </p:nvSpPr>
        <p:spPr>
          <a:xfrm>
            <a:off x="157037" y="1813468"/>
            <a:ext cx="9333826" cy="3108543"/>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Un parametro che merita una spiegazione a parte è </a:t>
            </a:r>
            <a:r>
              <a:rPr lang="it-IT" sz="2800" b="1" i="1" dirty="0">
                <a:solidFill>
                  <a:schemeClr val="bg1"/>
                </a:solidFill>
                <a:latin typeface="Agency FB" panose="020B0503020202020204" pitchFamily="34" charset="0"/>
              </a:rPr>
              <a:t>cv</a:t>
            </a:r>
            <a:r>
              <a:rPr lang="it-IT" sz="2800" b="1" dirty="0">
                <a:solidFill>
                  <a:schemeClr val="bg1"/>
                </a:solidFill>
                <a:latin typeface="Agency FB" panose="020B0503020202020204" pitchFamily="34" charset="0"/>
              </a:rPr>
              <a:t>:  esso sta</a:t>
            </a:r>
          </a:p>
          <a:p>
            <a:r>
              <a:rPr lang="it-IT" sz="2800" b="1" dirty="0">
                <a:solidFill>
                  <a:schemeClr val="bg1"/>
                </a:solidFill>
                <a:latin typeface="Agency FB" panose="020B0503020202020204" pitchFamily="34" charset="0"/>
              </a:rPr>
              <a:t>per </a:t>
            </a:r>
            <a:r>
              <a:rPr lang="it-IT" sz="2800" b="1" i="1" dirty="0">
                <a:solidFill>
                  <a:schemeClr val="bg1"/>
                </a:solidFill>
                <a:latin typeface="Agency FB" panose="020B0503020202020204" pitchFamily="34" charset="0"/>
              </a:rPr>
              <a:t>Cross-</a:t>
            </a:r>
            <a:r>
              <a:rPr lang="it-IT" sz="2800" b="1" i="1" dirty="0" err="1">
                <a:solidFill>
                  <a:schemeClr val="bg1"/>
                </a:solidFill>
                <a:latin typeface="Agency FB" panose="020B0503020202020204" pitchFamily="34" charset="0"/>
              </a:rPr>
              <a:t>Validation</a:t>
            </a:r>
            <a:r>
              <a:rPr lang="it-IT" sz="2800" b="1" dirty="0">
                <a:solidFill>
                  <a:schemeClr val="bg1"/>
                </a:solidFill>
                <a:latin typeface="Agency FB" panose="020B0503020202020204" pitchFamily="34" charset="0"/>
              </a:rPr>
              <a:t>.  </a:t>
            </a:r>
          </a:p>
          <a:p>
            <a:r>
              <a:rPr lang="it-IT" sz="2800" b="1" dirty="0">
                <a:solidFill>
                  <a:schemeClr val="bg1"/>
                </a:solidFill>
                <a:latin typeface="Agency FB" panose="020B0503020202020204" pitchFamily="34" charset="0"/>
              </a:rPr>
              <a:t>In questo caso essa viene effettuata con </a:t>
            </a:r>
            <a:r>
              <a:rPr lang="it-IT" sz="2800" b="1" i="1" dirty="0">
                <a:solidFill>
                  <a:schemeClr val="bg1"/>
                </a:solidFill>
                <a:latin typeface="Agency FB" panose="020B0503020202020204" pitchFamily="34" charset="0"/>
              </a:rPr>
              <a:t>k</a:t>
            </a:r>
            <a:r>
              <a:rPr lang="it-IT" sz="2800" b="1" dirty="0">
                <a:solidFill>
                  <a:schemeClr val="bg1"/>
                </a:solidFill>
                <a:latin typeface="Agency FB" panose="020B0503020202020204" pitchFamily="34" charset="0"/>
              </a:rPr>
              <a:t>= 5 sottoinsiemi del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Dopo aver invocato </a:t>
            </a:r>
            <a:r>
              <a:rPr lang="it-IT" sz="2800" b="1" dirty="0" err="1">
                <a:solidFill>
                  <a:schemeClr val="bg1"/>
                </a:solidFill>
                <a:latin typeface="Agency FB" panose="020B0503020202020204" pitchFamily="34" charset="0"/>
              </a:rPr>
              <a:t>fit</a:t>
            </a:r>
            <a:r>
              <a:rPr lang="it-IT" sz="2800" b="1" dirty="0">
                <a:solidFill>
                  <a:schemeClr val="bg1"/>
                </a:solidFill>
                <a:latin typeface="Agency FB" panose="020B0503020202020204" pitchFamily="34" charset="0"/>
              </a:rPr>
              <a:t>(), la variabile </a:t>
            </a:r>
            <a:r>
              <a:rPr lang="it-IT" sz="2800" b="1" i="1" dirty="0" err="1">
                <a:solidFill>
                  <a:schemeClr val="bg1"/>
                </a:solidFill>
                <a:latin typeface="Agency FB" panose="020B0503020202020204" pitchFamily="34" charset="0"/>
              </a:rPr>
              <a:t>best_params</a:t>
            </a:r>
            <a:r>
              <a:rPr lang="it-IT" sz="2800" b="1" i="1" dirty="0">
                <a:solidFill>
                  <a:schemeClr val="bg1"/>
                </a:solidFill>
                <a:latin typeface="Agency FB" panose="020B0503020202020204" pitchFamily="34" charset="0"/>
              </a:rPr>
              <a:t>  </a:t>
            </a:r>
            <a:r>
              <a:rPr lang="it-IT" sz="2800" b="1" dirty="0">
                <a:solidFill>
                  <a:schemeClr val="bg1"/>
                </a:solidFill>
                <a:latin typeface="Agency FB" panose="020B0503020202020204" pitchFamily="34" charset="0"/>
              </a:rPr>
              <a:t>contiene il risultato desiderato, ovvero la coppia di valori per gli </a:t>
            </a:r>
            <a:r>
              <a:rPr lang="it-IT" sz="2800" b="1" dirty="0" err="1">
                <a:solidFill>
                  <a:schemeClr val="bg1"/>
                </a:solidFill>
                <a:latin typeface="Agency FB" panose="020B0503020202020204" pitchFamily="34" charset="0"/>
              </a:rPr>
              <a:t>iperparametri</a:t>
            </a:r>
            <a:r>
              <a:rPr lang="it-IT" sz="2800" b="1" dirty="0">
                <a:solidFill>
                  <a:schemeClr val="bg1"/>
                </a:solidFill>
                <a:latin typeface="Agency FB" panose="020B0503020202020204" pitchFamily="34" charset="0"/>
              </a:rPr>
              <a:t> che si è comportata meglio.</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15" name="Immagine 14">
            <a:extLst>
              <a:ext uri="{FF2B5EF4-FFF2-40B4-BE49-F238E27FC236}">
                <a16:creationId xmlns:a16="http://schemas.microsoft.com/office/drawing/2014/main" id="{19B0955A-395B-499B-8CC7-79590655F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30" y="5329744"/>
            <a:ext cx="9821022" cy="1076190"/>
          </a:xfrm>
          <a:prstGeom prst="rect">
            <a:avLst/>
          </a:prstGeom>
        </p:spPr>
      </p:pic>
      <p:sp>
        <p:nvSpPr>
          <p:cNvPr id="13" name="CasellaDiTesto 12">
            <a:extLst>
              <a:ext uri="{FF2B5EF4-FFF2-40B4-BE49-F238E27FC236}">
                <a16:creationId xmlns:a16="http://schemas.microsoft.com/office/drawing/2014/main" id="{7ADDDF5D-133A-48D0-AD11-8E7FCE1C6A64}"/>
              </a:ext>
            </a:extLst>
          </p:cNvPr>
          <p:cNvSpPr txBox="1"/>
          <p:nvPr/>
        </p:nvSpPr>
        <p:spPr>
          <a:xfrm>
            <a:off x="94890" y="42596"/>
            <a:ext cx="8578847" cy="1446550"/>
          </a:xfrm>
          <a:prstGeom prst="rect">
            <a:avLst/>
          </a:prstGeom>
          <a:noFill/>
        </p:spPr>
        <p:txBody>
          <a:bodyPr wrap="square" rtlCol="0">
            <a:spAutoFit/>
          </a:bodyPr>
          <a:lstStyle/>
          <a:p>
            <a:r>
              <a:rPr lang="it-IT" sz="4400" b="1" dirty="0">
                <a:solidFill>
                  <a:srgbClr val="6BEAD2"/>
                </a:solidFill>
                <a:latin typeface="Agency FB" panose="020B0503020202020204" pitchFamily="34" charset="0"/>
              </a:rPr>
              <a:t>Random-</a:t>
            </a:r>
            <a:r>
              <a:rPr lang="it-IT" sz="4400" b="1" dirty="0" err="1">
                <a:solidFill>
                  <a:srgbClr val="6BEAD2"/>
                </a:solidFill>
                <a:latin typeface="Agency FB" panose="020B0503020202020204" pitchFamily="34" charset="0"/>
              </a:rPr>
              <a:t>Forest</a:t>
            </a:r>
            <a:r>
              <a:rPr lang="it-IT" sz="4400" b="1" dirty="0">
                <a:solidFill>
                  <a:srgbClr val="6BEAD2"/>
                </a:solidFill>
                <a:latin typeface="Agency FB" panose="020B0503020202020204" pitchFamily="34" charset="0"/>
              </a:rPr>
              <a:t> </a:t>
            </a:r>
            <a:r>
              <a:rPr lang="it-IT" sz="4400" b="1" dirty="0" err="1">
                <a:solidFill>
                  <a:srgbClr val="6BEAD2"/>
                </a:solidFill>
                <a:latin typeface="Agency FB" panose="020B0503020202020204" pitchFamily="34" charset="0"/>
              </a:rPr>
              <a:t>Classifier</a:t>
            </a:r>
            <a:r>
              <a:rPr lang="it-IT" sz="4400" b="1" dirty="0">
                <a:solidFill>
                  <a:srgbClr val="6BEAD2"/>
                </a:solidFill>
                <a:latin typeface="Agency FB" panose="020B0503020202020204" pitchFamily="34" charset="0"/>
              </a:rPr>
              <a:t>: Allenamento e scelta degli </a:t>
            </a:r>
            <a:r>
              <a:rPr lang="it-IT" sz="4400" b="1" dirty="0" err="1">
                <a:solidFill>
                  <a:srgbClr val="6BEAD2"/>
                </a:solidFill>
                <a:latin typeface="Agency FB" panose="020B0503020202020204" pitchFamily="34" charset="0"/>
              </a:rPr>
              <a:t>iperparametri</a:t>
            </a:r>
            <a:r>
              <a:rPr lang="it-IT" sz="4400" b="1" dirty="0">
                <a:solidFill>
                  <a:srgbClr val="6BEAD2"/>
                </a:solidFill>
                <a:latin typeface="Agency FB" panose="020B0503020202020204" pitchFamily="34" charset="0"/>
              </a:rPr>
              <a:t> (3/3)</a:t>
            </a:r>
          </a:p>
        </p:txBody>
      </p:sp>
      <p:sp>
        <p:nvSpPr>
          <p:cNvPr id="16" name="Rettangolo 15">
            <a:extLst>
              <a:ext uri="{FF2B5EF4-FFF2-40B4-BE49-F238E27FC236}">
                <a16:creationId xmlns:a16="http://schemas.microsoft.com/office/drawing/2014/main" id="{EC814A3B-126A-4DF6-A1AB-445E5C183BAE}"/>
              </a:ext>
            </a:extLst>
          </p:cNvPr>
          <p:cNvSpPr/>
          <p:nvPr/>
        </p:nvSpPr>
        <p:spPr>
          <a:xfrm>
            <a:off x="0" y="1528256"/>
            <a:ext cx="6374674"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37444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0" y="0"/>
            <a:ext cx="11913704"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Performance</a:t>
            </a: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37619" y="1306291"/>
            <a:ext cx="10094485" cy="5262979"/>
          </a:xfrm>
          <a:prstGeom prst="rect">
            <a:avLst/>
          </a:prstGeom>
          <a:noFill/>
        </p:spPr>
        <p:txBody>
          <a:bodyPr wrap="square" rtlCol="0">
            <a:spAutoFit/>
          </a:bodyPr>
          <a:lstStyle/>
          <a:p>
            <a:r>
              <a:rPr lang="it-IT" sz="2800" b="1" dirty="0">
                <a:solidFill>
                  <a:schemeClr val="bg1"/>
                </a:solidFill>
                <a:latin typeface="Agency FB" panose="020B0503020202020204" pitchFamily="34" charset="0"/>
              </a:rPr>
              <a:t>Dopo aver allenato il modello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con i parametri indicati da </a:t>
            </a:r>
            <a:r>
              <a:rPr lang="it-IT" sz="2800" b="1" dirty="0" err="1">
                <a:solidFill>
                  <a:schemeClr val="bg1"/>
                </a:solidFill>
                <a:latin typeface="Agency FB" panose="020B0503020202020204" pitchFamily="34" charset="0"/>
              </a:rPr>
              <a:t>GridSearch</a:t>
            </a:r>
            <a:r>
              <a:rPr lang="it-IT" sz="2800" b="1" dirty="0">
                <a:solidFill>
                  <a:schemeClr val="bg1"/>
                </a:solidFill>
                <a:latin typeface="Agency FB" panose="020B0503020202020204" pitchFamily="34" charset="0"/>
              </a:rPr>
              <a:t>, riusciamo ad ottenere una accuratezza che sul </a:t>
            </a:r>
            <a:r>
              <a:rPr lang="it-IT" sz="2800" b="1" dirty="0" err="1">
                <a:solidFill>
                  <a:schemeClr val="bg1"/>
                </a:solidFill>
                <a:latin typeface="Agency FB" panose="020B0503020202020204" pitchFamily="34" charset="0"/>
              </a:rPr>
              <a:t>train</a:t>
            </a:r>
            <a:r>
              <a:rPr lang="it-IT" sz="2800" b="1" dirty="0">
                <a:solidFill>
                  <a:schemeClr val="bg1"/>
                </a:solidFill>
                <a:latin typeface="Agency FB" panose="020B0503020202020204" pitchFamily="34" charset="0"/>
              </a:rPr>
              <a:t> set oscilla tra il 94.5 ed il 96%; mentre sul test set oscilla tra il 94 ed il 95%.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I parametri forniti da </a:t>
            </a:r>
            <a:r>
              <a:rPr lang="it-IT" sz="2800" b="1" dirty="0" err="1">
                <a:solidFill>
                  <a:schemeClr val="bg1"/>
                </a:solidFill>
                <a:latin typeface="Agency FB" panose="020B0503020202020204" pitchFamily="34" charset="0"/>
              </a:rPr>
              <a:t>GridSearch</a:t>
            </a:r>
            <a:r>
              <a:rPr lang="it-IT" sz="2800" b="1" dirty="0">
                <a:solidFill>
                  <a:schemeClr val="bg1"/>
                </a:solidFill>
                <a:latin typeface="Agency FB" panose="020B0503020202020204" pitchFamily="34" charset="0"/>
              </a:rPr>
              <a:t>, ci hanno quindi permesso di migliorare l’accuratezza in modo piuttosto significativo. </a:t>
            </a:r>
          </a:p>
          <a:p>
            <a:endParaRPr lang="it-IT" sz="2800" b="1" dirty="0">
              <a:solidFill>
                <a:schemeClr val="bg1"/>
              </a:solidFill>
              <a:latin typeface="Agency FB" panose="020B0503020202020204" pitchFamily="34" charset="0"/>
            </a:endParaRPr>
          </a:p>
          <a:p>
            <a:r>
              <a:rPr lang="it-IT" sz="2800" b="1" dirty="0">
                <a:solidFill>
                  <a:schemeClr val="bg1"/>
                </a:solidFill>
                <a:latin typeface="Agency FB" panose="020B0503020202020204" pitchFamily="34" charset="0"/>
              </a:rPr>
              <a:t>Abbiamo insistito nel dire che l’accuratezza ”oscilla”, e che dunque non è deterministica poiché, come il nome suggerisce, gli algoritmi Random-</a:t>
            </a:r>
            <a:r>
              <a:rPr lang="it-IT" sz="2800" b="1" dirty="0" err="1">
                <a:solidFill>
                  <a:schemeClr val="bg1"/>
                </a:solidFill>
                <a:latin typeface="Agency FB" panose="020B0503020202020204" pitchFamily="34" charset="0"/>
              </a:rPr>
              <a:t>Forest</a:t>
            </a:r>
            <a:r>
              <a:rPr lang="it-IT" sz="2800" b="1" dirty="0">
                <a:solidFill>
                  <a:schemeClr val="bg1"/>
                </a:solidFill>
                <a:latin typeface="Agency FB" panose="020B0503020202020204" pitchFamily="34" charset="0"/>
              </a:rPr>
              <a:t> hanno una componente Random, dunque il loro output può leggermente variare da invocazione ad invocazione anche se vengono immessi in input sempre gli stessi valori.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8"/>
            <a:ext cx="1807641" cy="7282745"/>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flipV="1">
            <a:off x="0" y="802104"/>
            <a:ext cx="3689684" cy="63125"/>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37445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4A3D"/>
        </a:solidFill>
        <a:effectLst/>
      </p:bgPr>
    </p:bg>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B0D55845-9A6A-42C8-B189-210B03D88B74}"/>
              </a:ext>
            </a:extLst>
          </p:cNvPr>
          <p:cNvSpPr txBox="1"/>
          <p:nvPr/>
        </p:nvSpPr>
        <p:spPr>
          <a:xfrm>
            <a:off x="-1" y="0"/>
            <a:ext cx="9313817" cy="923330"/>
          </a:xfrm>
          <a:prstGeom prst="rect">
            <a:avLst/>
          </a:prstGeom>
          <a:noFill/>
        </p:spPr>
        <p:txBody>
          <a:bodyPr wrap="square" rtlCol="0">
            <a:spAutoFit/>
          </a:bodyPr>
          <a:lstStyle/>
          <a:p>
            <a:r>
              <a:rPr lang="it-IT" sz="5400" b="1" dirty="0">
                <a:solidFill>
                  <a:srgbClr val="6BEAD2"/>
                </a:solidFill>
                <a:latin typeface="Agency FB" panose="020B0503020202020204" pitchFamily="34" charset="0"/>
              </a:rPr>
              <a:t>Support </a:t>
            </a:r>
            <a:r>
              <a:rPr lang="it-IT" sz="5400" b="1" dirty="0" err="1">
                <a:solidFill>
                  <a:srgbClr val="6BEAD2"/>
                </a:solidFill>
                <a:latin typeface="Agency FB" panose="020B0503020202020204" pitchFamily="34" charset="0"/>
              </a:rPr>
              <a:t>Vector</a:t>
            </a:r>
            <a:r>
              <a:rPr lang="it-IT" sz="5400" b="1" dirty="0">
                <a:solidFill>
                  <a:srgbClr val="6BEAD2"/>
                </a:solidFill>
                <a:latin typeface="Agency FB" panose="020B0503020202020204" pitchFamily="34" charset="0"/>
              </a:rPr>
              <a:t> </a:t>
            </a:r>
            <a:r>
              <a:rPr lang="it-IT" sz="5400" b="1" dirty="0" err="1">
                <a:solidFill>
                  <a:srgbClr val="6BEAD2"/>
                </a:solidFill>
                <a:latin typeface="Agency FB" panose="020B0503020202020204" pitchFamily="34" charset="0"/>
              </a:rPr>
              <a:t>Machines</a:t>
            </a:r>
            <a:r>
              <a:rPr lang="it-IT" sz="5400" b="1" dirty="0">
                <a:solidFill>
                  <a:srgbClr val="6BEAD2"/>
                </a:solidFill>
                <a:latin typeface="Agency FB" panose="020B0503020202020204" pitchFamily="34" charset="0"/>
              </a:rPr>
              <a:t> </a:t>
            </a:r>
            <a:r>
              <a:rPr lang="it-IT" sz="5400" b="1" dirty="0" err="1">
                <a:solidFill>
                  <a:srgbClr val="6BEAD2"/>
                </a:solidFill>
                <a:latin typeface="Agency FB" panose="020B0503020202020204" pitchFamily="34" charset="0"/>
              </a:rPr>
              <a:t>Classifier</a:t>
            </a:r>
            <a:endParaRPr lang="it-IT" sz="5400" b="1" dirty="0">
              <a:solidFill>
                <a:srgbClr val="6BEAD2"/>
              </a:solidFill>
              <a:latin typeface="Agency FB" panose="020B0503020202020204" pitchFamily="34" charset="0"/>
            </a:endParaRPr>
          </a:p>
        </p:txBody>
      </p:sp>
      <p:sp>
        <p:nvSpPr>
          <p:cNvPr id="2" name="CasellaDiTesto 1">
            <a:extLst>
              <a:ext uri="{FF2B5EF4-FFF2-40B4-BE49-F238E27FC236}">
                <a16:creationId xmlns:a16="http://schemas.microsoft.com/office/drawing/2014/main" id="{9A299B51-FC49-4993-894C-5685C699A4F0}"/>
              </a:ext>
            </a:extLst>
          </p:cNvPr>
          <p:cNvSpPr txBox="1"/>
          <p:nvPr/>
        </p:nvSpPr>
        <p:spPr>
          <a:xfrm>
            <a:off x="149703" y="1278405"/>
            <a:ext cx="10446811" cy="3046988"/>
          </a:xfrm>
          <a:prstGeom prst="rect">
            <a:avLst/>
          </a:prstGeom>
          <a:noFill/>
        </p:spPr>
        <p:txBody>
          <a:bodyPr wrap="square" rtlCol="0">
            <a:spAutoFit/>
          </a:bodyPr>
          <a:lstStyle/>
          <a:p>
            <a:r>
              <a:rPr lang="it-IT" sz="2400" b="1" dirty="0">
                <a:solidFill>
                  <a:schemeClr val="bg1"/>
                </a:solidFill>
                <a:latin typeface="Agency FB" panose="020B0503020202020204" pitchFamily="34" charset="0"/>
              </a:rPr>
              <a:t>È uno dei più popolari modelli nell’ambito del machine </a:t>
            </a:r>
            <a:r>
              <a:rPr lang="it-IT" sz="2400" b="1" dirty="0" err="1">
                <a:solidFill>
                  <a:schemeClr val="bg1"/>
                </a:solidFill>
                <a:latin typeface="Agency FB" panose="020B0503020202020204" pitchFamily="34" charset="0"/>
              </a:rPr>
              <a:t>learning</a:t>
            </a:r>
            <a:r>
              <a:rPr lang="it-IT" sz="2400" b="1" dirty="0">
                <a:solidFill>
                  <a:schemeClr val="bg1"/>
                </a:solidFill>
                <a:latin typeface="Agency FB" panose="020B0503020202020204" pitchFamily="34" charset="0"/>
              </a:rPr>
              <a:t>, ed è stato scelto perché è adatto a dataset complessi ma piccoli, descrizione che calza perfettamente con quello analizzato. </a:t>
            </a:r>
          </a:p>
          <a:p>
            <a:endParaRPr lang="it-IT" sz="2400" b="1" dirty="0">
              <a:solidFill>
                <a:schemeClr val="bg1"/>
              </a:solidFill>
              <a:latin typeface="Agency FB" panose="020B0503020202020204" pitchFamily="34" charset="0"/>
            </a:endParaRPr>
          </a:p>
          <a:p>
            <a:r>
              <a:rPr lang="it-IT" sz="2400" b="1" dirty="0">
                <a:solidFill>
                  <a:schemeClr val="bg1"/>
                </a:solidFill>
                <a:latin typeface="Agency FB" panose="020B0503020202020204" pitchFamily="34" charset="0"/>
              </a:rPr>
              <a:t>Il modello SVM ha un funzionamento in pratica molto semplice: esso cerca di separare le classi tramite il margine più ampio possibile. La sua natura intrinseca lo rende un modello di classificazione binaria non probabilistico; questo perché nativamente può discriminare tra due sole classi, e non può fornire una approssimazione sulla probabilità con cui un’istanza del problema appartenga ad una delle due classi.</a:t>
            </a:r>
          </a:p>
        </p:txBody>
      </p:sp>
      <p:grpSp>
        <p:nvGrpSpPr>
          <p:cNvPr id="10" name="Gruppo 9">
            <a:extLst>
              <a:ext uri="{FF2B5EF4-FFF2-40B4-BE49-F238E27FC236}">
                <a16:creationId xmlns:a16="http://schemas.microsoft.com/office/drawing/2014/main" id="{ACC4819A-5D2E-4E46-82AC-16477EE4BE14}"/>
              </a:ext>
            </a:extLst>
          </p:cNvPr>
          <p:cNvGrpSpPr/>
          <p:nvPr/>
        </p:nvGrpSpPr>
        <p:grpSpPr>
          <a:xfrm>
            <a:off x="10785679" y="-121897"/>
            <a:ext cx="1807641" cy="7013224"/>
            <a:chOff x="10785679" y="-121897"/>
            <a:chExt cx="1807641" cy="7013224"/>
          </a:xfrm>
        </p:grpSpPr>
        <p:sp>
          <p:nvSpPr>
            <p:cNvPr id="11" name="Rettangolo 10">
              <a:extLst>
                <a:ext uri="{FF2B5EF4-FFF2-40B4-BE49-F238E27FC236}">
                  <a16:creationId xmlns:a16="http://schemas.microsoft.com/office/drawing/2014/main" id="{DC647EBB-EDF7-439B-9267-9EC9532ABD38}"/>
                </a:ext>
              </a:extLst>
            </p:cNvPr>
            <p:cNvSpPr/>
            <p:nvPr/>
          </p:nvSpPr>
          <p:spPr>
            <a:xfrm rot="317433" flipH="1">
              <a:off x="10785679" y="-71635"/>
              <a:ext cx="1044767" cy="6954030"/>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A670CB20-4B48-4B60-83FC-3DE521A83FD0}"/>
                </a:ext>
              </a:extLst>
            </p:cNvPr>
            <p:cNvSpPr/>
            <p:nvPr/>
          </p:nvSpPr>
          <p:spPr>
            <a:xfrm rot="317433" flipH="1">
              <a:off x="11232326" y="-121897"/>
              <a:ext cx="731020" cy="6988995"/>
            </a:xfrm>
            <a:prstGeom prst="rect">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66BF24EC-011C-40F8-8702-124C4DCED936}"/>
                </a:ext>
              </a:extLst>
            </p:cNvPr>
            <p:cNvSpPr/>
            <p:nvPr/>
          </p:nvSpPr>
          <p:spPr>
            <a:xfrm rot="317433" flipH="1">
              <a:off x="11673521" y="-10883"/>
              <a:ext cx="919799" cy="690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 name="Rettangolo 2">
            <a:extLst>
              <a:ext uri="{FF2B5EF4-FFF2-40B4-BE49-F238E27FC236}">
                <a16:creationId xmlns:a16="http://schemas.microsoft.com/office/drawing/2014/main" id="{54242034-5873-471D-A521-6D3C31A6596F}"/>
              </a:ext>
            </a:extLst>
          </p:cNvPr>
          <p:cNvSpPr/>
          <p:nvPr/>
        </p:nvSpPr>
        <p:spPr>
          <a:xfrm>
            <a:off x="0" y="865230"/>
            <a:ext cx="8673737" cy="58099"/>
          </a:xfrm>
          <a:prstGeom prst="rect">
            <a:avLst/>
          </a:prstGeom>
          <a:solidFill>
            <a:srgbClr val="6BE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4C96BBD4-F7DA-4ECE-818E-EC93CBEA7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90" y="4486809"/>
            <a:ext cx="10270911" cy="2267524"/>
          </a:xfrm>
          <a:prstGeom prst="rect">
            <a:avLst/>
          </a:prstGeom>
        </p:spPr>
      </p:pic>
    </p:spTree>
    <p:extLst>
      <p:ext uri="{BB962C8B-B14F-4D97-AF65-F5344CB8AC3E}">
        <p14:creationId xmlns:p14="http://schemas.microsoft.com/office/powerpoint/2010/main" val="4133427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lm_Strip_SHIP_TP102728030">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84543B7-9305-4BEB-8850-4DD74EFF95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Filmina (con video)</Template>
  <TotalTime>0</TotalTime>
  <Words>10324</Words>
  <Application>Microsoft Office PowerPoint</Application>
  <PresentationFormat>Widescreen</PresentationFormat>
  <Paragraphs>813</Paragraphs>
  <Slides>120</Slides>
  <Notes>120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120</vt:i4>
      </vt:variant>
    </vt:vector>
  </HeadingPairs>
  <TitlesOfParts>
    <vt:vector size="127" baseType="lpstr">
      <vt:lpstr>Agency FB</vt:lpstr>
      <vt:lpstr>Arial</vt:lpstr>
      <vt:lpstr>Calibri</vt:lpstr>
      <vt:lpstr>Cambria Math</vt:lpstr>
      <vt:lpstr>Symbol</vt:lpstr>
      <vt:lpstr>Wingdings</vt:lpstr>
      <vt:lpstr>Film_Strip_SHIP_TP102728030</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2017-12-06T09:47:21Z</dcterms:created>
  <dcterms:modified xsi:type="dcterms:W3CDTF">2018-04-23T14:15:25Z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TC027280319991</vt:lpwstr>
  </property>
</Properties>
</file>