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24611-37ED-4C5C-A637-E164D42EB12B}" type="datetimeFigureOut">
              <a:rPr lang="LID4096" smtClean="0"/>
              <a:t>01/10/2025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CCC02-60AB-48F0-AFE8-36CCA232AA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642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CCC02-60AB-48F0-AFE8-36CCA232AAAA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6124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58F0-9FA3-95A5-E76C-211FFA3FA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Delivery market analysis:</a:t>
            </a:r>
            <a:br>
              <a:rPr lang="en-US" sz="4400" dirty="0"/>
            </a:br>
            <a:r>
              <a:rPr lang="en-US" sz="4400" dirty="0"/>
              <a:t>Flanders and Brussels</a:t>
            </a:r>
            <a:endParaRPr lang="LID4096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53F6D-1F8A-312E-3D80-C44AD528D0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10/01/2025</a:t>
            </a:r>
          </a:p>
          <a:p>
            <a:r>
              <a:rPr lang="en-US" dirty="0"/>
              <a:t>Frank, Alek and Miro(?)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8355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8B78184-D5A2-40D8-AD80-D4686E5EF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ID4096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9D3C3D2-F07C-47EA-A0BB-9BC3FF7F6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ID4096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17C8F6-D357-4254-BBAC-96B01EEBE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AE078-40F0-9189-1479-45A5DFB70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91" y="4049486"/>
            <a:ext cx="4825480" cy="18832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/>
              <a:t>Menu items and delivery pricing</a:t>
            </a:r>
          </a:p>
        </p:txBody>
      </p:sp>
      <p:pic>
        <p:nvPicPr>
          <p:cNvPr id="6" name="Content Placeholder 5" descr="A graph of a distribution&#10;&#10;Description automatically generated">
            <a:extLst>
              <a:ext uri="{FF2B5EF4-FFF2-40B4-BE49-F238E27FC236}">
                <a16:creationId xmlns:a16="http://schemas.microsoft.com/office/drawing/2014/main" id="{6287D079-3F3C-F527-6E72-201ECF3EA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223" y="530008"/>
            <a:ext cx="2633877" cy="2680790"/>
          </a:xfrm>
          <a:prstGeom prst="rect">
            <a:avLst/>
          </a:prstGeom>
        </p:spPr>
      </p:pic>
      <p:pic>
        <p:nvPicPr>
          <p:cNvPr id="12" name="Picture 11" descr="A graph of a distribution of a number of prices&#10;&#10;Description automatically generated with medium confidence">
            <a:extLst>
              <a:ext uri="{FF2B5EF4-FFF2-40B4-BE49-F238E27FC236}">
                <a16:creationId xmlns:a16="http://schemas.microsoft.com/office/drawing/2014/main" id="{466D927E-EBFB-9A67-1470-8492687BA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059" y="530008"/>
            <a:ext cx="2539145" cy="2584371"/>
          </a:xfrm>
          <a:prstGeom prst="rect">
            <a:avLst/>
          </a:prstGeom>
        </p:spPr>
      </p:pic>
      <p:pic>
        <p:nvPicPr>
          <p:cNvPr id="8" name="Picture 7" descr="A graph of a number of food prices&#10;&#10;Description automatically generated with medium confidence">
            <a:extLst>
              <a:ext uri="{FF2B5EF4-FFF2-40B4-BE49-F238E27FC236}">
                <a16:creationId xmlns:a16="http://schemas.microsoft.com/office/drawing/2014/main" id="{5D095898-9535-BB6B-ECE8-1B6FBC87A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825" y="515603"/>
            <a:ext cx="2659574" cy="2706945"/>
          </a:xfrm>
          <a:prstGeom prst="rect">
            <a:avLst/>
          </a:prstGeom>
        </p:spPr>
      </p:pic>
      <p:pic>
        <p:nvPicPr>
          <p:cNvPr id="10" name="Picture 9" descr="A green line graph with numbers&#10;&#10;Description automatically generated">
            <a:extLst>
              <a:ext uri="{FF2B5EF4-FFF2-40B4-BE49-F238E27FC236}">
                <a16:creationId xmlns:a16="http://schemas.microsoft.com/office/drawing/2014/main" id="{A9A910B0-BF16-8FD0-3279-BE0EF41E5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0024" y="532615"/>
            <a:ext cx="2633877" cy="268079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36C67-BFC2-9546-FAA7-874273881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38316" y="4049485"/>
            <a:ext cx="4846151" cy="18832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1800" dirty="0">
                <a:solidFill>
                  <a:schemeClr val="bg1"/>
                </a:solidFill>
              </a:rPr>
              <a:t>Mean price: 8.51 </a:t>
            </a:r>
            <a:r>
              <a:rPr lang="en-BE" sz="1800" b="0" i="0" dirty="0">
                <a:solidFill>
                  <a:schemeClr val="bg1"/>
                </a:solidFill>
                <a:effectLst/>
              </a:rPr>
              <a:t>€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   </a:t>
            </a:r>
            <a:r>
              <a:rPr lang="en-US" sz="1800" b="0" i="0" dirty="0">
                <a:solidFill>
                  <a:schemeClr val="bg1"/>
                </a:solidFill>
                <a:effectLst/>
              </a:rPr>
              <a:t>Median price: 6.50 </a:t>
            </a:r>
            <a:r>
              <a:rPr lang="en-BE" sz="1800" b="0" i="0" dirty="0">
                <a:solidFill>
                  <a:schemeClr val="bg1"/>
                </a:solidFill>
                <a:effectLst/>
              </a:rPr>
              <a:t>€</a:t>
            </a:r>
            <a:endParaRPr lang="en-US" sz="1800" b="0" i="0" dirty="0">
              <a:solidFill>
                <a:schemeClr val="bg1"/>
              </a:solidFill>
              <a:effectLst/>
            </a:endParaRP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1800" dirty="0">
                <a:solidFill>
                  <a:schemeClr val="bg1"/>
                </a:solidFill>
              </a:rPr>
              <a:t>Average delivery Deliveroo 4.96 </a:t>
            </a:r>
            <a:r>
              <a:rPr lang="en-BE" sz="1800" b="0" i="0" dirty="0">
                <a:solidFill>
                  <a:schemeClr val="bg1"/>
                </a:solidFill>
                <a:effectLst/>
              </a:rPr>
              <a:t>€</a:t>
            </a:r>
            <a:r>
              <a:rPr lang="en-US" sz="1800" b="0" i="0" dirty="0">
                <a:solidFill>
                  <a:schemeClr val="bg1"/>
                </a:solidFill>
                <a:effectLst/>
              </a:rPr>
              <a:t> </a:t>
            </a: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1800" dirty="0">
                <a:solidFill>
                  <a:schemeClr val="bg1"/>
                </a:solidFill>
              </a:rPr>
              <a:t>Average delivery Takeaway 2.70 </a:t>
            </a:r>
            <a:r>
              <a:rPr lang="en-BE" sz="1800" b="0" i="0" dirty="0">
                <a:solidFill>
                  <a:schemeClr val="bg1"/>
                </a:solidFill>
                <a:effectLst/>
              </a:rPr>
              <a:t>€</a:t>
            </a:r>
            <a:endParaRPr lang="en-US" sz="1800" b="0" i="0" dirty="0">
              <a:solidFill>
                <a:schemeClr val="bg1"/>
              </a:solidFill>
              <a:effectLst/>
            </a:endParaRP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1800" dirty="0">
                <a:solidFill>
                  <a:schemeClr val="bg1"/>
                </a:solidFill>
              </a:rPr>
              <a:t>Uber Eats delivery fee depends on order</a:t>
            </a:r>
            <a:endParaRPr lang="en-US" sz="1800" b="0" i="0" dirty="0">
              <a:solidFill>
                <a:schemeClr val="bg1"/>
              </a:solidFill>
              <a:effectLst/>
            </a:endParaRP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16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F396D4-D75E-4F3D-8ACF-09B23638F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ID4096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5F6DE6-8123-413F-BC7B-1EB368E43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ID4096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AC1ECA-56A6-4FA8-A216-A0502A627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8EC873-0A32-4290-8CF6-220477C54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D14E5-E085-E7C2-75A7-71DF61C2E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pc="-100" dirty="0"/>
              <a:t>Distribution of restaurants across space and platforms</a:t>
            </a:r>
          </a:p>
        </p:txBody>
      </p:sp>
      <p:pic>
        <p:nvPicPr>
          <p:cNvPr id="7" name="Picture 6" descr="A diagram of a color scheme&#10;&#10;Description automatically generated with medium confidence">
            <a:extLst>
              <a:ext uri="{FF2B5EF4-FFF2-40B4-BE49-F238E27FC236}">
                <a16:creationId xmlns:a16="http://schemas.microsoft.com/office/drawing/2014/main" id="{23F84080-35F1-865C-D28F-05ACABC48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81286" y="112745"/>
            <a:ext cx="7877285" cy="3997722"/>
          </a:xfrm>
          <a:prstGeom prst="rect">
            <a:avLst/>
          </a:prstGeom>
        </p:spPr>
      </p:pic>
      <p:pic>
        <p:nvPicPr>
          <p:cNvPr id="5" name="Content Placeholder 4" descr="A graph with multiple colored bars&#10;&#10;Description automatically generated with medium confidence">
            <a:extLst>
              <a:ext uri="{FF2B5EF4-FFF2-40B4-BE49-F238E27FC236}">
                <a16:creationId xmlns:a16="http://schemas.microsoft.com/office/drawing/2014/main" id="{FD50AFD5-2FB7-A95C-E080-B25D4315C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01358" y="112745"/>
            <a:ext cx="8142991" cy="413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0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different colored areas&#10;&#10;Description automatically generated with medium confidence">
            <a:extLst>
              <a:ext uri="{FF2B5EF4-FFF2-40B4-BE49-F238E27FC236}">
                <a16:creationId xmlns:a16="http://schemas.microsoft.com/office/drawing/2014/main" id="{D9E402B8-1B00-C996-DDE2-8390413A0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175"/>
            <a:ext cx="121920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6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map&#10;&#10;Description automatically generated">
            <a:extLst>
              <a:ext uri="{FF2B5EF4-FFF2-40B4-BE49-F238E27FC236}">
                <a16:creationId xmlns:a16="http://schemas.microsoft.com/office/drawing/2014/main" id="{83C88C7C-031B-C78C-CBBE-45CBB6553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6562"/>
            <a:ext cx="12192000" cy="59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2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maps with different colored dots&#10;&#10;Description automatically generated">
            <a:extLst>
              <a:ext uri="{FF2B5EF4-FFF2-40B4-BE49-F238E27FC236}">
                <a16:creationId xmlns:a16="http://schemas.microsoft.com/office/drawing/2014/main" id="{98FB9C56-E533-FD37-8B3F-F65AD523A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11" y="0"/>
            <a:ext cx="114217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99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C7B1E-C46D-A76C-2FE7-5AE6463B4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660" y="1073544"/>
            <a:ext cx="2581721" cy="4601183"/>
          </a:xfrm>
        </p:spPr>
        <p:txBody>
          <a:bodyPr/>
          <a:lstStyle/>
          <a:p>
            <a:r>
              <a:rPr lang="en-US" dirty="0"/>
              <a:t>Top pizzas and hummus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023CD-CB40-0052-A4A4-D48D2D45E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118872"/>
            <a:ext cx="4105656" cy="6510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Deliveroo</a:t>
            </a:r>
          </a:p>
          <a:p>
            <a:r>
              <a:rPr lang="pl-PL" sz="1600" b="0" i="0" dirty="0">
                <a:solidFill>
                  <a:schemeClr val="tx2"/>
                </a:solidFill>
                <a:effectLst/>
              </a:rPr>
              <a:t>Place 2 </a:t>
            </a:r>
            <a:r>
              <a:rPr lang="pl-PL" sz="1600" b="0" i="0" dirty="0" err="1">
                <a:solidFill>
                  <a:schemeClr val="tx2"/>
                </a:solidFill>
                <a:effectLst/>
              </a:rPr>
              <a:t>Eat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, Roeselare, 4.6 ⭐</a:t>
            </a:r>
          </a:p>
          <a:p>
            <a:r>
              <a:rPr lang="en-US" sz="1600" b="0" i="0" dirty="0">
                <a:solidFill>
                  <a:schemeClr val="tx2"/>
                </a:solidFill>
                <a:effectLst/>
              </a:rPr>
              <a:t>Les Deux Petits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Diables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, Auderghem, 4.6 ⭐</a:t>
            </a:r>
          </a:p>
          <a:p>
            <a:r>
              <a:rPr lang="pl-PL" sz="1600" b="0" i="0" dirty="0">
                <a:solidFill>
                  <a:schemeClr val="tx2"/>
                </a:solidFill>
                <a:effectLst/>
              </a:rPr>
              <a:t>Pizza Hut </a:t>
            </a:r>
            <a:r>
              <a:rPr lang="pl-PL" sz="1600" b="0" i="0" dirty="0" err="1">
                <a:solidFill>
                  <a:schemeClr val="tx2"/>
                </a:solidFill>
                <a:effectLst/>
              </a:rPr>
              <a:t>Strombeek-Bever</a:t>
            </a:r>
            <a:r>
              <a:rPr lang="en-US" sz="1600" dirty="0">
                <a:solidFill>
                  <a:schemeClr val="tx2"/>
                </a:solidFill>
              </a:rPr>
              <a:t>, 4.6 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⭐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pl-PL" sz="1600" dirty="0">
                <a:solidFill>
                  <a:schemeClr val="tx2"/>
                </a:solidFill>
              </a:rPr>
              <a:t>La </a:t>
            </a:r>
            <a:r>
              <a:rPr lang="pl-PL" sz="1600" dirty="0" err="1">
                <a:solidFill>
                  <a:schemeClr val="tx2"/>
                </a:solidFill>
              </a:rPr>
              <a:t>Barchetta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err="1">
                <a:solidFill>
                  <a:schemeClr val="tx2"/>
                </a:solidFill>
              </a:rPr>
              <a:t>Wolouwe</a:t>
            </a:r>
            <a:r>
              <a:rPr lang="en-US" sz="1600" dirty="0">
                <a:solidFill>
                  <a:schemeClr val="tx2"/>
                </a:solidFill>
              </a:rPr>
              <a:t>, 4.6 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⭐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Pretzel King, Roeselare, 4.6 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⭐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pl-PL" sz="1600" dirty="0" err="1">
                <a:solidFill>
                  <a:schemeClr val="tx2"/>
                </a:solidFill>
              </a:rPr>
              <a:t>Sforno</a:t>
            </a:r>
            <a:r>
              <a:rPr lang="en-US" sz="1600" dirty="0">
                <a:solidFill>
                  <a:schemeClr val="tx2"/>
                </a:solidFill>
              </a:rPr>
              <a:t>, Bruges, 4.6 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⭐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pl-PL" sz="1600" dirty="0" err="1">
                <a:solidFill>
                  <a:schemeClr val="tx2"/>
                </a:solidFill>
              </a:rPr>
              <a:t>Keurslager</a:t>
            </a:r>
            <a:r>
              <a:rPr lang="pl-PL" sz="1600" dirty="0">
                <a:solidFill>
                  <a:schemeClr val="tx2"/>
                </a:solidFill>
              </a:rPr>
              <a:t> </a:t>
            </a:r>
            <a:r>
              <a:rPr lang="pl-PL" sz="1600" dirty="0" err="1">
                <a:solidFill>
                  <a:schemeClr val="tx2"/>
                </a:solidFill>
              </a:rPr>
              <a:t>Michielsen</a:t>
            </a:r>
            <a:r>
              <a:rPr lang="en-US" sz="1600" dirty="0">
                <a:solidFill>
                  <a:schemeClr val="tx2"/>
                </a:solidFill>
              </a:rPr>
              <a:t>, Antwerp, 4.6 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⭐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pl-PL" sz="1600" dirty="0">
                <a:solidFill>
                  <a:schemeClr val="tx2"/>
                </a:solidFill>
              </a:rPr>
              <a:t>Da Toni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err="1">
                <a:solidFill>
                  <a:schemeClr val="tx2"/>
                </a:solidFill>
              </a:rPr>
              <a:t>Kraainem</a:t>
            </a:r>
            <a:r>
              <a:rPr lang="en-US" sz="1600" dirty="0">
                <a:solidFill>
                  <a:schemeClr val="tx2"/>
                </a:solidFill>
              </a:rPr>
              <a:t>, 4.5 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⭐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pl-PL" sz="1600" dirty="0">
                <a:solidFill>
                  <a:schemeClr val="tx2"/>
                </a:solidFill>
              </a:rPr>
              <a:t>Plant a Pizza</a:t>
            </a:r>
            <a:r>
              <a:rPr lang="en-US" sz="1600" dirty="0">
                <a:solidFill>
                  <a:schemeClr val="tx2"/>
                </a:solidFill>
              </a:rPr>
              <a:t>, Ghent, 4.5 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⭐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pl-PL" sz="1600" dirty="0">
                <a:solidFill>
                  <a:schemeClr val="tx2"/>
                </a:solidFill>
              </a:rPr>
              <a:t>Tutti Atelier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err="1">
                <a:solidFill>
                  <a:schemeClr val="tx2"/>
                </a:solidFill>
              </a:rPr>
              <a:t>Wolouwe</a:t>
            </a:r>
            <a:r>
              <a:rPr lang="en-US" sz="1600" dirty="0">
                <a:solidFill>
                  <a:schemeClr val="tx2"/>
                </a:solidFill>
              </a:rPr>
              <a:t>, 4.5 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C6E7F-6449-16BC-4BC4-5A537E90EBD0}"/>
              </a:ext>
            </a:extLst>
          </p:cNvPr>
          <p:cNvSpPr txBox="1"/>
          <p:nvPr/>
        </p:nvSpPr>
        <p:spPr>
          <a:xfrm>
            <a:off x="7680960" y="1316553"/>
            <a:ext cx="3831336" cy="411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Takeaway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chemeClr val="tx2"/>
                </a:solidFill>
              </a:rPr>
              <a:t>De </a:t>
            </a:r>
            <a:r>
              <a:rPr lang="pl-PL" sz="1600" dirty="0" err="1">
                <a:solidFill>
                  <a:schemeClr val="tx2"/>
                </a:solidFill>
              </a:rPr>
              <a:t>Echte</a:t>
            </a:r>
            <a:r>
              <a:rPr lang="pl-PL" sz="1600" dirty="0">
                <a:solidFill>
                  <a:schemeClr val="tx2"/>
                </a:solidFill>
              </a:rPr>
              <a:t> </a:t>
            </a:r>
            <a:r>
              <a:rPr lang="pl-PL" sz="1600" dirty="0" err="1">
                <a:solidFill>
                  <a:schemeClr val="tx2"/>
                </a:solidFill>
              </a:rPr>
              <a:t>Eethuis</a:t>
            </a:r>
            <a:r>
              <a:rPr lang="pl-PL" sz="1600" dirty="0">
                <a:solidFill>
                  <a:schemeClr val="tx2"/>
                </a:solidFill>
              </a:rPr>
              <a:t> Carlos</a:t>
            </a:r>
            <a:r>
              <a:rPr lang="en-US" sz="1600" dirty="0">
                <a:solidFill>
                  <a:schemeClr val="tx2"/>
                </a:solidFill>
              </a:rPr>
              <a:t>, Aarschot, 5 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⭐</a:t>
            </a: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 err="1">
                <a:solidFill>
                  <a:schemeClr val="tx2"/>
                </a:solidFill>
              </a:rPr>
              <a:t>Veziroglu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err="1">
                <a:solidFill>
                  <a:schemeClr val="tx2"/>
                </a:solidFill>
              </a:rPr>
              <a:t>Vilvorde</a:t>
            </a:r>
            <a:r>
              <a:rPr lang="en-US" sz="1600" dirty="0">
                <a:solidFill>
                  <a:schemeClr val="tx2"/>
                </a:solidFill>
              </a:rPr>
              <a:t>, 5 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⭐</a:t>
            </a: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 err="1">
                <a:solidFill>
                  <a:schemeClr val="tx2"/>
                </a:solidFill>
              </a:rPr>
              <a:t>Kebap</a:t>
            </a:r>
            <a:r>
              <a:rPr lang="pl-PL" sz="1600" dirty="0">
                <a:solidFill>
                  <a:schemeClr val="tx2"/>
                </a:solidFill>
              </a:rPr>
              <a:t> - Pizza De </a:t>
            </a:r>
            <a:r>
              <a:rPr lang="pl-PL" sz="1600" dirty="0" err="1">
                <a:solidFill>
                  <a:schemeClr val="tx2"/>
                </a:solidFill>
              </a:rPr>
              <a:t>Brug</a:t>
            </a:r>
            <a:r>
              <a:rPr lang="en-US" sz="1600" dirty="0">
                <a:solidFill>
                  <a:schemeClr val="tx2"/>
                </a:solidFill>
              </a:rPr>
              <a:t>, Hasselt, 5 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⭐</a:t>
            </a: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chemeClr val="tx2"/>
                </a:solidFill>
              </a:rPr>
              <a:t>Trend Kebab &amp; Pizzeria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err="1">
                <a:solidFill>
                  <a:schemeClr val="tx2"/>
                </a:solidFill>
              </a:rPr>
              <a:t>Maaseik</a:t>
            </a:r>
            <a:r>
              <a:rPr lang="en-US" sz="1600" dirty="0">
                <a:solidFill>
                  <a:schemeClr val="tx2"/>
                </a:solidFill>
              </a:rPr>
              <a:t>, 5 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⭐</a:t>
            </a: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chemeClr val="tx2"/>
                </a:solidFill>
              </a:rPr>
              <a:t>Pizza Minute</a:t>
            </a:r>
            <a:r>
              <a:rPr lang="en-US" sz="1600" dirty="0">
                <a:solidFill>
                  <a:schemeClr val="tx2"/>
                </a:solidFill>
              </a:rPr>
              <a:t>, Schaerbeek, 4.9 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⭐</a:t>
            </a: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chemeClr val="tx2"/>
                </a:solidFill>
              </a:rPr>
              <a:t>Pizza </a:t>
            </a:r>
            <a:r>
              <a:rPr lang="pl-PL" sz="1600" dirty="0" err="1">
                <a:solidFill>
                  <a:schemeClr val="tx2"/>
                </a:solidFill>
              </a:rPr>
              <a:t>Heat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err="1">
                <a:solidFill>
                  <a:schemeClr val="tx2"/>
                </a:solidFill>
              </a:rPr>
              <a:t>Wetteren</a:t>
            </a:r>
            <a:r>
              <a:rPr lang="en-US" sz="1600" dirty="0">
                <a:solidFill>
                  <a:schemeClr val="tx2"/>
                </a:solidFill>
              </a:rPr>
              <a:t>, 4.9 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⭐</a:t>
            </a: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 err="1">
                <a:solidFill>
                  <a:schemeClr val="tx2"/>
                </a:solidFill>
              </a:rPr>
              <a:t>Pitza</a:t>
            </a:r>
            <a:r>
              <a:rPr lang="pl-PL" sz="1600" dirty="0">
                <a:solidFill>
                  <a:schemeClr val="tx2"/>
                </a:solidFill>
              </a:rPr>
              <a:t> Service</a:t>
            </a:r>
            <a:r>
              <a:rPr lang="en-US" sz="1600" dirty="0">
                <a:solidFill>
                  <a:schemeClr val="tx2"/>
                </a:solidFill>
              </a:rPr>
              <a:t>, Sint-Niklaas, 4.9 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⭐</a:t>
            </a: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chemeClr val="tx2"/>
                </a:solidFill>
              </a:rPr>
              <a:t>Pizza Time </a:t>
            </a:r>
            <a:r>
              <a:rPr lang="pl-PL" sz="1600" dirty="0" err="1">
                <a:solidFill>
                  <a:schemeClr val="tx2"/>
                </a:solidFill>
              </a:rPr>
              <a:t>Evergem</a:t>
            </a:r>
            <a:r>
              <a:rPr lang="en-US" sz="1600" dirty="0">
                <a:solidFill>
                  <a:schemeClr val="tx2"/>
                </a:solidFill>
              </a:rPr>
              <a:t>, 4.9 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⭐</a:t>
            </a: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 err="1">
                <a:solidFill>
                  <a:schemeClr val="tx2"/>
                </a:solidFill>
              </a:rPr>
              <a:t>Baskent</a:t>
            </a:r>
            <a:r>
              <a:rPr lang="pl-PL" sz="1600" dirty="0">
                <a:solidFill>
                  <a:schemeClr val="tx2"/>
                </a:solidFill>
              </a:rPr>
              <a:t> </a:t>
            </a:r>
            <a:r>
              <a:rPr lang="pl-PL" sz="1600" dirty="0" err="1">
                <a:solidFill>
                  <a:schemeClr val="tx2"/>
                </a:solidFill>
              </a:rPr>
              <a:t>Meerhout</a:t>
            </a:r>
            <a:r>
              <a:rPr lang="en-US" sz="1600" dirty="0">
                <a:solidFill>
                  <a:schemeClr val="tx2"/>
                </a:solidFill>
              </a:rPr>
              <a:t>, 4.9 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⭐</a:t>
            </a: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 err="1">
                <a:solidFill>
                  <a:schemeClr val="tx2"/>
                </a:solidFill>
              </a:rPr>
              <a:t>Pitta</a:t>
            </a:r>
            <a:r>
              <a:rPr lang="pl-PL" sz="1600" dirty="0">
                <a:solidFill>
                  <a:schemeClr val="tx2"/>
                </a:solidFill>
              </a:rPr>
              <a:t> </a:t>
            </a:r>
            <a:r>
              <a:rPr lang="pl-PL" sz="1600" dirty="0" err="1">
                <a:solidFill>
                  <a:schemeClr val="tx2"/>
                </a:solidFill>
              </a:rPr>
              <a:t>Seker</a:t>
            </a:r>
            <a:r>
              <a:rPr lang="en-US" sz="1600" dirty="0">
                <a:solidFill>
                  <a:schemeClr val="tx2"/>
                </a:solidFill>
              </a:rPr>
              <a:t>, Aalst, 4.9 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⭐</a:t>
            </a:r>
          </a:p>
        </p:txBody>
      </p:sp>
    </p:spTree>
    <p:extLst>
      <p:ext uri="{BB962C8B-B14F-4D97-AF65-F5344CB8AC3E}">
        <p14:creationId xmlns:p14="http://schemas.microsoft.com/office/powerpoint/2010/main" val="374602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C0CE-8D20-CF6E-6D09-A6E4A897A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pizzas and hummus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7640-24BF-7CE1-56CC-14C7301F6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406908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Uber Eats</a:t>
            </a:r>
          </a:p>
          <a:p>
            <a:r>
              <a:rPr lang="pl-PL" sz="1600" dirty="0"/>
              <a:t>Pizza </a:t>
            </a:r>
            <a:r>
              <a:rPr lang="pl-PL" sz="1600" dirty="0" err="1"/>
              <a:t>Autentica</a:t>
            </a:r>
            <a:r>
              <a:rPr lang="en-US" sz="1600" dirty="0"/>
              <a:t>, </a:t>
            </a:r>
            <a:r>
              <a:rPr lang="en-US" sz="1600" dirty="0" err="1"/>
              <a:t>Wemmel</a:t>
            </a:r>
            <a:r>
              <a:rPr lang="en-US" sz="1600" dirty="0"/>
              <a:t>, 4.9 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⭐</a:t>
            </a:r>
            <a:endParaRPr lang="en-US" sz="1600" dirty="0"/>
          </a:p>
          <a:p>
            <a:r>
              <a:rPr lang="pl-PL" sz="1600" dirty="0"/>
              <a:t>Pizarro</a:t>
            </a:r>
            <a:r>
              <a:rPr lang="en-US" sz="1600" dirty="0"/>
              <a:t>, Antwerp, 4.8 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⭐</a:t>
            </a:r>
            <a:endParaRPr lang="en-US" sz="1600" dirty="0"/>
          </a:p>
          <a:p>
            <a:r>
              <a:rPr lang="pl-PL" sz="1600" dirty="0" err="1"/>
              <a:t>Kalura</a:t>
            </a:r>
            <a:r>
              <a:rPr lang="en-US" sz="1600" dirty="0"/>
              <a:t>, Antwerp, 4.8 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⭐</a:t>
            </a:r>
            <a:endParaRPr lang="en-US" sz="1600" dirty="0"/>
          </a:p>
          <a:p>
            <a:r>
              <a:rPr lang="pl-PL" sz="1600" dirty="0"/>
              <a:t>Pizzeria Gloria</a:t>
            </a:r>
            <a:r>
              <a:rPr lang="en-US" sz="1600" dirty="0"/>
              <a:t>, </a:t>
            </a:r>
            <a:r>
              <a:rPr lang="en-US" sz="1600" dirty="0" err="1"/>
              <a:t>Alsemberg</a:t>
            </a:r>
            <a:r>
              <a:rPr lang="en-US" sz="1600" dirty="0"/>
              <a:t>, 4.7 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⭐</a:t>
            </a:r>
            <a:endParaRPr lang="en-US" sz="1600" dirty="0"/>
          </a:p>
          <a:p>
            <a:r>
              <a:rPr lang="pl-PL" sz="1600" dirty="0"/>
              <a:t>Great Market – </a:t>
            </a:r>
            <a:r>
              <a:rPr lang="pl-PL" sz="1600" dirty="0" err="1"/>
              <a:t>Traiteur</a:t>
            </a:r>
            <a:r>
              <a:rPr lang="en-US" sz="1600" dirty="0"/>
              <a:t>, Schaerbeek, 4.7 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⭐</a:t>
            </a:r>
            <a:endParaRPr lang="en-US" sz="1600" dirty="0"/>
          </a:p>
          <a:p>
            <a:r>
              <a:rPr lang="pl-PL" sz="1600" dirty="0" err="1"/>
              <a:t>MiTo</a:t>
            </a:r>
            <a:r>
              <a:rPr lang="pl-PL" sz="1600" dirty="0"/>
              <a:t> Orban / </a:t>
            </a:r>
            <a:r>
              <a:rPr lang="pl-PL" sz="1600" dirty="0" err="1"/>
              <a:t>Milano</a:t>
            </a:r>
            <a:r>
              <a:rPr lang="pl-PL" sz="1600" dirty="0"/>
              <a:t> </a:t>
            </a:r>
            <a:r>
              <a:rPr lang="pl-PL" sz="1600" dirty="0" err="1"/>
              <a:t>Torino</a:t>
            </a:r>
            <a:r>
              <a:rPr lang="en-US" sz="1600" dirty="0"/>
              <a:t>, </a:t>
            </a:r>
            <a:r>
              <a:rPr lang="en-US" sz="1600" dirty="0" err="1"/>
              <a:t>Woluwe</a:t>
            </a:r>
            <a:r>
              <a:rPr lang="en-US" sz="1600" dirty="0"/>
              <a:t>, 4.7 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⭐</a:t>
            </a:r>
            <a:endParaRPr lang="en-US" sz="1600" dirty="0"/>
          </a:p>
          <a:p>
            <a:r>
              <a:rPr lang="pl-PL" sz="1600" dirty="0"/>
              <a:t>Pita Amon</a:t>
            </a:r>
            <a:r>
              <a:rPr lang="en-US" sz="1600" dirty="0"/>
              <a:t>, Antwerp, 4.7 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⭐</a:t>
            </a:r>
            <a:endParaRPr lang="en-US" sz="1600" dirty="0"/>
          </a:p>
          <a:p>
            <a:r>
              <a:rPr lang="pl-PL" sz="1600" dirty="0"/>
              <a:t>Pizzeria </a:t>
            </a:r>
            <a:r>
              <a:rPr lang="pl-PL" sz="1600" dirty="0" err="1"/>
              <a:t>Saporito</a:t>
            </a:r>
            <a:r>
              <a:rPr lang="en-US" sz="1600" dirty="0"/>
              <a:t>, Aalst, 4.6 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⭐</a:t>
            </a:r>
            <a:endParaRPr lang="en-US" sz="1600" dirty="0"/>
          </a:p>
          <a:p>
            <a:r>
              <a:rPr lang="it-IT" sz="1600" dirty="0"/>
              <a:t>Pizza Pasta Nr 1 – City, Antwerp, 4.6 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⭐</a:t>
            </a:r>
            <a:endParaRPr lang="it-IT" sz="1600" dirty="0"/>
          </a:p>
          <a:p>
            <a:r>
              <a:rPr lang="pl-PL" sz="1600" dirty="0" err="1"/>
              <a:t>Boo</a:t>
            </a:r>
            <a:r>
              <a:rPr lang="pl-PL" sz="1600" dirty="0"/>
              <a:t>-Bo Pizza &amp; Pasta</a:t>
            </a:r>
            <a:r>
              <a:rPr lang="en-US" sz="1600" dirty="0"/>
              <a:t>, </a:t>
            </a:r>
            <a:r>
              <a:rPr lang="en-US" sz="1600" dirty="0" err="1"/>
              <a:t>Evere</a:t>
            </a:r>
            <a:r>
              <a:rPr lang="en-US" sz="1600" dirty="0"/>
              <a:t>, 4.6 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⭐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1CB19-68E6-095A-0471-20DD63C1D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37576" y="804672"/>
            <a:ext cx="3557016" cy="512064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WHO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Uber Eats</a:t>
            </a:r>
          </a:p>
          <a:p>
            <a:pPr marL="0" indent="0">
              <a:buNone/>
            </a:pPr>
            <a:r>
              <a:rPr lang="pl-PL" b="0" i="0" dirty="0" err="1">
                <a:solidFill>
                  <a:schemeClr val="tx2"/>
                </a:solidFill>
                <a:effectLst/>
              </a:rPr>
              <a:t>Mosaic</a:t>
            </a:r>
            <a:r>
              <a:rPr lang="en-US" b="0" i="0" dirty="0">
                <a:solidFill>
                  <a:schemeClr val="tx2"/>
                </a:solidFill>
                <a:effectLst/>
              </a:rPr>
              <a:t> </a:t>
            </a:r>
            <a:r>
              <a:rPr lang="pl-PL" b="0" i="0" dirty="0">
                <a:solidFill>
                  <a:schemeClr val="tx2"/>
                </a:solidFill>
                <a:effectLst/>
              </a:rPr>
              <a:t>Leuven</a:t>
            </a:r>
            <a:r>
              <a:rPr lang="en-US" b="0" i="0" dirty="0">
                <a:solidFill>
                  <a:schemeClr val="tx2"/>
                </a:solidFill>
                <a:effectLst/>
              </a:rPr>
              <a:t>, </a:t>
            </a:r>
            <a:r>
              <a:rPr lang="pl-PL" b="0" i="0" dirty="0" err="1">
                <a:solidFill>
                  <a:schemeClr val="tx2"/>
                </a:solidFill>
                <a:effectLst/>
              </a:rPr>
              <a:t>Oude</a:t>
            </a:r>
            <a:r>
              <a:rPr lang="pl-PL" b="0" i="0" dirty="0">
                <a:solidFill>
                  <a:schemeClr val="tx2"/>
                </a:solidFill>
                <a:effectLst/>
              </a:rPr>
              <a:t> </a:t>
            </a:r>
            <a:r>
              <a:rPr lang="pl-PL" b="0" i="0" dirty="0" err="1">
                <a:solidFill>
                  <a:schemeClr val="tx2"/>
                </a:solidFill>
                <a:effectLst/>
              </a:rPr>
              <a:t>Markt</a:t>
            </a:r>
            <a:r>
              <a:rPr lang="pl-PL" b="0" i="0" dirty="0">
                <a:solidFill>
                  <a:schemeClr val="tx2"/>
                </a:solidFill>
                <a:effectLst/>
              </a:rPr>
              <a:t> 25</a:t>
            </a:r>
            <a:r>
              <a:rPr lang="en-US" b="0" i="0" dirty="0">
                <a:solidFill>
                  <a:schemeClr val="tx2"/>
                </a:solidFill>
                <a:effectLst/>
              </a:rPr>
              <a:t>, 4.8 </a:t>
            </a:r>
            <a:r>
              <a:rPr lang="en-US" sz="2000" b="0" i="0" dirty="0">
                <a:solidFill>
                  <a:schemeClr val="tx2"/>
                </a:solidFill>
                <a:effectLst/>
              </a:rPr>
              <a:t>⭐</a:t>
            </a:r>
            <a:endParaRPr lang="en-US" b="0" i="0" dirty="0">
              <a:solidFill>
                <a:schemeClr val="tx2"/>
              </a:solidFill>
              <a:effectLst/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Deliveroo</a:t>
            </a:r>
          </a:p>
          <a:p>
            <a:pPr marL="0" indent="0">
              <a:buNone/>
            </a:pPr>
            <a:r>
              <a:rPr lang="pl-PL" b="0" i="0" dirty="0">
                <a:solidFill>
                  <a:schemeClr val="tx2"/>
                </a:solidFill>
                <a:effectLst/>
              </a:rPr>
              <a:t>Plus+, </a:t>
            </a:r>
            <a:r>
              <a:rPr lang="pl-PL" b="0" i="0" dirty="0" err="1">
                <a:solidFill>
                  <a:schemeClr val="tx2"/>
                </a:solidFill>
                <a:effectLst/>
              </a:rPr>
              <a:t>Ajuinlei</a:t>
            </a:r>
            <a:r>
              <a:rPr lang="pl-PL" b="0" i="0" dirty="0">
                <a:solidFill>
                  <a:schemeClr val="tx2"/>
                </a:solidFill>
                <a:effectLst/>
              </a:rPr>
              <a:t> 14</a:t>
            </a:r>
            <a:r>
              <a:rPr lang="en-US" b="0" i="0" dirty="0">
                <a:solidFill>
                  <a:schemeClr val="tx2"/>
                </a:solidFill>
                <a:effectLst/>
              </a:rPr>
              <a:t>, Ghent, 4.7 </a:t>
            </a:r>
            <a:r>
              <a:rPr lang="en-US" sz="2000" b="0" i="0" dirty="0">
                <a:solidFill>
                  <a:schemeClr val="tx2"/>
                </a:solidFill>
                <a:effectLst/>
              </a:rPr>
              <a:t>⭐</a:t>
            </a:r>
            <a:endParaRPr lang="en-US" b="0" i="0" dirty="0">
              <a:solidFill>
                <a:schemeClr val="tx2"/>
              </a:solidFill>
              <a:effectLst/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Takeaway</a:t>
            </a:r>
          </a:p>
          <a:p>
            <a:pPr marL="0" indent="0">
              <a:buNone/>
            </a:pPr>
            <a:r>
              <a:rPr lang="fr-FR" b="0" i="0" dirty="0">
                <a:solidFill>
                  <a:schemeClr val="tx2"/>
                </a:solidFill>
                <a:effectLst/>
              </a:rPr>
              <a:t>Restaurant le Royal, Chaussée de Louvain 188, Brussels, 5 </a:t>
            </a:r>
            <a:r>
              <a:rPr lang="en-US" sz="2000" b="0" i="0" dirty="0">
                <a:solidFill>
                  <a:schemeClr val="tx2"/>
                </a:solidFill>
                <a:effectLst/>
              </a:rPr>
              <a:t>⭐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7279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51E3431-CE8A-4FA3-92ED-72D1E007B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ID4096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7ACA9C-6281-4732-9DE5-95D5F9BEA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ID4096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D36375-10CF-4BCB-83A0-471B053D8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2DF315-8C60-424C-8737-1A5E8FDC8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0ADDD-606F-B5EA-55C8-5FEC21B38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Where’s the best pizza?</a:t>
            </a:r>
          </a:p>
        </p:txBody>
      </p:sp>
      <p:pic>
        <p:nvPicPr>
          <p:cNvPr id="5" name="Content Placeholder 4" descr="A map of a city">
            <a:extLst>
              <a:ext uri="{FF2B5EF4-FFF2-40B4-BE49-F238E27FC236}">
                <a16:creationId xmlns:a16="http://schemas.microsoft.com/office/drawing/2014/main" id="{D1572159-26C5-ACA9-8904-114700A38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506" r="1" b="10923"/>
          <a:stretch/>
        </p:blipFill>
        <p:spPr>
          <a:xfrm>
            <a:off x="1069847" y="484632"/>
            <a:ext cx="10637520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0166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79</TotalTime>
  <Words>332</Words>
  <Application>Microsoft Office PowerPoint</Application>
  <PresentationFormat>Widescreen</PresentationFormat>
  <Paragraphs>55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Corbel</vt:lpstr>
      <vt:lpstr>Wingdings 2</vt:lpstr>
      <vt:lpstr>Frame</vt:lpstr>
      <vt:lpstr>Delivery market analysis: Flanders and Brussels</vt:lpstr>
      <vt:lpstr>Menu items and delivery pricing</vt:lpstr>
      <vt:lpstr>Distribution of restaurants across space and platforms</vt:lpstr>
      <vt:lpstr>PowerPoint Presentation</vt:lpstr>
      <vt:lpstr>PowerPoint Presentation</vt:lpstr>
      <vt:lpstr>PowerPoint Presentation</vt:lpstr>
      <vt:lpstr>Top pizzas and hummus</vt:lpstr>
      <vt:lpstr>Top pizzas and hummus</vt:lpstr>
      <vt:lpstr>Where’s the best pizza?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Aleksander Szostakowski</dc:creator>
  <cp:lastModifiedBy>Aleksander Szostakowski</cp:lastModifiedBy>
  <cp:revision>1</cp:revision>
  <dcterms:created xsi:type="dcterms:W3CDTF">2025-01-10T09:15:28Z</dcterms:created>
  <dcterms:modified xsi:type="dcterms:W3CDTF">2025-01-10T10:35:05Z</dcterms:modified>
</cp:coreProperties>
</file>