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C4989-44D1-295A-ABF1-6CF736C6D49F}" v="304" dt="2024-09-18T15:06:31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7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7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99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974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28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93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8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8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82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70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12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62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38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5DF64FD-C9C8-441B-9739-5E8AE4AF1661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D9CE1B-EA23-4498-B205-0C1A390E04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376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10000" numberOfShades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9A355D53-844C-1924-DA57-50F5C3409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22" y="4727298"/>
            <a:ext cx="3730487" cy="164182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0191F2-7BE3-D9C8-A241-69F421D6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CAOS GROUP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F75B57-5E85-0959-4B20-9CB65841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25416"/>
            <a:ext cx="9905998" cy="3124201"/>
          </a:xfrm>
        </p:spPr>
        <p:txBody>
          <a:bodyPr/>
          <a:lstStyle/>
          <a:p>
            <a:r>
              <a:rPr lang="it-IT" cap="none" dirty="0"/>
              <a:t>Niccolò Bedini</a:t>
            </a:r>
          </a:p>
          <a:p>
            <a:r>
              <a:rPr lang="it-IT" cap="none" dirty="0"/>
              <a:t>Francesco Rosucci</a:t>
            </a:r>
          </a:p>
          <a:p>
            <a:r>
              <a:rPr lang="it-IT" cap="none" dirty="0" err="1"/>
              <a:t>Sajjad</a:t>
            </a:r>
            <a:r>
              <a:rPr lang="it-IT" cap="none" dirty="0"/>
              <a:t> </a:t>
            </a:r>
            <a:r>
              <a:rPr lang="it-IT" cap="none" dirty="0" err="1"/>
              <a:t>Valisheikhzahed</a:t>
            </a:r>
            <a:endParaRPr lang="it-IT" cap="none" dirty="0"/>
          </a:p>
          <a:p>
            <a:r>
              <a:rPr lang="it-IT" cap="none" dirty="0"/>
              <a:t>Fabrizio Perna</a:t>
            </a:r>
          </a:p>
          <a:p>
            <a:r>
              <a:rPr lang="it-IT" cap="none" dirty="0"/>
              <a:t>Dario Pinto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D4B950-9CA0-9615-03BC-6E72F5FDC47B}"/>
              </a:ext>
            </a:extLst>
          </p:cNvPr>
          <p:cNvSpPr txBox="1"/>
          <p:nvPr/>
        </p:nvSpPr>
        <p:spPr>
          <a:xfrm>
            <a:off x="1141413" y="2036802"/>
            <a:ext cx="296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+mj-lt"/>
              </a:rPr>
              <a:t>1.2 </a:t>
            </a:r>
            <a:r>
              <a:rPr lang="it-IT" sz="2000" i="1" dirty="0" err="1">
                <a:latin typeface="+mj-lt"/>
              </a:rPr>
              <a:t>HaclOSsim</a:t>
            </a:r>
            <a:endParaRPr lang="it-IT" sz="20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269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9B62E-9C79-96BE-80B4-36B5E09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0" y="215539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 dirty="0"/>
              <a:t>Aging e </a:t>
            </a:r>
            <a:r>
              <a:rPr lang="it-IT" sz="2800" dirty="0" err="1"/>
              <a:t>critical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8F344-BA63-F7FF-0371-1FD6FF14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68" y="3382385"/>
            <a:ext cx="6963984" cy="2978658"/>
          </a:xfrm>
        </p:spPr>
        <p:txBody>
          <a:bodyPr anchor="t">
            <a:normAutofit/>
          </a:bodyPr>
          <a:lstStyle/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4 tasks ( 1,3,4,5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RR -&gt;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freeRTOSConfig.h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configUSE_TIME_SLICING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 1)</a:t>
            </a: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Task1 starts with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Task1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preempted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by timer ( aging counter++ -&gt;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-- )</a:t>
            </a: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Task1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-&gt; just task5 (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executes</a:t>
            </a:r>
            <a:endParaRPr lang="it-IT" sz="1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Task5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timer,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5 times and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terminates</a:t>
            </a:r>
            <a:endParaRPr lang="it-IT" sz="15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3 task share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trough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RR and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5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it-IT" sz="15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100" cap="none" dirty="0">
                <a:latin typeface="Arial" panose="020B0604020202020204" pitchFamily="34" charset="0"/>
                <a:cs typeface="Arial" panose="020B0604020202020204" pitchFamily="34" charset="0"/>
              </a:rPr>
              <a:t>(aging)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8B699F-0BC5-7C80-5203-21AAF1C84228}"/>
              </a:ext>
            </a:extLst>
          </p:cNvPr>
          <p:cNvSpPr txBox="1"/>
          <p:nvPr/>
        </p:nvSpPr>
        <p:spPr>
          <a:xfrm>
            <a:off x="7600154" y="192449"/>
            <a:ext cx="4459324" cy="2708434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prvTask1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critical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xTaskGetTickCount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1.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start: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printed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 task1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task1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resetPrint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356685-875F-EFBF-71E3-82E9D8457E77}"/>
              </a:ext>
            </a:extLst>
          </p:cNvPr>
          <p:cNvSpPr txBox="1"/>
          <p:nvPr/>
        </p:nvSpPr>
        <p:spPr>
          <a:xfrm>
            <a:off x="7600154" y="3157521"/>
            <a:ext cx="4459324" cy="301621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prvTask5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critical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timerStop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xTaskGetTickCount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5.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since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start: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vTaskDelete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task5 with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task5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56BBF3-2DA1-8AE1-53A6-C20B5E2E1CD2}"/>
              </a:ext>
            </a:extLst>
          </p:cNvPr>
          <p:cNvSpPr txBox="1"/>
          <p:nvPr/>
        </p:nvSpPr>
        <p:spPr>
          <a:xfrm>
            <a:off x="2272747" y="1269667"/>
            <a:ext cx="4863692" cy="1631216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prvQueueSendTimerCallback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TimerHandle_t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xTimerHandle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xTimerHandle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timerStop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xTimerStop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xTimer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timer interrupt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resetPrint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841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EC56F-D1BA-0005-CDE3-81AE986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421"/>
            <a:ext cx="7699512" cy="958574"/>
          </a:xfrm>
        </p:spPr>
        <p:txBody>
          <a:bodyPr>
            <a:normAutofit/>
          </a:bodyPr>
          <a:lstStyle/>
          <a:p>
            <a:r>
              <a:rPr lang="it-IT" dirty="0" err="1"/>
              <a:t>Freertos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783B30A-E364-46C1-A547-B8C8BAD1830F}"/>
              </a:ext>
            </a:extLst>
          </p:cNvPr>
          <p:cNvSpPr txBox="1">
            <a:spLocks/>
          </p:cNvSpPr>
          <p:nvPr/>
        </p:nvSpPr>
        <p:spPr>
          <a:xfrm>
            <a:off x="323429" y="1897525"/>
            <a:ext cx="5862751" cy="4960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b="1" dirty="0">
                <a:solidFill>
                  <a:schemeClr val="accent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Arch Linux</a:t>
            </a:r>
            <a:r>
              <a:rPr lang="it-IT" sz="2000" b="1" dirty="0">
                <a:solidFill>
                  <a:schemeClr val="accent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it-IT" sz="1800" b="1" dirty="0">
              <a:solidFill>
                <a:schemeClr val="accent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 QEMU by running: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 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pacman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-S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qemu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-full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ea typeface="+mn-lt"/>
              <a:cs typeface="Arial"/>
            </a:endParaRPr>
          </a:p>
          <a:p>
            <a:pPr marL="342900" indent="-342900" algn="l">
              <a:buAutoNum type="arabicPeriod"/>
            </a:pP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GNU Make utility by running: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/>
              <a:cs typeface="Arial"/>
            </a:endParaRPr>
          </a:p>
          <a:p>
            <a:pPr marL="800100" lvl="1" indent="-285750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pacman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-S make</a:t>
            </a:r>
          </a:p>
          <a:p>
            <a:pPr marL="342900" indent="-342900" algn="l">
              <a:buAutoNum type="arabicPeriod"/>
            </a:pP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ARM-none-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eabi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gcc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compiler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by running: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ea typeface="+mn-lt"/>
              <a:cs typeface="Arial" panose="020B0604020202020204" pitchFamily="34" charset="0"/>
            </a:endParaRPr>
          </a:p>
          <a:p>
            <a:pPr marL="800100" lvl="1" indent="-285750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pacman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-S arm-none-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eabi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gcc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800100" lvl="1" indent="-285750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pacman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-S arm-none-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eabi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newlib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cs typeface="Arial" panose="020B06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347D74C-1A14-CB45-C8E0-24A6D1B74641}"/>
              </a:ext>
            </a:extLst>
          </p:cNvPr>
          <p:cNvSpPr txBox="1">
            <a:spLocks/>
          </p:cNvSpPr>
          <p:nvPr/>
        </p:nvSpPr>
        <p:spPr>
          <a:xfrm>
            <a:off x="6186180" y="1897524"/>
            <a:ext cx="5862752" cy="4960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200" b="1" dirty="0">
                <a:solidFill>
                  <a:schemeClr val="accent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Windows</a:t>
            </a:r>
            <a:r>
              <a:rPr lang="it-IT" sz="2000" b="1" dirty="0">
                <a:solidFill>
                  <a:schemeClr val="accent1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Arial"/>
                <a:cs typeface="Arial"/>
              </a:rPr>
              <a:t>:</a:t>
            </a:r>
            <a:endParaRPr lang="it-IT" sz="1600" b="1" dirty="0">
              <a:solidFill>
                <a:schemeClr val="accent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Enable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WSL by opening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PowerShell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Administrator and running: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wsl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–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set up  a Linux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distribuition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(Ubuntu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usually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default and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was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one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used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for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this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project)</a:t>
            </a:r>
          </a:p>
          <a:p>
            <a:pPr marL="342900" indent="-342900" algn="l">
              <a:buAutoNum type="arabicPeriod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Once WSL with Ubuntu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set up,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run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the following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commands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800100" lvl="1" indent="-285750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apt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qemu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-system-arm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800100" lvl="1" indent="-285750" algn="l">
              <a:buFont typeface="Courier New"/>
              <a:buChar char="o"/>
            </a:pP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sudo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apt-get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install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libnewlib</a:t>
            </a:r>
            <a:r>
              <a:rPr lang="it-IT" sz="1600" cap="none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-arm-none-</a:t>
            </a:r>
            <a:r>
              <a:rPr lang="it-IT" sz="1600" cap="none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eabi</a:t>
            </a:r>
            <a:endParaRPr lang="it-IT" sz="1600" cap="none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>
              <a:buChar char="•"/>
            </a:pPr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it-IT" sz="1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031F5C-745C-CF1B-3BC5-3FD51B2655B7}"/>
              </a:ext>
            </a:extLst>
          </p:cNvPr>
          <p:cNvSpPr txBox="1"/>
          <p:nvPr/>
        </p:nvSpPr>
        <p:spPr>
          <a:xfrm>
            <a:off x="463899" y="5555335"/>
            <a:ext cx="1126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Once the development environment is set up, download the latest version of </a:t>
            </a:r>
            <a:r>
              <a:rPr lang="en-US" sz="1600" dirty="0" err="1"/>
              <a:t>FreeRTOS</a:t>
            </a:r>
            <a:r>
              <a:rPr lang="en-US" sz="1600" dirty="0"/>
              <a:t>. </a:t>
            </a:r>
          </a:p>
          <a:p>
            <a:pPr algn="ctr"/>
            <a:r>
              <a:rPr lang="en-US" sz="1600" dirty="0" err="1"/>
              <a:t>FreeRTOS</a:t>
            </a:r>
            <a:r>
              <a:rPr lang="en-US" sz="1600" dirty="0"/>
              <a:t> 202212.01 was used for this project.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35319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9B62E-9C79-96BE-80B4-36B5E09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 dirty="0" err="1"/>
              <a:t>NoPreemption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8F344-BA63-F7FF-0371-1FD6FF14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34645" cy="2039476"/>
          </a:xfrm>
        </p:spPr>
        <p:txBody>
          <a:bodyPr anchor="t">
            <a:normAutofit lnSpcReduction="10000"/>
          </a:bodyPr>
          <a:lstStyle/>
          <a:p>
            <a:r>
              <a:rPr lang="it-IT" sz="1600" cap="none" dirty="0">
                <a:cs typeface="Arial" panose="020B0604020202020204" pitchFamily="34" charset="0"/>
              </a:rPr>
              <a:t> 2 Tasks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No </a:t>
            </a:r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r>
              <a:rPr lang="it-IT" sz="1600" cap="none" dirty="0">
                <a:cs typeface="Arial" panose="020B0604020202020204" pitchFamily="34" charset="0"/>
              </a:rPr>
              <a:t> -&gt; </a:t>
            </a:r>
            <a:r>
              <a:rPr lang="it-IT" sz="1600" cap="none" dirty="0" err="1">
                <a:cs typeface="Arial" panose="020B0604020202020204" pitchFamily="34" charset="0"/>
              </a:rPr>
              <a:t>freeRTOSConfig.h</a:t>
            </a:r>
            <a:r>
              <a:rPr lang="it-IT" sz="1600" cap="none" dirty="0">
                <a:cs typeface="Arial" panose="020B0604020202020204" pitchFamily="34" charset="0"/>
              </a:rPr>
              <a:t>      ( </a:t>
            </a:r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r>
              <a:rPr lang="it-IT" sz="1600" cap="none" dirty="0">
                <a:cs typeface="Arial" panose="020B0604020202020204" pitchFamily="34" charset="0"/>
              </a:rPr>
              <a:t> = 0 )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Starts task1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Task1 </a:t>
            </a:r>
            <a:r>
              <a:rPr lang="it-IT" sz="1600" cap="none" dirty="0" err="1">
                <a:cs typeface="Arial" panose="020B0604020202020204" pitchFamily="34" charset="0"/>
              </a:rPr>
              <a:t>suspend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>
                <a:cs typeface="Arial" panose="020B0604020202020204" pitchFamily="34" charset="0"/>
              </a:rPr>
              <a:t>Task2 </a:t>
            </a:r>
            <a:r>
              <a:rPr lang="it-IT" sz="1600" cap="none" dirty="0" err="1">
                <a:cs typeface="Arial" panose="020B0604020202020204" pitchFamily="34" charset="0"/>
              </a:rPr>
              <a:t>run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forever</a:t>
            </a:r>
            <a:r>
              <a:rPr lang="it-IT" sz="1600" cap="none" dirty="0">
                <a:cs typeface="Arial" panose="020B0604020202020204" pitchFamily="34" charset="0"/>
              </a:rPr>
              <a:t> with </a:t>
            </a:r>
            <a:r>
              <a:rPr lang="it-IT" sz="1600" cap="none" dirty="0" err="1">
                <a:cs typeface="Arial" panose="020B0604020202020204" pitchFamily="34" charset="0"/>
              </a:rPr>
              <a:t>lower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priority</a:t>
            </a:r>
            <a:endParaRPr lang="it-IT" sz="1600" cap="none" dirty="0">
              <a:cs typeface="Arial" panose="020B0604020202020204" pitchFamily="34" charset="0"/>
            </a:endParaRPr>
          </a:p>
          <a:p>
            <a:pPr lvl="1"/>
            <a:endParaRPr lang="it-IT" sz="1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8B699F-0BC5-7C80-5203-21AAF1C84228}"/>
              </a:ext>
            </a:extLst>
          </p:cNvPr>
          <p:cNvSpPr txBox="1"/>
          <p:nvPr/>
        </p:nvSpPr>
        <p:spPr>
          <a:xfrm>
            <a:off x="4601681" y="376899"/>
            <a:ext cx="7444309" cy="5632311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prvFirstTask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xBlockTime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200UL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xTaskGetTickCount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from Task 1,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 go to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for 2ms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vTaskDelayUntil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xBlockTime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be printed 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/*-----------------------------------------------------------*/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prvSecondTask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task 2's turn,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Even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low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task 1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never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thanks to no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preemption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scheduler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42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9B62E-9C79-96BE-80B4-36B5E09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 dirty="0" err="1"/>
              <a:t>Preemption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8F344-BA63-F7FF-0371-1FD6FF14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134645" cy="2978658"/>
          </a:xfrm>
        </p:spPr>
        <p:txBody>
          <a:bodyPr anchor="t">
            <a:normAutofit lnSpcReduction="10000"/>
          </a:bodyPr>
          <a:lstStyle/>
          <a:p>
            <a:r>
              <a:rPr lang="it-IT" sz="1600" cap="none" dirty="0">
                <a:cs typeface="Arial" panose="020B0604020202020204" pitchFamily="34" charset="0"/>
              </a:rPr>
              <a:t> 2 Tasks</a:t>
            </a:r>
          </a:p>
          <a:p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r>
              <a:rPr lang="it-IT" sz="1600" cap="none" dirty="0">
                <a:cs typeface="Arial" panose="020B0604020202020204" pitchFamily="34" charset="0"/>
              </a:rPr>
              <a:t> -&gt; </a:t>
            </a:r>
            <a:r>
              <a:rPr lang="it-IT" sz="1600" cap="none" dirty="0" err="1">
                <a:cs typeface="Arial" panose="020B0604020202020204" pitchFamily="34" charset="0"/>
              </a:rPr>
              <a:t>freeRTOSConfig.h</a:t>
            </a:r>
            <a:r>
              <a:rPr lang="it-IT" sz="1600" cap="none" dirty="0">
                <a:cs typeface="Arial" panose="020B0604020202020204" pitchFamily="34" charset="0"/>
              </a:rPr>
              <a:t>            ( </a:t>
            </a:r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r>
              <a:rPr lang="it-IT" sz="1600" cap="none" dirty="0">
                <a:cs typeface="Arial" panose="020B0604020202020204" pitchFamily="34" charset="0"/>
              </a:rPr>
              <a:t> = 1 )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Starts task1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Task1 </a:t>
            </a:r>
            <a:r>
              <a:rPr lang="it-IT" sz="1600" cap="none" dirty="0" err="1">
                <a:cs typeface="Arial" panose="020B0604020202020204" pitchFamily="34" charset="0"/>
              </a:rPr>
              <a:t>increase</a:t>
            </a:r>
            <a:r>
              <a:rPr lang="it-IT" sz="1600" cap="none" dirty="0">
                <a:cs typeface="Arial" panose="020B0604020202020204" pitchFamily="34" charset="0"/>
              </a:rPr>
              <a:t> task2 </a:t>
            </a:r>
            <a:r>
              <a:rPr lang="it-IT" sz="1600" cap="none" dirty="0" err="1">
                <a:cs typeface="Arial" panose="020B0604020202020204" pitchFamily="34" charset="0"/>
              </a:rPr>
              <a:t>priority</a:t>
            </a:r>
            <a:r>
              <a:rPr lang="it-IT" sz="1600" cap="none" dirty="0">
                <a:cs typeface="Arial" panose="020B0604020202020204" pitchFamily="34" charset="0"/>
              </a:rPr>
              <a:t> -&gt; </a:t>
            </a:r>
            <a:r>
              <a:rPr lang="it-IT" sz="1600" cap="none" dirty="0" err="1">
                <a:cs typeface="Arial" panose="020B0604020202020204" pitchFamily="34" charset="0"/>
              </a:rPr>
              <a:t>equal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>
                <a:cs typeface="Arial" panose="020B0604020202020204" pitchFamily="34" charset="0"/>
              </a:rPr>
              <a:t>Task2 ‘</a:t>
            </a:r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r>
              <a:rPr lang="it-IT" sz="1600" cap="none" dirty="0">
                <a:cs typeface="Arial" panose="020B0604020202020204" pitchFamily="34" charset="0"/>
              </a:rPr>
              <a:t>’ and </a:t>
            </a:r>
            <a:r>
              <a:rPr lang="it-IT" sz="1600" cap="none" dirty="0" err="1">
                <a:cs typeface="Arial" panose="020B0604020202020204" pitchFamily="34" charset="0"/>
              </a:rPr>
              <a:t>suspend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Task1 </a:t>
            </a:r>
            <a:r>
              <a:rPr lang="it-IT" sz="1600" cap="none" dirty="0" err="1">
                <a:cs typeface="Arial" panose="020B0604020202020204" pitchFamily="34" charset="0"/>
              </a:rPr>
              <a:t>increase</a:t>
            </a:r>
            <a:r>
              <a:rPr lang="it-IT" sz="1600" cap="none" dirty="0">
                <a:cs typeface="Arial" panose="020B0604020202020204" pitchFamily="34" charset="0"/>
              </a:rPr>
              <a:t> task2 </a:t>
            </a:r>
            <a:r>
              <a:rPr lang="it-IT" sz="1600" cap="none" dirty="0" err="1">
                <a:cs typeface="Arial" panose="020B0604020202020204" pitchFamily="34" charset="0"/>
              </a:rPr>
              <a:t>priority</a:t>
            </a:r>
            <a:r>
              <a:rPr lang="it-IT" sz="1600" cap="none" dirty="0">
                <a:cs typeface="Arial" panose="020B0604020202020204" pitchFamily="34" charset="0"/>
              </a:rPr>
              <a:t>           (task2 &gt; task1)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Task2 </a:t>
            </a:r>
            <a:r>
              <a:rPr lang="it-IT" sz="1600" cap="none" dirty="0" err="1">
                <a:cs typeface="Arial" panose="020B0604020202020204" pitchFamily="34" charset="0"/>
              </a:rPr>
              <a:t>preemption</a:t>
            </a:r>
            <a:endParaRPr lang="it-IT" sz="1600" cap="none" dirty="0">
              <a:cs typeface="Arial" panose="020B0604020202020204" pitchFamily="34" charset="0"/>
            </a:endParaRPr>
          </a:p>
          <a:p>
            <a:pPr lvl="1"/>
            <a:endParaRPr lang="it-IT" sz="1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8B699F-0BC5-7C80-5203-21AAF1C84228}"/>
              </a:ext>
            </a:extLst>
          </p:cNvPr>
          <p:cNvSpPr txBox="1"/>
          <p:nvPr/>
        </p:nvSpPr>
        <p:spPr>
          <a:xfrm>
            <a:off x="4601681" y="376899"/>
            <a:ext cx="7444309" cy="5324535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prvFirstTask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mainFIRST_TASK_PRIORITY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 1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Task 2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task1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vTaskPrioritySet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mainSECOND_TASK_PRIORITY</a:t>
            </a:r>
            <a:r>
              <a:rPr lang="it-IT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Task 1, Task 2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sleeping!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/*-----------------------------------------------------------*/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prvSecondTask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xBlockTime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2000UL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xTaskGetTickCount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task 2's turn,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priority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uxTaskPriorityGet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task2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Let's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go to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vTaskDelayUntil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xNextWakeTime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xBlockTime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);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task 2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waked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up and 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preempted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task 1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84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9B62E-9C79-96BE-80B4-36B5E09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 dirty="0"/>
              <a:t>Round Robin</a:t>
            </a:r>
            <a:br>
              <a:rPr lang="it-IT" sz="2800" dirty="0"/>
            </a:br>
            <a:r>
              <a:rPr lang="it-IT" sz="2800" dirty="0" err="1"/>
              <a:t>example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8F344-BA63-F7FF-0371-1FD6FF14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3002975"/>
            <a:ext cx="5373723" cy="1781060"/>
          </a:xfrm>
        </p:spPr>
        <p:txBody>
          <a:bodyPr anchor="t">
            <a:normAutofit/>
          </a:bodyPr>
          <a:lstStyle/>
          <a:p>
            <a:r>
              <a:rPr lang="it-IT" sz="1600" cap="none" dirty="0">
                <a:cs typeface="Arial" panose="020B0604020202020204" pitchFamily="34" charset="0"/>
              </a:rPr>
              <a:t> 2 Tasks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RR -&gt; </a:t>
            </a:r>
            <a:r>
              <a:rPr lang="it-IT" sz="1600" cap="none" dirty="0" err="1">
                <a:cs typeface="Arial" panose="020B0604020202020204" pitchFamily="34" charset="0"/>
              </a:rPr>
              <a:t>freeRTOSConfig.h</a:t>
            </a:r>
            <a:r>
              <a:rPr lang="it-IT" sz="1600" cap="none" dirty="0">
                <a:cs typeface="Arial" panose="020B0604020202020204" pitchFamily="34" charset="0"/>
              </a:rPr>
              <a:t>  (</a:t>
            </a:r>
            <a:r>
              <a:rPr lang="it-IT" sz="1200" cap="none" dirty="0" err="1">
                <a:cs typeface="Arial" panose="020B0604020202020204" pitchFamily="34" charset="0"/>
              </a:rPr>
              <a:t>configUSE_TIME_SLICING</a:t>
            </a:r>
            <a:r>
              <a:rPr lang="it-IT" sz="1200" cap="none" dirty="0">
                <a:cs typeface="Arial" panose="020B0604020202020204" pitchFamily="34" charset="0"/>
              </a:rPr>
              <a:t> 1</a:t>
            </a:r>
            <a:r>
              <a:rPr lang="it-IT" sz="1600" cap="none" dirty="0">
                <a:cs typeface="Arial" panose="020B0604020202020204" pitchFamily="34" charset="0"/>
              </a:rPr>
              <a:t>)</a:t>
            </a:r>
          </a:p>
          <a:p>
            <a:r>
              <a:rPr lang="it-IT" sz="1600" cap="none" dirty="0">
                <a:cs typeface="Arial" panose="020B0604020202020204" pitchFamily="34" charset="0"/>
              </a:rPr>
              <a:t>Task1 and Task2 </a:t>
            </a:r>
            <a:r>
              <a:rPr lang="it-IT" sz="1600" cap="none" dirty="0" err="1">
                <a:cs typeface="Arial" panose="020B0604020202020204" pitchFamily="34" charset="0"/>
              </a:rPr>
              <a:t>same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priority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>
                <a:cs typeface="Arial" panose="020B0604020202020204" pitchFamily="34" charset="0"/>
              </a:rPr>
              <a:t>The tasks alternate and </a:t>
            </a:r>
            <a:r>
              <a:rPr lang="it-IT" sz="1600" cap="none" dirty="0" err="1">
                <a:cs typeface="Arial" panose="020B0604020202020204" pitchFamily="34" charset="0"/>
              </a:rPr>
              <a:t>print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thei</a:t>
            </a:r>
            <a:r>
              <a:rPr lang="it-IT" sz="1600" cap="none" dirty="0">
                <a:cs typeface="Arial" panose="020B0604020202020204" pitchFamily="34" charset="0"/>
              </a:rPr>
              <a:t> name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8B699F-0BC5-7C80-5203-21AAF1C84228}"/>
              </a:ext>
            </a:extLst>
          </p:cNvPr>
          <p:cNvSpPr txBox="1"/>
          <p:nvPr/>
        </p:nvSpPr>
        <p:spPr>
          <a:xfrm>
            <a:off x="5922761" y="1305342"/>
            <a:ext cx="4606091" cy="4240694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prvFirstTask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isTask1Running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"TASK1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isTask1Running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/*-----------------------------------------------------------*/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prvSecondTask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;; )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isTask1Running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"TASK2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it-IT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isTask1Running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pdFALSE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14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19B62E-9C79-96BE-80B4-36B5E098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" y="1237488"/>
            <a:ext cx="3389228" cy="518425"/>
          </a:xfrm>
        </p:spPr>
        <p:txBody>
          <a:bodyPr anchor="b">
            <a:normAutofit/>
          </a:bodyPr>
          <a:lstStyle/>
          <a:p>
            <a:r>
              <a:rPr lang="it-IT" sz="2800" dirty="0" err="1"/>
              <a:t>Mutex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endParaRPr lang="it-IT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E8F344-BA63-F7FF-0371-1FD6FF14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" y="2274105"/>
            <a:ext cx="4316880" cy="2978658"/>
          </a:xfrm>
        </p:spPr>
        <p:txBody>
          <a:bodyPr anchor="t">
            <a:normAutofit/>
          </a:bodyPr>
          <a:lstStyle/>
          <a:p>
            <a:r>
              <a:rPr lang="it-IT" sz="1600" cap="none" dirty="0">
                <a:cs typeface="Arial" panose="020B0604020202020204" pitchFamily="34" charset="0"/>
              </a:rPr>
              <a:t> 4 tasks </a:t>
            </a:r>
            <a:r>
              <a:rPr lang="it-IT" sz="1600" cap="none" dirty="0" err="1">
                <a:cs typeface="Arial" panose="020B0604020202020204" pitchFamily="34" charset="0"/>
              </a:rPr>
              <a:t>same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priority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 err="1">
                <a:cs typeface="Arial" panose="020B0604020202020204" pitchFamily="34" charset="0"/>
              </a:rPr>
              <a:t>Mutex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structure</a:t>
            </a:r>
            <a:r>
              <a:rPr lang="it-IT" sz="1600" cap="none" dirty="0">
                <a:cs typeface="Arial" panose="020B0604020202020204" pitchFamily="34" charset="0"/>
              </a:rPr>
              <a:t> with </a:t>
            </a:r>
            <a:r>
              <a:rPr lang="it-IT" sz="1600" cap="none" dirty="0" err="1">
                <a:cs typeface="Arial" panose="020B0604020202020204" pitchFamily="34" charset="0"/>
              </a:rPr>
              <a:t>shared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variable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>
                <a:cs typeface="Arial" panose="020B0604020202020204" pitchFamily="34" charset="0"/>
              </a:rPr>
              <a:t>Tasks alternate to </a:t>
            </a:r>
            <a:r>
              <a:rPr lang="it-IT" sz="1600" cap="none" dirty="0" err="1">
                <a:cs typeface="Arial" panose="020B0604020202020204" pitchFamily="34" charset="0"/>
              </a:rPr>
              <a:t>modify</a:t>
            </a:r>
            <a:r>
              <a:rPr lang="it-IT" sz="1600" cap="none" dirty="0">
                <a:cs typeface="Arial" panose="020B0604020202020204" pitchFamily="34" charset="0"/>
              </a:rPr>
              <a:t> the </a:t>
            </a:r>
            <a:r>
              <a:rPr lang="it-IT" sz="1600" cap="none" dirty="0" err="1">
                <a:cs typeface="Arial" panose="020B0604020202020204" pitchFamily="34" charset="0"/>
              </a:rPr>
              <a:t>shared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variable</a:t>
            </a:r>
            <a:endParaRPr lang="it-IT" sz="1600" cap="none" dirty="0">
              <a:cs typeface="Arial" panose="020B0604020202020204" pitchFamily="34" charset="0"/>
            </a:endParaRPr>
          </a:p>
          <a:p>
            <a:r>
              <a:rPr lang="it-IT" sz="1600" cap="none" dirty="0">
                <a:cs typeface="Arial" panose="020B0604020202020204" pitchFamily="34" charset="0"/>
              </a:rPr>
              <a:t>NB: task delay in the </a:t>
            </a:r>
            <a:r>
              <a:rPr lang="it-IT" sz="1600" cap="none" dirty="0" err="1">
                <a:cs typeface="Arial" panose="020B0604020202020204" pitchFamily="34" charset="0"/>
              </a:rPr>
              <a:t>critical</a:t>
            </a:r>
            <a:r>
              <a:rPr lang="it-IT" sz="1600" cap="none" dirty="0">
                <a:cs typeface="Arial" panose="020B0604020202020204" pitchFamily="34" charset="0"/>
              </a:rPr>
              <a:t> </a:t>
            </a:r>
            <a:r>
              <a:rPr lang="it-IT" sz="1600" cap="none" dirty="0" err="1">
                <a:cs typeface="Arial" panose="020B0604020202020204" pitchFamily="34" charset="0"/>
              </a:rPr>
              <a:t>section</a:t>
            </a:r>
            <a:endParaRPr lang="it-IT" sz="1600" cap="none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C8B699F-0BC5-7C80-5203-21AAF1C84228}"/>
              </a:ext>
            </a:extLst>
          </p:cNvPr>
          <p:cNvSpPr txBox="1"/>
          <p:nvPr/>
        </p:nvSpPr>
        <p:spPr>
          <a:xfrm>
            <a:off x="4214190" y="228123"/>
            <a:ext cx="7560367" cy="6401753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MUTEX_PARAMETERS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SemaphoreHandle_t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vStartMutexTasks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UBaseType_t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pvPortMalloc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xSemaphoreCreateMutex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pvPortMalloc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uint32_t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	    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xTaskCreate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testTaskMutex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"Task1"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mtx_test_STACK_SIZE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TaskHandle_t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 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xTaskCreate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testTaskMutex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"Task2"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mtx_test_STACK_SIZE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TaskHandle_t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 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xTaskCreate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testTaskMutex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"Task3"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mtx_test_STACK_SIZE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TaskHandle_t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 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xTaskCreate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testTaskMutex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"Task4"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mtx_test_STACK_SIZE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it-IT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TaskHandle_t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vQueueAddToRegistry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QueueHandle_t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}}}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testTaskMutex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TaskHandle_t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taskHandle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xTaskGetCurrentTaskHandle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pcTaskGetName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taskHandle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(;;){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xSemaphoreTake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pdMS_TO_TICKS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pdPASS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Previous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Shared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%u</a:t>
            </a:r>
            <a:r>
              <a:rPr lang="it-IT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sharedVariable</a:t>
            </a:r>
            <a:r>
              <a:rPr lang="it-IT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pdMS_TO_TICKS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xSemaphoreGive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ptMutexParameters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vTaskDelay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pdMS_TO_TICKS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Status: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access the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taskName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}}}</a:t>
            </a:r>
          </a:p>
          <a:p>
            <a:b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main_mutex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vStartMutexTasks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vTaskStartScheduler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it-IT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(;;){}</a:t>
            </a:r>
          </a:p>
          <a:p>
            <a:r>
              <a:rPr lang="it-IT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38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EC56F-D1BA-0005-CDE3-81AE986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421"/>
            <a:ext cx="7699512" cy="958574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Freertos</a:t>
            </a:r>
            <a:r>
              <a:rPr lang="it-IT" dirty="0"/>
              <a:t>  </a:t>
            </a:r>
            <a:r>
              <a:rPr lang="it-IT" dirty="0" err="1"/>
              <a:t>modification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783B30A-E364-46C1-A547-B8C8BAD1830F}"/>
              </a:ext>
            </a:extLst>
          </p:cNvPr>
          <p:cNvSpPr txBox="1">
            <a:spLocks/>
          </p:cNvSpPr>
          <p:nvPr/>
        </p:nvSpPr>
        <p:spPr>
          <a:xfrm>
            <a:off x="0" y="1646416"/>
            <a:ext cx="4275772" cy="4960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>
                <a:solidFill>
                  <a:schemeClr val="accent1"/>
                </a:solidFill>
                <a:latin typeface="+mj-lt"/>
              </a:rPr>
              <a:t>Aging </a:t>
            </a:r>
            <a:r>
              <a:rPr lang="it-IT" altLang="it-IT" sz="2000" b="1" dirty="0" err="1">
                <a:solidFill>
                  <a:schemeClr val="accent1"/>
                </a:solidFill>
                <a:latin typeface="+mj-lt"/>
              </a:rPr>
              <a:t>Mechanism</a:t>
            </a:r>
            <a:r>
              <a:rPr lang="it-IT" altLang="it-IT" sz="1600" dirty="0">
                <a:solidFill>
                  <a:schemeClr val="accent1"/>
                </a:solidFill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cap="non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 err="1"/>
              <a:t>Introduced</a:t>
            </a:r>
            <a:r>
              <a:rPr lang="it-IT" altLang="it-IT" sz="1600" cap="none" dirty="0"/>
              <a:t> an </a:t>
            </a:r>
            <a:r>
              <a:rPr lang="it-IT" altLang="it-IT" sz="1600" b="1" cap="none" dirty="0" err="1"/>
              <a:t>uxAging</a:t>
            </a:r>
            <a:r>
              <a:rPr lang="it-IT" altLang="it-IT" sz="1600" cap="none" dirty="0"/>
              <a:t> counter in the Task Control Block (TCB) to track the </a:t>
            </a:r>
            <a:r>
              <a:rPr lang="it-IT" altLang="it-IT" sz="1600" cap="none" dirty="0" err="1"/>
              <a:t>number</a:t>
            </a:r>
            <a:r>
              <a:rPr lang="it-IT" altLang="it-IT" sz="1600" cap="none" dirty="0"/>
              <a:t> of CPU bursts for </a:t>
            </a:r>
            <a:r>
              <a:rPr lang="it-IT" altLang="it-IT" sz="1600" cap="none" dirty="0" err="1"/>
              <a:t>each</a:t>
            </a:r>
            <a:r>
              <a:rPr lang="it-IT" altLang="it-IT" sz="1600" cap="none" dirty="0"/>
              <a:t> task.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it-IT" altLang="it-IT" sz="1600" cap="non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/>
              <a:t>Tasks </a:t>
            </a:r>
            <a:r>
              <a:rPr lang="it-IT" altLang="it-IT" sz="1600" cap="none" dirty="0" err="1"/>
              <a:t>that</a:t>
            </a:r>
            <a:r>
              <a:rPr lang="it-IT" altLang="it-IT" sz="1600" cap="none" dirty="0"/>
              <a:t> are </a:t>
            </a:r>
            <a:r>
              <a:rPr lang="it-IT" altLang="it-IT" sz="1600" cap="none" dirty="0" err="1"/>
              <a:t>executed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frequently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see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their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priority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decrease</a:t>
            </a:r>
            <a:r>
              <a:rPr lang="it-IT" altLang="it-IT" sz="1600" cap="none" dirty="0"/>
              <a:t> over time, </a:t>
            </a:r>
            <a:r>
              <a:rPr lang="it-IT" altLang="it-IT" sz="1600" cap="none" dirty="0" err="1"/>
              <a:t>allowing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lower-priority</a:t>
            </a:r>
            <a:r>
              <a:rPr lang="it-IT" altLang="it-IT" sz="1600" cap="none" dirty="0"/>
              <a:t> tasks to </a:t>
            </a:r>
            <a:r>
              <a:rPr lang="it-IT" altLang="it-IT" sz="1600" cap="none" dirty="0" err="1"/>
              <a:t>run</a:t>
            </a:r>
            <a:r>
              <a:rPr lang="it-IT" altLang="it-IT" sz="1600" cap="none" dirty="0"/>
              <a:t>, </a:t>
            </a:r>
            <a:r>
              <a:rPr lang="it-IT" altLang="it-IT" sz="1600" cap="none" dirty="0" err="1"/>
              <a:t>thus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preventing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starvation</a:t>
            </a:r>
            <a:r>
              <a:rPr lang="it-IT" altLang="it-IT" sz="1600" cap="none" dirty="0"/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cap="none" dirty="0">
              <a:solidFill>
                <a:schemeClr val="accent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>
                <a:solidFill>
                  <a:schemeClr val="accent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Critical Task Flag</a:t>
            </a:r>
            <a:r>
              <a:rPr lang="it-IT" altLang="it-IT" sz="1600" dirty="0">
                <a:solidFill>
                  <a:schemeClr val="accent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cap="non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 err="1"/>
              <a:t>Added</a:t>
            </a:r>
            <a:r>
              <a:rPr lang="it-IT" altLang="it-IT" sz="1600" cap="none" dirty="0"/>
              <a:t> an </a:t>
            </a:r>
            <a:r>
              <a:rPr lang="it-IT" altLang="it-IT" sz="1600" b="1" cap="none" dirty="0" err="1"/>
              <a:t>xCritical</a:t>
            </a:r>
            <a:r>
              <a:rPr lang="it-IT" altLang="it-IT" sz="1600" cap="none" dirty="0"/>
              <a:t> flag in the TCB to designate </a:t>
            </a:r>
            <a:r>
              <a:rPr lang="it-IT" altLang="it-IT" sz="1600" cap="none" dirty="0" err="1"/>
              <a:t>whether</a:t>
            </a:r>
            <a:r>
              <a:rPr lang="it-IT" altLang="it-IT" sz="1600" cap="none" dirty="0"/>
              <a:t> a task </a:t>
            </a:r>
            <a:r>
              <a:rPr lang="it-IT" altLang="it-IT" sz="1600" cap="none" dirty="0" err="1"/>
              <a:t>is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critical</a:t>
            </a:r>
            <a:r>
              <a:rPr lang="it-IT" altLang="it-IT" sz="1600" cap="none" dirty="0"/>
              <a:t> or </a:t>
            </a:r>
            <a:r>
              <a:rPr lang="it-IT" altLang="it-IT" sz="1600" cap="none" dirty="0" err="1"/>
              <a:t>not</a:t>
            </a:r>
            <a:r>
              <a:rPr lang="it-IT" altLang="it-IT" sz="1600" cap="none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it-IT" altLang="it-IT" sz="1600" cap="none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/>
              <a:t>Critical tasks are </a:t>
            </a:r>
            <a:r>
              <a:rPr lang="it-IT" altLang="it-IT" sz="1600" cap="none" dirty="0" err="1"/>
              <a:t>exempt</a:t>
            </a:r>
            <a:r>
              <a:rPr lang="it-IT" altLang="it-IT" sz="1600" cap="none" dirty="0"/>
              <a:t> from the aging </a:t>
            </a:r>
            <a:r>
              <a:rPr lang="it-IT" altLang="it-IT" sz="1600" cap="none" dirty="0" err="1"/>
              <a:t>mechanism</a:t>
            </a:r>
            <a:r>
              <a:rPr lang="it-IT" altLang="it-IT" sz="1600" cap="none" dirty="0"/>
              <a:t> and are </a:t>
            </a:r>
            <a:r>
              <a:rPr lang="it-IT" altLang="it-IT" sz="1600" cap="none" dirty="0" err="1"/>
              <a:t>always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prioritized</a:t>
            </a:r>
            <a:r>
              <a:rPr lang="it-IT" altLang="it-IT" sz="1600" cap="none" dirty="0"/>
              <a:t> over non-</a:t>
            </a:r>
            <a:r>
              <a:rPr lang="it-IT" altLang="it-IT" sz="1600" cap="none" dirty="0" err="1"/>
              <a:t>critical</a:t>
            </a:r>
            <a:r>
              <a:rPr lang="it-IT" altLang="it-IT" sz="1600" cap="none" dirty="0"/>
              <a:t> tasks with the </a:t>
            </a:r>
            <a:r>
              <a:rPr lang="it-IT" altLang="it-IT" sz="1600" cap="none" dirty="0" err="1"/>
              <a:t>same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priority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level</a:t>
            </a:r>
            <a:r>
              <a:rPr lang="it-IT" altLang="it-IT" sz="1600" cap="none" dirty="0"/>
              <a:t>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347D74C-1A14-CB45-C8E0-24A6D1B74641}"/>
              </a:ext>
            </a:extLst>
          </p:cNvPr>
          <p:cNvSpPr txBox="1">
            <a:spLocks/>
          </p:cNvSpPr>
          <p:nvPr/>
        </p:nvSpPr>
        <p:spPr>
          <a:xfrm>
            <a:off x="4159382" y="1646415"/>
            <a:ext cx="3873235" cy="2319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b="1" dirty="0">
                <a:solidFill>
                  <a:schemeClr val="accent1"/>
                </a:solidFill>
                <a:latin typeface="+mj-lt"/>
              </a:rPr>
              <a:t>Task Control Block (TCB)</a:t>
            </a:r>
            <a:r>
              <a:rPr lang="it-IT" altLang="it-IT" sz="1600" dirty="0">
                <a:solidFill>
                  <a:schemeClr val="accent1"/>
                </a:solidFill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cap="none" dirty="0" err="1"/>
              <a:t>uxAging</a:t>
            </a:r>
            <a:r>
              <a:rPr lang="it-IT" altLang="it-IT" sz="1600" cap="none" dirty="0"/>
              <a:t>: Tracks task aging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it-IT" altLang="it-IT" sz="1600" cap="none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cap="none" dirty="0" err="1"/>
              <a:t>xCritical</a:t>
            </a:r>
            <a:r>
              <a:rPr lang="it-IT" altLang="it-IT" sz="1600" b="1" cap="none" dirty="0"/>
              <a:t>:</a:t>
            </a:r>
            <a:r>
              <a:rPr lang="it-IT" altLang="it-IT" sz="1600" cap="none" dirty="0"/>
              <a:t> Marks tasks </a:t>
            </a:r>
            <a:r>
              <a:rPr lang="it-IT" altLang="it-IT" sz="1600" cap="none" dirty="0" err="1"/>
              <a:t>as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critical</a:t>
            </a:r>
            <a:r>
              <a:rPr lang="it-IT" altLang="it-IT" sz="1600" cap="none" dirty="0"/>
              <a:t> or non-</a:t>
            </a:r>
            <a:r>
              <a:rPr lang="it-IT" altLang="it-IT" sz="1600" cap="none" dirty="0" err="1"/>
              <a:t>critical</a:t>
            </a:r>
            <a:r>
              <a:rPr lang="it-IT" altLang="it-IT" sz="1600" cap="none" dirty="0"/>
              <a:t>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DE9EE-764E-B32D-0930-2863440D249E}"/>
              </a:ext>
            </a:extLst>
          </p:cNvPr>
          <p:cNvSpPr txBox="1">
            <a:spLocks/>
          </p:cNvSpPr>
          <p:nvPr/>
        </p:nvSpPr>
        <p:spPr>
          <a:xfrm>
            <a:off x="7699512" y="1646415"/>
            <a:ext cx="4327068" cy="49604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000" b="1" dirty="0">
                <a:solidFill>
                  <a:schemeClr val="accent1"/>
                </a:solidFill>
                <a:latin typeface="+mj-lt"/>
              </a:rPr>
              <a:t>Macro-</a:t>
            </a:r>
            <a:r>
              <a:rPr lang="it-IT" altLang="it-IT" sz="2000" b="1" dirty="0" err="1">
                <a:solidFill>
                  <a:schemeClr val="accent1"/>
                </a:solidFill>
                <a:latin typeface="+mj-lt"/>
              </a:rPr>
              <a:t>Based</a:t>
            </a:r>
            <a:r>
              <a:rPr lang="it-IT" altLang="it-IT" sz="2000" b="1" dirty="0">
                <a:solidFill>
                  <a:schemeClr val="accent1"/>
                </a:solidFill>
                <a:latin typeface="+mj-lt"/>
              </a:rPr>
              <a:t> Task </a:t>
            </a:r>
            <a:r>
              <a:rPr lang="it-IT" altLang="it-IT" sz="2000" b="1" dirty="0" err="1">
                <a:solidFill>
                  <a:schemeClr val="accent1"/>
                </a:solidFill>
                <a:latin typeface="+mj-lt"/>
              </a:rPr>
              <a:t>Creation</a:t>
            </a:r>
            <a:r>
              <a:rPr lang="it-IT" altLang="it-IT" sz="1600" dirty="0">
                <a:solidFill>
                  <a:schemeClr val="accent1"/>
                </a:solidFill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 err="1"/>
              <a:t>xTaskCreate</a:t>
            </a:r>
            <a:r>
              <a:rPr lang="it-IT" altLang="it-IT" sz="1600" cap="none" dirty="0"/>
              <a:t>: For system tasks, </a:t>
            </a:r>
            <a:r>
              <a:rPr lang="it-IT" altLang="it-IT" sz="1600" cap="none" dirty="0" err="1"/>
              <a:t>always</a:t>
            </a:r>
            <a:r>
              <a:rPr lang="it-IT" altLang="it-IT" sz="1600" cap="none" dirty="0"/>
              <a:t> sets </a:t>
            </a:r>
            <a:r>
              <a:rPr lang="it-IT" altLang="it-IT" sz="1600" cap="none" dirty="0" err="1"/>
              <a:t>xCritical</a:t>
            </a:r>
            <a:r>
              <a:rPr lang="it-IT" altLang="it-IT" sz="1600" cap="none" dirty="0"/>
              <a:t> to </a:t>
            </a:r>
            <a:r>
              <a:rPr lang="it-IT" altLang="it-IT" sz="1600" cap="none" dirty="0" err="1"/>
              <a:t>true</a:t>
            </a:r>
            <a:r>
              <a:rPr lang="it-IT" altLang="it-IT" sz="1600" cap="none" dirty="0"/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it-IT" altLang="it-IT" sz="1600" cap="none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 err="1"/>
              <a:t>cxTaskCreate</a:t>
            </a:r>
            <a:r>
              <a:rPr lang="it-IT" altLang="it-IT" sz="1600" cap="none" dirty="0"/>
              <a:t>: For user tasks, </a:t>
            </a:r>
            <a:r>
              <a:rPr lang="it-IT" altLang="it-IT" sz="1600" cap="none" dirty="0" err="1"/>
              <a:t>allows</a:t>
            </a:r>
            <a:r>
              <a:rPr lang="it-IT" altLang="it-IT" sz="1600" cap="none" dirty="0"/>
              <a:t> the </a:t>
            </a:r>
            <a:r>
              <a:rPr lang="it-IT" altLang="it-IT" sz="1600" cap="none" dirty="0" err="1"/>
              <a:t>xCritical</a:t>
            </a:r>
            <a:r>
              <a:rPr lang="it-IT" altLang="it-IT" sz="1600" cap="none" dirty="0"/>
              <a:t> flag to be set </a:t>
            </a:r>
            <a:r>
              <a:rPr lang="it-IT" altLang="it-IT" sz="1600" cap="none" dirty="0" err="1"/>
              <a:t>based</a:t>
            </a:r>
            <a:r>
              <a:rPr lang="it-IT" altLang="it-IT" sz="1600" cap="none" dirty="0"/>
              <a:t> on task </a:t>
            </a:r>
            <a:r>
              <a:rPr lang="it-IT" altLang="it-IT" sz="1600" cap="none" dirty="0" err="1"/>
              <a:t>requirements</a:t>
            </a:r>
            <a:r>
              <a:rPr lang="it-IT" altLang="it-IT" sz="1600" cap="none" dirty="0"/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16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600" b="1" dirty="0">
                <a:solidFill>
                  <a:schemeClr val="accent1"/>
                </a:solidFill>
              </a:rPr>
              <a:t>Benefits of </a:t>
            </a:r>
            <a:r>
              <a:rPr lang="it-IT" altLang="it-IT" sz="1600" b="1" dirty="0" err="1">
                <a:solidFill>
                  <a:schemeClr val="accent1"/>
                </a:solidFill>
              </a:rPr>
              <a:t>Macros</a:t>
            </a:r>
            <a:r>
              <a:rPr lang="it-IT" altLang="it-IT" sz="1600" dirty="0">
                <a:solidFill>
                  <a:schemeClr val="accent1"/>
                </a:solidFill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 err="1"/>
              <a:t>Avoids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extensive</a:t>
            </a:r>
            <a:r>
              <a:rPr lang="it-IT" altLang="it-IT" sz="1600" cap="none" dirty="0"/>
              <a:t> code </a:t>
            </a:r>
            <a:r>
              <a:rPr lang="it-IT" altLang="it-IT" sz="1600" cap="none" dirty="0" err="1"/>
              <a:t>changes</a:t>
            </a:r>
            <a:r>
              <a:rPr lang="it-IT" altLang="it-IT" sz="1600" cap="none" dirty="0"/>
              <a:t>: No </a:t>
            </a:r>
            <a:r>
              <a:rPr lang="it-IT" altLang="it-IT" sz="1600" cap="none" dirty="0" err="1"/>
              <a:t>need</a:t>
            </a:r>
            <a:r>
              <a:rPr lang="it-IT" altLang="it-IT" sz="1600" cap="none" dirty="0"/>
              <a:t> to </a:t>
            </a:r>
            <a:r>
              <a:rPr lang="it-IT" altLang="it-IT" sz="1600" cap="none" dirty="0" err="1"/>
              <a:t>modify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every</a:t>
            </a:r>
            <a:r>
              <a:rPr lang="it-IT" altLang="it-IT" sz="1600" cap="none" dirty="0"/>
              <a:t> task </a:t>
            </a:r>
            <a:r>
              <a:rPr lang="it-IT" altLang="it-IT" sz="1600" cap="none" dirty="0" err="1"/>
              <a:t>creation</a:t>
            </a:r>
            <a:r>
              <a:rPr lang="it-IT" altLang="it-IT" sz="1600" cap="none" dirty="0"/>
              <a:t> call.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endParaRPr lang="it-IT" altLang="it-IT" sz="1600" cap="none" dirty="0"/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cap="none" dirty="0"/>
              <a:t>System </a:t>
            </a:r>
            <a:r>
              <a:rPr lang="it-IT" altLang="it-IT" sz="1600" cap="none" dirty="0" err="1"/>
              <a:t>Stability</a:t>
            </a:r>
            <a:r>
              <a:rPr lang="it-IT" altLang="it-IT" sz="1600" cap="none" dirty="0"/>
              <a:t>: </a:t>
            </a:r>
            <a:r>
              <a:rPr lang="it-IT" altLang="it-IT" sz="1600" cap="none" dirty="0" err="1"/>
              <a:t>Ensures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that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internal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FreeRTOS</a:t>
            </a:r>
            <a:r>
              <a:rPr lang="it-IT" altLang="it-IT" sz="1600" cap="none" dirty="0"/>
              <a:t> tasks are </a:t>
            </a:r>
            <a:r>
              <a:rPr lang="it-IT" altLang="it-IT" sz="1600" cap="none" dirty="0" err="1"/>
              <a:t>always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treated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as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critical</a:t>
            </a:r>
            <a:r>
              <a:rPr lang="it-IT" altLang="it-IT" sz="1600" cap="none" dirty="0"/>
              <a:t>, </a:t>
            </a:r>
            <a:r>
              <a:rPr lang="it-IT" altLang="it-IT" sz="1600" cap="none" dirty="0" err="1"/>
              <a:t>preserving</a:t>
            </a:r>
            <a:r>
              <a:rPr lang="it-IT" altLang="it-IT" sz="1600" cap="none" dirty="0"/>
              <a:t> system performance and </a:t>
            </a:r>
            <a:r>
              <a:rPr lang="it-IT" altLang="it-IT" sz="1600" cap="none" dirty="0" err="1"/>
              <a:t>avoiding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issues</a:t>
            </a:r>
            <a:r>
              <a:rPr lang="it-IT" altLang="it-IT" sz="1600" cap="none" dirty="0"/>
              <a:t> </a:t>
            </a:r>
            <a:r>
              <a:rPr lang="it-IT" altLang="it-IT" sz="1600" cap="none" dirty="0" err="1"/>
              <a:t>caused</a:t>
            </a:r>
            <a:r>
              <a:rPr lang="it-IT" altLang="it-IT" sz="1600" cap="none" dirty="0"/>
              <a:t> by aging.</a:t>
            </a:r>
          </a:p>
        </p:txBody>
      </p:sp>
    </p:spTree>
    <p:extLst>
      <p:ext uri="{BB962C8B-B14F-4D97-AF65-F5344CB8AC3E}">
        <p14:creationId xmlns:p14="http://schemas.microsoft.com/office/powerpoint/2010/main" val="379806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EC56F-D1BA-0005-CDE3-81AE986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2852" y="123777"/>
            <a:ext cx="7699512" cy="958574"/>
          </a:xfrm>
        </p:spPr>
        <p:txBody>
          <a:bodyPr>
            <a:normAutofit/>
          </a:bodyPr>
          <a:lstStyle/>
          <a:p>
            <a:r>
              <a:rPr lang="it-IT" dirty="0"/>
              <a:t>Aging </a:t>
            </a:r>
            <a:r>
              <a:rPr lang="it-IT" dirty="0" err="1"/>
              <a:t>Mechanism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783B30A-E364-46C1-A547-B8C8BAD1830F}"/>
              </a:ext>
            </a:extLst>
          </p:cNvPr>
          <p:cNvSpPr txBox="1">
            <a:spLocks/>
          </p:cNvSpPr>
          <p:nvPr/>
        </p:nvSpPr>
        <p:spPr>
          <a:xfrm>
            <a:off x="7995845" y="3003879"/>
            <a:ext cx="3831824" cy="2475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 err="1">
                <a:solidFill>
                  <a:schemeClr val="accent1"/>
                </a:solidFill>
              </a:rPr>
              <a:t>PrioritySetCustom</a:t>
            </a:r>
            <a:r>
              <a:rPr lang="it-IT" sz="2000" b="1" dirty="0">
                <a:solidFill>
                  <a:schemeClr val="accent1"/>
                </a:solidFill>
              </a:rPr>
              <a:t>:</a:t>
            </a:r>
          </a:p>
          <a:p>
            <a:pPr algn="l"/>
            <a:r>
              <a:rPr lang="en-US" sz="1600" cap="none" dirty="0"/>
              <a:t>An alternative version of </a:t>
            </a:r>
            <a:r>
              <a:rPr lang="en-US" sz="1600" b="0" cap="none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vTaskPrioritySet</a:t>
            </a:r>
            <a:r>
              <a:rPr lang="en-US" sz="1600" b="0" cap="none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cap="none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cap="none" dirty="0"/>
              <a:t>that has been streamlined by removing context switch logic.</a:t>
            </a:r>
          </a:p>
          <a:p>
            <a:endParaRPr lang="it-IT" sz="2000" b="1" dirty="0">
              <a:solidFill>
                <a:schemeClr val="accent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347D74C-1A14-CB45-C8E0-24A6D1B74641}"/>
              </a:ext>
            </a:extLst>
          </p:cNvPr>
          <p:cNvSpPr txBox="1">
            <a:spLocks/>
          </p:cNvSpPr>
          <p:nvPr/>
        </p:nvSpPr>
        <p:spPr>
          <a:xfrm>
            <a:off x="198911" y="1642064"/>
            <a:ext cx="7394586" cy="3325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 err="1">
                <a:solidFill>
                  <a:schemeClr val="accent1"/>
                </a:solidFill>
                <a:latin typeface="+mj-lt"/>
              </a:rPr>
              <a:t>vTaskSwitchContext</a:t>
            </a:r>
            <a:r>
              <a:rPr lang="it-IT" sz="2000" b="1" dirty="0">
                <a:solidFill>
                  <a:schemeClr val="accent1"/>
                </a:solidFill>
              </a:rPr>
              <a:t>: </a:t>
            </a:r>
          </a:p>
          <a:p>
            <a:pPr algn="l"/>
            <a:r>
              <a:rPr lang="en-US" sz="1600" cap="none" dirty="0"/>
              <a:t>Added aging management and preprocessor directives to allow the aging feature to be easily disabled via a configuration parameter in </a:t>
            </a:r>
            <a:r>
              <a:rPr lang="it-IT" sz="1800" b="0" i="1" cap="none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FreeRTOSConfig.h</a:t>
            </a:r>
            <a:endParaRPr lang="it-IT" sz="1800" b="0" cap="none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it-IT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endParaRPr lang="it-IT" altLang="it-IT" sz="1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4DE9EE-764E-B32D-0930-2863440D249E}"/>
              </a:ext>
            </a:extLst>
          </p:cNvPr>
          <p:cNvSpPr txBox="1">
            <a:spLocks/>
          </p:cNvSpPr>
          <p:nvPr/>
        </p:nvSpPr>
        <p:spPr>
          <a:xfrm>
            <a:off x="7500601" y="1447495"/>
            <a:ext cx="4327068" cy="49604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E2DF28-9468-CD5C-D92F-E909D652B2EE}"/>
              </a:ext>
            </a:extLst>
          </p:cNvPr>
          <p:cNvSpPr txBox="1"/>
          <p:nvPr/>
        </p:nvSpPr>
        <p:spPr>
          <a:xfrm>
            <a:off x="198910" y="5426374"/>
            <a:ext cx="629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1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FreeRTOSConfig.h</a:t>
            </a:r>
            <a:endParaRPr lang="it-IT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1E4D2D-D036-BD16-42A6-A2FBA23EEF88}"/>
              </a:ext>
            </a:extLst>
          </p:cNvPr>
          <p:cNvSpPr txBox="1"/>
          <p:nvPr/>
        </p:nvSpPr>
        <p:spPr>
          <a:xfrm>
            <a:off x="198911" y="3003878"/>
            <a:ext cx="6294265" cy="1785104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configUSE_AGING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xCritical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pdFALSE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             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                                                  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uxAging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               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uxAging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configMAX_AGING_COUNTER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                                                            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uxAging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                   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vTaskPrioritySetCustom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pxCurrentTCB,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pxCurrentTCB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1569AA-F356-9BBB-9CDC-DA35A3B6AFB5}"/>
              </a:ext>
            </a:extLst>
          </p:cNvPr>
          <p:cNvSpPr txBox="1"/>
          <p:nvPr/>
        </p:nvSpPr>
        <p:spPr>
          <a:xfrm>
            <a:off x="198910" y="5824049"/>
            <a:ext cx="3486723" cy="43088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configUSE_AGING</a:t>
            </a:r>
            <a:r>
              <a:rPr lang="it-IT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it-IT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configMAX_AGING_COUNTER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5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EC56F-D1BA-0005-CDE3-81AE986A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4123" y="190032"/>
            <a:ext cx="7699512" cy="958574"/>
          </a:xfrm>
        </p:spPr>
        <p:txBody>
          <a:bodyPr>
            <a:normAutofit/>
          </a:bodyPr>
          <a:lstStyle/>
          <a:p>
            <a:r>
              <a:rPr lang="it-IT" dirty="0"/>
              <a:t>Critical </a:t>
            </a:r>
            <a:r>
              <a:rPr lang="it-IT" dirty="0" err="1"/>
              <a:t>Mechanism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783B30A-E364-46C1-A547-B8C8BAD1830F}"/>
              </a:ext>
            </a:extLst>
          </p:cNvPr>
          <p:cNvSpPr txBox="1">
            <a:spLocks/>
          </p:cNvSpPr>
          <p:nvPr/>
        </p:nvSpPr>
        <p:spPr>
          <a:xfrm>
            <a:off x="7819577" y="4223985"/>
            <a:ext cx="4042880" cy="2475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 err="1">
                <a:solidFill>
                  <a:schemeClr val="accent1"/>
                </a:solidFill>
              </a:rPr>
              <a:t>uxListRemove</a:t>
            </a:r>
            <a:r>
              <a:rPr lang="it-IT" sz="2000" b="1" dirty="0">
                <a:solidFill>
                  <a:schemeClr val="accent1"/>
                </a:solidFill>
              </a:rPr>
              <a:t>:</a:t>
            </a:r>
          </a:p>
          <a:p>
            <a:pPr algn="l"/>
            <a:r>
              <a:rPr lang="en-US" sz="1600" cap="none" dirty="0"/>
              <a:t>Updated to decrease the critical task counter when a critical task is removed from the process list.</a:t>
            </a:r>
          </a:p>
          <a:p>
            <a:endParaRPr lang="it-IT" sz="2000" b="1" dirty="0">
              <a:solidFill>
                <a:schemeClr val="accent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1600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5347D74C-1A14-CB45-C8E0-24A6D1B74641}"/>
              </a:ext>
            </a:extLst>
          </p:cNvPr>
          <p:cNvSpPr txBox="1">
            <a:spLocks/>
          </p:cNvSpPr>
          <p:nvPr/>
        </p:nvSpPr>
        <p:spPr>
          <a:xfrm>
            <a:off x="591573" y="1345181"/>
            <a:ext cx="6543237" cy="3325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2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2000" b="1" dirty="0" err="1">
                <a:solidFill>
                  <a:schemeClr val="accent1"/>
                </a:solidFill>
                <a:latin typeface="+mj-lt"/>
              </a:rPr>
              <a:t>prvAddTaskToReadyList</a:t>
            </a:r>
            <a:r>
              <a:rPr lang="it-IT" sz="2000" b="1" dirty="0">
                <a:solidFill>
                  <a:schemeClr val="accent1"/>
                </a:solidFill>
              </a:rPr>
              <a:t>: </a:t>
            </a:r>
          </a:p>
          <a:p>
            <a:pPr algn="l"/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Added logic to increment the counter tracking the number of critical tasks in a list when a </a:t>
            </a:r>
            <a:r>
              <a:rPr lang="en-US" sz="1600" cap="none" dirty="0"/>
              <a:t>task is added to the ready </a:t>
            </a:r>
            <a:r>
              <a:rPr lang="en-US" sz="16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list.</a:t>
            </a:r>
          </a:p>
          <a:p>
            <a:pPr algn="l"/>
            <a:endParaRPr lang="it-IT" sz="20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endParaRPr lang="it-IT" altLang="it-IT" sz="16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E2DF28-9468-CD5C-D92F-E909D652B2EE}"/>
              </a:ext>
            </a:extLst>
          </p:cNvPr>
          <p:cNvSpPr txBox="1"/>
          <p:nvPr/>
        </p:nvSpPr>
        <p:spPr>
          <a:xfrm>
            <a:off x="7819577" y="1702940"/>
            <a:ext cx="1085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1" dirty="0" err="1">
                <a:solidFill>
                  <a:schemeClr val="accent1"/>
                </a:solidFill>
              </a:rPr>
              <a:t>xList</a:t>
            </a:r>
            <a:r>
              <a:rPr lang="it-IT" sz="2800" b="1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B1E4D2D-D036-BD16-42A6-A2FBA23EEF88}"/>
              </a:ext>
            </a:extLst>
          </p:cNvPr>
          <p:cNvSpPr txBox="1"/>
          <p:nvPr/>
        </p:nvSpPr>
        <p:spPr>
          <a:xfrm>
            <a:off x="7819577" y="2238730"/>
            <a:ext cx="3935450" cy="1615827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xLIST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listFIRST_LIST_INTEGRITY_CHECK_VALUE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UBaseType_t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uxNumberOfItems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ListItem_t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configLIST_VOLATILE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MiniListItem_t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xListEnd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1" dirty="0" err="1">
                <a:solidFill>
                  <a:srgbClr val="4EC9B0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BaseType_t</a:t>
            </a:r>
            <a:r>
              <a:rPr lang="en-US" sz="1100" b="1" dirty="0">
                <a:solidFill>
                  <a:srgbClr val="CCCCCC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9CDCFE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xCriticalCounter</a:t>
            </a:r>
            <a:r>
              <a:rPr lang="en-US" sz="1100" b="1" dirty="0">
                <a:solidFill>
                  <a:srgbClr val="CCCCCC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listSECOND_LIST_INTEGRITY_CHECK_VALUE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List_t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F1569AA-F356-9BBB-9CDC-DA35A3B6AFB5}"/>
              </a:ext>
            </a:extLst>
          </p:cNvPr>
          <p:cNvSpPr txBox="1"/>
          <p:nvPr/>
        </p:nvSpPr>
        <p:spPr>
          <a:xfrm>
            <a:off x="591572" y="4866836"/>
            <a:ext cx="6334412" cy="1754326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xCriticalCounter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"Critical tasks </a:t>
            </a:r>
            <a:r>
              <a:rPr lang="it-IT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present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pxNext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                          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it-IT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xListEnd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)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{                                                                                      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   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pxNext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                      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}                                                                                      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pxConstList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pxIndex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pvOwner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                                        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it-IT" sz="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xCritical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pdFALSE</a:t>
            </a:r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it-IT" sz="9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4979A5-67BA-324E-3B0D-C45D8ECCCF0C}"/>
              </a:ext>
            </a:extLst>
          </p:cNvPr>
          <p:cNvSpPr txBox="1"/>
          <p:nvPr/>
        </p:nvSpPr>
        <p:spPr>
          <a:xfrm>
            <a:off x="487160" y="4223985"/>
            <a:ext cx="65432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1" dirty="0" err="1">
                <a:solidFill>
                  <a:schemeClr val="accent1"/>
                </a:solidFill>
              </a:rPr>
              <a:t>l</a:t>
            </a:r>
            <a:r>
              <a:rPr lang="it-IT" sz="1800" b="1" dirty="0" err="1">
                <a:solidFill>
                  <a:schemeClr val="accent1"/>
                </a:solidFill>
              </a:rPr>
              <a:t>istGET_OWNER_OF_NEXT_ENTRY</a:t>
            </a:r>
            <a:r>
              <a:rPr lang="it-IT" sz="18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Modified the macro to handle scheduling logic for critical tasks.</a:t>
            </a:r>
          </a:p>
          <a:p>
            <a:pPr algn="l"/>
            <a:endParaRPr lang="it-IT" sz="1800" b="1" dirty="0">
              <a:solidFill>
                <a:schemeClr val="accent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FC7421-65D2-3037-8D75-20DAA2D19F57}"/>
              </a:ext>
            </a:extLst>
          </p:cNvPr>
          <p:cNvSpPr txBox="1"/>
          <p:nvPr/>
        </p:nvSpPr>
        <p:spPr>
          <a:xfrm>
            <a:off x="591573" y="2371371"/>
            <a:ext cx="6543237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prvAddTaskToReadyList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                                               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traceMOVED_TASK_TO_READY_STATE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);                                           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taskRECORD_READY_PRIORITY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(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);                                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xCritical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)                                                   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{                                                                                  \ 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( 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pxReadyTasksLists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 (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uxPriority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 ).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xCriticalCounter</a:t>
            </a:r>
            <a:r>
              <a:rPr lang="it-IT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                                                                                </a:t>
            </a:r>
            <a:r>
              <a:rPr lang="it-IT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</a:p>
          <a:p>
            <a:r>
              <a:rPr lang="it-IT" sz="1000" dirty="0">
                <a:solidFill>
                  <a:srgbClr val="D7BA7D"/>
                </a:solidFill>
                <a:latin typeface="Consolas" panose="020B0609020204030204" pitchFamily="49" charset="0"/>
              </a:rPr>
              <a:t>    . . .</a:t>
            </a:r>
            <a:endParaRPr lang="it-IT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tracePOST_MOVED_TASK_TO_READY_STATE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5EE9A0-35F3-B13D-C4F7-84B56FBE240B}"/>
              </a:ext>
            </a:extLst>
          </p:cNvPr>
          <p:cNvSpPr txBox="1"/>
          <p:nvPr/>
        </p:nvSpPr>
        <p:spPr>
          <a:xfrm>
            <a:off x="7819577" y="5513166"/>
            <a:ext cx="3882887" cy="1107996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100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isListItemCritical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pxItemToRemove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                                                                                    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vDecreaseCriticalCounter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pxList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                                          </a:t>
            </a:r>
          </a:p>
          <a:p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  </a:t>
            </a:r>
          </a:p>
        </p:txBody>
      </p:sp>
    </p:spTree>
    <p:extLst>
      <p:ext uri="{BB962C8B-B14F-4D97-AF65-F5344CB8AC3E}">
        <p14:creationId xmlns:p14="http://schemas.microsoft.com/office/powerpoint/2010/main" val="297168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Ret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740</TotalTime>
  <Words>2168</Words>
  <Application>Microsoft Office PowerPoint</Application>
  <PresentationFormat>Widescreen</PresentationFormat>
  <Paragraphs>307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Courier New</vt:lpstr>
      <vt:lpstr>Rete</vt:lpstr>
      <vt:lpstr>CAOS GROUP PROJECT</vt:lpstr>
      <vt:lpstr>Freertos installation</vt:lpstr>
      <vt:lpstr>NoPreemption example</vt:lpstr>
      <vt:lpstr>Preemption example</vt:lpstr>
      <vt:lpstr>Round Robin example</vt:lpstr>
      <vt:lpstr>Mutex example</vt:lpstr>
      <vt:lpstr>Freertos  modification</vt:lpstr>
      <vt:lpstr>Aging Mechanism</vt:lpstr>
      <vt:lpstr>Critical Mechanism</vt:lpstr>
      <vt:lpstr>Aging e critical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Niccolo' Bedini</dc:creator>
  <cp:lastModifiedBy>Niccolo' Bedini</cp:lastModifiedBy>
  <cp:revision>122</cp:revision>
  <dcterms:created xsi:type="dcterms:W3CDTF">2024-09-17T14:09:36Z</dcterms:created>
  <dcterms:modified xsi:type="dcterms:W3CDTF">2024-09-19T16:46:18Z</dcterms:modified>
</cp:coreProperties>
</file>