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911A9E-F265-4AC2-AC3F-BFBCC413A7AA}">
  <a:tblStyle styleId="{BE911A9E-F265-4AC2-AC3F-BFBCC413A7AA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F0FD"/>
          </a:solidFill>
        </a:fill>
      </a:tcStyle>
    </a:wholeTbl>
    <a:band1H>
      <a:tcTxStyle/>
      <a:tcStyle>
        <a:tcBdr/>
        <a:fill>
          <a:solidFill>
            <a:srgbClr val="D0DFF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FF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3C8B04B-626B-4F3A-9D63-6C845361669D}" styleName="Table_1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F6FB"/>
          </a:solidFill>
        </a:fill>
      </a:tcStyle>
    </a:wholeTbl>
    <a:band1H>
      <a:tcTxStyle/>
      <a:tcStyle>
        <a:tcBdr/>
        <a:fill>
          <a:solidFill>
            <a:srgbClr val="D5EDF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5EDF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085A3A-8F93-4B41-B01E-867BAC4185E7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18" y="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3c79d945f_3_1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343c79d945f_3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3c79d945f_3_1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343c79d945f_3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43c79d945f_3_1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343c79d945f_3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43c79d945f_3_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343c79d945f_3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43c79d945f_3_1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343c79d945f_3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43c79d945f_1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43c79d945f_1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43c79d945f_3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343c79d945f_3_1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">
                <a:solidFill>
                  <a:schemeClr val="dk1"/>
                </a:solidFill>
              </a:rPr>
              <a:t>First, the three regions have similar short T2 components, around 30ms, which is in the range of typical myelin water.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">
                <a:solidFill>
                  <a:schemeClr val="dk1"/>
                </a:solidFill>
              </a:rPr>
              <a:t>The WM region shows a long T2 component of about 76 ms, and a myelin water fraction (V1) of 0.186, which is consistent with the value in the reference. It shows the highest volume fraction V, which is consistent with its high myelin content.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">
                <a:solidFill>
                  <a:schemeClr val="dk1"/>
                </a:solidFill>
              </a:rPr>
              <a:t>The GM region has a significantly longer long T2 component of 102ms, and the myelin water fraction drops to 0.16. Reflecting the lower myelin content of gray matter.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">
                <a:solidFill>
                  <a:schemeClr val="dk1"/>
                </a:solidFill>
              </a:rPr>
              <a:t>The long T2 component of CSF reaches around 2000ms, which is much higher than other tissues, consistent with its fluid characteristics.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">
                <a:solidFill>
                  <a:schemeClr val="dk1"/>
                </a:solidFill>
              </a:rPr>
              <a:t>The short T2 component of CSF is around 31ms, which is larger than expected, probably due to the partial volume effect of the adjacent tissue to the CSF.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00">
                <a:solidFill>
                  <a:schemeClr val="dk1"/>
                </a:solidFill>
              </a:rPr>
              <a:t>The confidence intervals for all measured parameters are narrow, indicating that the estimates have good statistic stability.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43c79d945f_3_2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343c79d945f_3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altLang="zh-C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altLang="zh-C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altLang="zh-C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SzPts val="12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altLang="zh-C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altLang="zh-C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altLang="zh-C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827484" y="1545431"/>
            <a:ext cx="3297254" cy="314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marL="914400" lvl="1" indent="-292100" algn="l"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marL="1371600" lvl="2" indent="-2794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marL="1828800" lvl="3" indent="-27305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marL="2286000" lvl="4" indent="-27305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marL="2743200" lvl="5" indent="-27305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marL="3200400" lvl="6" indent="-27305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marL="3657600" lvl="7" indent="-27305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marL="4114800" lvl="8" indent="-27305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4240870" y="1542069"/>
            <a:ext cx="3297256" cy="3150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marL="914400" lvl="1" indent="-292100" algn="l"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marL="1371600" lvl="2" indent="-2794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marL="1828800" lvl="3" indent="-27305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marL="2286000" lvl="4" indent="-27305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marL="2743200" lvl="5" indent="-27305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marL="3200400" lvl="6" indent="-27305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marL="3657600" lvl="7" indent="-27305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marL="4114800" lvl="8" indent="-27305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altLang="zh-C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827485" y="1428750"/>
            <a:ext cx="3297253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827484" y="1885950"/>
            <a:ext cx="3297254" cy="280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marL="914400" lvl="1" indent="-292100" algn="l"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marL="1371600" lvl="2" indent="-2794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marL="1828800" lvl="3" indent="-27305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marL="2286000" lvl="4" indent="-27305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marL="2743200" lvl="5" indent="-27305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marL="3200400" lvl="6" indent="-27305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marL="3657600" lvl="7" indent="-27305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marL="4114800" lvl="8" indent="-27305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3"/>
          </p:nvPr>
        </p:nvSpPr>
        <p:spPr>
          <a:xfrm>
            <a:off x="4240871" y="1428750"/>
            <a:ext cx="3297254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4"/>
          </p:nvPr>
        </p:nvSpPr>
        <p:spPr>
          <a:xfrm>
            <a:off x="4240871" y="1885950"/>
            <a:ext cx="3297254" cy="280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marL="914400" lvl="1" indent="-292100" algn="l"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marL="1371600" lvl="2" indent="-2794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marL="1828800" lvl="3" indent="-27305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marL="2286000" lvl="4" indent="-27305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marL="2743200" lvl="5" indent="-27305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marL="3200400" lvl="6" indent="-27305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marL="3657600" lvl="7" indent="-27305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marL="4114800" lvl="8" indent="-27305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altLang="zh-C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altLang="zh-C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altLang="zh-C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588462" y="1085850"/>
            <a:ext cx="3896998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04800" algn="l">
              <a:spcBef>
                <a:spcPts val="800"/>
              </a:spcBef>
              <a:spcAft>
                <a:spcPts val="0"/>
              </a:spcAft>
              <a:buSzPts val="1200"/>
              <a:buChar char="►"/>
              <a:defRPr sz="1500"/>
            </a:lvl1pPr>
            <a:lvl2pPr marL="914400" lvl="1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2pPr>
            <a:lvl3pPr marL="1371600" lvl="2" indent="-292100" algn="l"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3pPr>
            <a:lvl4pPr marL="1828800" lvl="3" indent="-2794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4pPr>
            <a:lvl5pPr marL="2286000" lvl="4" indent="-2794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5pPr>
            <a:lvl6pPr marL="2743200" lvl="5" indent="-2794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6pPr>
            <a:lvl7pPr marL="3200400" lvl="6" indent="-2794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7pPr>
            <a:lvl8pPr marL="3657600" lvl="7" indent="-2794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8pPr>
            <a:lvl9pPr marL="4114800" lvl="8" indent="-2794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2"/>
          </p:nvPr>
        </p:nvSpPr>
        <p:spPr>
          <a:xfrm>
            <a:off x="866216" y="2346960"/>
            <a:ext cx="2550797" cy="2171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altLang="zh-C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altLang="zh-C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865430" y="1390644"/>
            <a:ext cx="3819679" cy="118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 sz="27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>
            <a:spLocks noGrp="1"/>
          </p:cNvSpPr>
          <p:nvPr>
            <p:ph type="pic" idx="2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866215" y="2743200"/>
            <a:ext cx="3813734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altLang="zh-C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panoramica con didascalia">
  <p:cSld name="Immagine panoramica con didascalia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866217" y="3600440"/>
            <a:ext cx="6619243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>
            <a:spLocks noGrp="1"/>
          </p:cNvSpPr>
          <p:nvPr>
            <p:ph type="pic" idx="2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866217" y="4025494"/>
            <a:ext cx="6619242" cy="37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altLang="zh-C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sottotitolo">
  <p:cSld name="Titolo e sottotitolo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866215" y="1085850"/>
            <a:ext cx="6619244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866215" y="2743200"/>
            <a:ext cx="6619244" cy="17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altLang="zh-C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zione con didascalia">
  <p:cSld name="Citazione con didascalia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1447800" y="2828381"/>
            <a:ext cx="5459737" cy="25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 b="0" i="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2"/>
          </p:nvPr>
        </p:nvSpPr>
        <p:spPr>
          <a:xfrm>
            <a:off x="866215" y="3262993"/>
            <a:ext cx="6619244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altLang="zh-CN"/>
              <a:t>‹N›</a:t>
            </a:fld>
            <a:endParaRPr/>
          </a:p>
        </p:txBody>
      </p:sp>
      <p:sp>
        <p:nvSpPr>
          <p:cNvPr id="139" name="Google Shape;139;p25"/>
          <p:cNvSpPr txBox="1"/>
          <p:nvPr/>
        </p:nvSpPr>
        <p:spPr>
          <a:xfrm>
            <a:off x="673721" y="728440"/>
            <a:ext cx="601434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9200" b="0" i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6997867" y="1960340"/>
            <a:ext cx="601434" cy="1477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9200" b="0" i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eda nome">
  <p:cSld name="Scheda nom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866215" y="2343151"/>
            <a:ext cx="6619245" cy="123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866215" y="3583036"/>
            <a:ext cx="6619244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altLang="zh-C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onne">
  <p:cSld name="3 colonn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2"/>
          </p:nvPr>
        </p:nvSpPr>
        <p:spPr>
          <a:xfrm>
            <a:off x="489347" y="2000250"/>
            <a:ext cx="2195513" cy="26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3"/>
          </p:nvPr>
        </p:nvSpPr>
        <p:spPr>
          <a:xfrm>
            <a:off x="2912744" y="1485900"/>
            <a:ext cx="2202181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4"/>
          </p:nvPr>
        </p:nvSpPr>
        <p:spPr>
          <a:xfrm>
            <a:off x="2904830" y="2000250"/>
            <a:ext cx="2210096" cy="26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5"/>
          </p:nvPr>
        </p:nvSpPr>
        <p:spPr>
          <a:xfrm>
            <a:off x="5343525" y="1485900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6"/>
          </p:nvPr>
        </p:nvSpPr>
        <p:spPr>
          <a:xfrm>
            <a:off x="5343525" y="2000250"/>
            <a:ext cx="2199085" cy="26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cxnSp>
        <p:nvCxnSpPr>
          <p:cNvPr id="155" name="Google Shape;155;p27"/>
          <p:cNvCxnSpPr/>
          <p:nvPr/>
        </p:nvCxnSpPr>
        <p:spPr>
          <a:xfrm>
            <a:off x="2794607" y="1600200"/>
            <a:ext cx="0" cy="29718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27"/>
          <p:cNvCxnSpPr/>
          <p:nvPr/>
        </p:nvCxnSpPr>
        <p:spPr>
          <a:xfrm>
            <a:off x="5221670" y="1600200"/>
            <a:ext cx="0" cy="297516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Google Shape;157;p27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altLang="zh-C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onne immagine">
  <p:cSld name="3 colonne immagin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163" name="Google Shape;163;p28"/>
          <p:cNvSpPr>
            <a:spLocks noGrp="1"/>
          </p:cNvSpPr>
          <p:nvPr>
            <p:ph type="pic" idx="2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64" name="Google Shape;164;p28"/>
          <p:cNvSpPr txBox="1">
            <a:spLocks noGrp="1"/>
          </p:cNvSpPr>
          <p:nvPr>
            <p:ph type="body" idx="3"/>
          </p:nvPr>
        </p:nvSpPr>
        <p:spPr>
          <a:xfrm>
            <a:off x="489347" y="3620408"/>
            <a:ext cx="2205038" cy="49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4"/>
          </p:nvPr>
        </p:nvSpPr>
        <p:spPr>
          <a:xfrm>
            <a:off x="2917031" y="3188212"/>
            <a:ext cx="2197894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166" name="Google Shape;166;p28"/>
          <p:cNvSpPr>
            <a:spLocks noGrp="1"/>
          </p:cNvSpPr>
          <p:nvPr>
            <p:ph type="pic" idx="5"/>
          </p:nvPr>
        </p:nvSpPr>
        <p:spPr>
          <a:xfrm>
            <a:off x="2917030" y="1657350"/>
            <a:ext cx="2197894" cy="1143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67" name="Google Shape;167;p28"/>
          <p:cNvSpPr txBox="1">
            <a:spLocks noGrp="1"/>
          </p:cNvSpPr>
          <p:nvPr>
            <p:ph type="body" idx="6"/>
          </p:nvPr>
        </p:nvSpPr>
        <p:spPr>
          <a:xfrm>
            <a:off x="2916016" y="3620407"/>
            <a:ext cx="2200805" cy="49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7"/>
          </p:nvPr>
        </p:nvSpPr>
        <p:spPr>
          <a:xfrm>
            <a:off x="5343525" y="3188212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 b="1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 b="1"/>
            </a:lvl9pPr>
          </a:lstStyle>
          <a:p>
            <a:endParaRPr/>
          </a:p>
        </p:txBody>
      </p:sp>
      <p:sp>
        <p:nvSpPr>
          <p:cNvPr id="169" name="Google Shape;169;p28"/>
          <p:cNvSpPr>
            <a:spLocks noGrp="1"/>
          </p:cNvSpPr>
          <p:nvPr>
            <p:ph type="pic" idx="8"/>
          </p:nvPr>
        </p:nvSpPr>
        <p:spPr>
          <a:xfrm>
            <a:off x="5343524" y="1657350"/>
            <a:ext cx="2199085" cy="1143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70" name="Google Shape;170;p28"/>
          <p:cNvSpPr txBox="1">
            <a:spLocks noGrp="1"/>
          </p:cNvSpPr>
          <p:nvPr>
            <p:ph type="body" idx="9"/>
          </p:nvPr>
        </p:nvSpPr>
        <p:spPr>
          <a:xfrm>
            <a:off x="5343431" y="3620406"/>
            <a:ext cx="2201998" cy="49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marL="914400" lvl="1" indent="-228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marL="1828800" lvl="3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marL="2743200" lvl="5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marL="3200400" lvl="6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marL="3657600" lvl="7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marL="4114800" lvl="8" indent="-228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cxnSp>
        <p:nvCxnSpPr>
          <p:cNvPr id="171" name="Google Shape;171;p28"/>
          <p:cNvCxnSpPr/>
          <p:nvPr/>
        </p:nvCxnSpPr>
        <p:spPr>
          <a:xfrm>
            <a:off x="2794607" y="1600200"/>
            <a:ext cx="0" cy="29718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" name="Google Shape;172;p28"/>
          <p:cNvCxnSpPr/>
          <p:nvPr/>
        </p:nvCxnSpPr>
        <p:spPr>
          <a:xfrm>
            <a:off x="5221670" y="1600200"/>
            <a:ext cx="0" cy="297516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" name="Google Shape;173;p28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altLang="zh-C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body" idx="1"/>
          </p:nvPr>
        </p:nvSpPr>
        <p:spPr>
          <a:xfrm rot="5400000">
            <a:off x="2609132" y="-241959"/>
            <a:ext cx="3146611" cy="6709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altLang="zh-C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>
            <a:spLocks noGrp="1"/>
          </p:cNvSpPr>
          <p:nvPr>
            <p:ph type="title"/>
          </p:nvPr>
        </p:nvSpPr>
        <p:spPr>
          <a:xfrm rot="5400000">
            <a:off x="4700587" y="1850231"/>
            <a:ext cx="4369594" cy="1314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body" idx="1"/>
          </p:nvPr>
        </p:nvSpPr>
        <p:spPr>
          <a:xfrm rot="5400000">
            <a:off x="1259682" y="-104774"/>
            <a:ext cx="4026693" cy="556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marL="914400" lvl="1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marL="1371600" lvl="2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marL="1828800" lvl="3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marL="2286000" lvl="4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marL="2743200" lvl="5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marL="3200400" lvl="6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marL="3657600" lvl="7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marL="4114800" lvl="8" indent="-29845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0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0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altLang="zh-C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altLang="zh-C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altLang="zh-C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altLang="zh-C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altLang="zh-C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altLang="zh-C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altLang="zh-C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altLang="zh-C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altLang="zh-C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0">
            <a:alphaModFix/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21">
            <a:alphaModFix/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>
            <a:gsLst>
              <a:gs pos="0">
                <a:srgbClr val="78C4F1">
                  <a:alpha val="6666"/>
                </a:srgbClr>
              </a:gs>
              <a:gs pos="36000">
                <a:srgbClr val="78C4F1">
                  <a:alpha val="5882"/>
                </a:srgbClr>
              </a:gs>
              <a:gs pos="69000">
                <a:srgbClr val="78C4F1">
                  <a:alpha val="0"/>
                </a:srgbClr>
              </a:gs>
              <a:gs pos="100000">
                <a:srgbClr val="78C4F1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22">
            <a:alphaModFix/>
          </a:blip>
          <a:srcRect t="28812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23">
            <a:alphaModFix/>
          </a:blip>
          <a:srcRect b="23320"/>
          <a:stretch/>
        </p:blipFill>
        <p:spPr>
          <a:xfrm>
            <a:off x="6456759" y="4572000"/>
            <a:ext cx="745301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048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984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21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79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altLang="zh-C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0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ctrTitle"/>
          </p:nvPr>
        </p:nvSpPr>
        <p:spPr>
          <a:xfrm>
            <a:off x="923365" y="285750"/>
            <a:ext cx="7186219" cy="309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zh-CN" b="1"/>
              <a:t>COMP0118 </a:t>
            </a:r>
            <a:br>
              <a:rPr lang="zh-CN" b="1"/>
            </a:br>
            <a:r>
              <a:rPr lang="zh-CN" b="1"/>
              <a:t>Analysis of MRI T2 Relaxometry</a:t>
            </a:r>
            <a:endParaRPr b="1"/>
          </a:p>
        </p:txBody>
      </p:sp>
      <p:sp>
        <p:nvSpPr>
          <p:cNvPr id="193" name="Google Shape;193;p31"/>
          <p:cNvSpPr txBox="1">
            <a:spLocks noGrp="1"/>
          </p:cNvSpPr>
          <p:nvPr>
            <p:ph type="subTitle" idx="1"/>
          </p:nvPr>
        </p:nvSpPr>
        <p:spPr>
          <a:xfrm>
            <a:off x="91440" y="4044553"/>
            <a:ext cx="9052560" cy="813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CN" i="1"/>
              <a:t>FRANCESCO SERACINI – CHONGPO SHAO – PRAGYA SINHA – ETHAN STEPHENSON – XINYU TIAN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title"/>
          </p:nvPr>
        </p:nvSpPr>
        <p:spPr>
          <a:xfrm>
            <a:off x="473758" y="1554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zh-CN" b="1"/>
              <a:t>Introduction</a:t>
            </a:r>
            <a:endParaRPr b="1"/>
          </a:p>
        </p:txBody>
      </p:sp>
      <p:sp>
        <p:nvSpPr>
          <p:cNvPr id="199" name="Google Shape;199;p32"/>
          <p:cNvSpPr txBox="1">
            <a:spLocks noGrp="1"/>
          </p:cNvSpPr>
          <p:nvPr>
            <p:ph type="body" idx="1"/>
          </p:nvPr>
        </p:nvSpPr>
        <p:spPr>
          <a:xfrm>
            <a:off x="741521" y="928361"/>
            <a:ext cx="3009000" cy="16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54000" lvl="0" indent="-254000" algn="l" rtl="0">
              <a:spcBef>
                <a:spcPts val="0"/>
              </a:spcBef>
              <a:spcAft>
                <a:spcPts val="0"/>
              </a:spcAft>
              <a:buSzPts val="1200"/>
              <a:buChar char="►"/>
            </a:pPr>
            <a:r>
              <a:rPr lang="zh-CN" b="1"/>
              <a:t>Aim</a:t>
            </a:r>
            <a:endParaRPr b="1"/>
          </a:p>
          <a:p>
            <a:pPr marL="2540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/>
              <a:t>Estimate brain tissue T2  relaxation values using MRI images.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200" name="Google Shape;200;p32"/>
          <p:cNvSpPr/>
          <p:nvPr/>
        </p:nvSpPr>
        <p:spPr>
          <a:xfrm>
            <a:off x="4529150" y="928350"/>
            <a:ext cx="4664100" cy="16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</a:pPr>
            <a:r>
              <a:rPr lang="zh-CN" sz="15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Why T2 Relaxation?</a:t>
            </a:r>
            <a:endParaRPr sz="15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AutoNum type="arabicPeriod"/>
            </a:pPr>
            <a:r>
              <a:rPr lang="zh-CN"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Reflects tissue differences (healthy vs. diseased).</a:t>
            </a:r>
            <a:endParaRPr sz="15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AutoNum type="arabicPeriod"/>
            </a:pPr>
            <a:r>
              <a:rPr lang="zh-CN"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Essential for clinical diagnosis (tumors, inflammation) and neurological studies.</a:t>
            </a:r>
            <a:endParaRPr sz="15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32"/>
          <p:cNvSpPr/>
          <p:nvPr/>
        </p:nvSpPr>
        <p:spPr>
          <a:xfrm>
            <a:off x="741525" y="2645348"/>
            <a:ext cx="3009000" cy="12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</a:pPr>
            <a:r>
              <a:rPr lang="zh-CN" sz="15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Single T2 Component</a:t>
            </a:r>
            <a:endParaRPr sz="15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endParaRPr sz="15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2" name="Google Shape;20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761" y="3163384"/>
            <a:ext cx="1747361" cy="30575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2"/>
          <p:cNvSpPr/>
          <p:nvPr/>
        </p:nvSpPr>
        <p:spPr>
          <a:xfrm>
            <a:off x="4529150" y="2636725"/>
            <a:ext cx="4242000" cy="11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</a:pPr>
            <a:r>
              <a:rPr lang="zh-CN" sz="15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Two T2 Components (complex tissues)</a:t>
            </a:r>
            <a:endParaRPr sz="15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endParaRPr sz="15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4" name="Google Shape;204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5972" y="3163386"/>
            <a:ext cx="3215640" cy="45291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2"/>
          <p:cNvSpPr txBox="1">
            <a:spLocks noGrp="1"/>
          </p:cNvSpPr>
          <p:nvPr>
            <p:ph type="body" idx="1"/>
          </p:nvPr>
        </p:nvSpPr>
        <p:spPr>
          <a:xfrm>
            <a:off x="741525" y="3966925"/>
            <a:ext cx="7845300" cy="14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54000" lvl="0" indent="-254000" algn="l" rtl="0">
              <a:spcBef>
                <a:spcPts val="0"/>
              </a:spcBef>
              <a:spcAft>
                <a:spcPts val="0"/>
              </a:spcAft>
              <a:buSzPts val="1200"/>
              <a:buChar char="►"/>
            </a:pPr>
            <a:r>
              <a:rPr lang="zh-CN" b="1"/>
              <a:t>Data</a:t>
            </a:r>
            <a:endParaRPr b="1"/>
          </a:p>
          <a:p>
            <a:pPr marL="2540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/>
              <a:t>Six datasets with multi-echo T2 data, echo times, brain masks, segmentation, and parcellation files for analysis.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>
            <a:spLocks noGrp="1"/>
          </p:cNvSpPr>
          <p:nvPr>
            <p:ph type="title"/>
          </p:nvPr>
        </p:nvSpPr>
        <p:spPr>
          <a:xfrm>
            <a:off x="-276350" y="0"/>
            <a:ext cx="85827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Century Gothic"/>
              <a:buNone/>
            </a:pPr>
            <a:r>
              <a:rPr lang="zh-CN" sz="3700" b="1"/>
              <a:t>T2 Decay and Image Acquisition Problems</a:t>
            </a:r>
            <a:endParaRPr sz="3700" b="1"/>
          </a:p>
        </p:txBody>
      </p:sp>
      <p:pic>
        <p:nvPicPr>
          <p:cNvPr id="211" name="Google Shape;211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52211" y="1416408"/>
            <a:ext cx="2456625" cy="191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35340" y="1426627"/>
            <a:ext cx="2354216" cy="191922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3"/>
          <p:cNvSpPr txBox="1"/>
          <p:nvPr/>
        </p:nvSpPr>
        <p:spPr>
          <a:xfrm>
            <a:off x="108563" y="3408525"/>
            <a:ext cx="30555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Signal intensity at different echo-times</a:t>
            </a:r>
            <a:endParaRPr sz="13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p33"/>
          <p:cNvSpPr txBox="1"/>
          <p:nvPr/>
        </p:nvSpPr>
        <p:spPr>
          <a:xfrm>
            <a:off x="4715063" y="3701740"/>
            <a:ext cx="3147871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Imaging Problems:</a:t>
            </a:r>
            <a:endParaRPr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zh-CN" sz="1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Noise</a:t>
            </a:r>
            <a:endParaRPr sz="1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zh-CN" sz="1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Patient motion</a:t>
            </a:r>
            <a:endParaRPr sz="1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zh-CN" sz="1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Different tissue compartments</a:t>
            </a:r>
            <a:endParaRPr sz="1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" name="T2_animation">
            <a:hlinkClick r:id="" action="ppaction://media"/>
            <a:extLst>
              <a:ext uri="{FF2B5EF4-FFF2-40B4-BE49-F238E27FC236}">
                <a16:creationId xmlns:a16="http://schemas.microsoft.com/office/drawing/2014/main" id="{4D7FAB68-5FF5-4E47-A768-CB4E682E12C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7"/>
          <a:srcRect l="8002" r="6305" b="4368"/>
          <a:stretch/>
        </p:blipFill>
        <p:spPr>
          <a:xfrm>
            <a:off x="438720" y="1403149"/>
            <a:ext cx="2308882" cy="19324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>
            <a:spLocks noGrp="1"/>
          </p:cNvSpPr>
          <p:nvPr>
            <p:ph type="title"/>
          </p:nvPr>
        </p:nvSpPr>
        <p:spPr>
          <a:xfrm>
            <a:off x="483847" y="19094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Century Gothic"/>
              <a:buNone/>
            </a:pPr>
            <a:r>
              <a:rPr lang="zh-CN" sz="4100" b="1"/>
              <a:t>T2 Estimate</a:t>
            </a:r>
            <a:endParaRPr sz="4100" b="1"/>
          </a:p>
        </p:txBody>
      </p:sp>
      <p:graphicFrame>
        <p:nvGraphicFramePr>
          <p:cNvPr id="221" name="Google Shape;221;p34"/>
          <p:cNvGraphicFramePr/>
          <p:nvPr/>
        </p:nvGraphicFramePr>
        <p:xfrm>
          <a:off x="765378" y="1037385"/>
          <a:ext cx="4330725" cy="2476600"/>
        </p:xfrm>
        <a:graphic>
          <a:graphicData uri="http://schemas.openxmlformats.org/drawingml/2006/table">
            <a:tbl>
              <a:tblPr firstRow="1" bandRow="1">
                <a:noFill/>
                <a:tableStyleId>{BE911A9E-F265-4AC2-AC3F-BFBCC413A7AA}</a:tableStyleId>
              </a:tblPr>
              <a:tblGrid>
                <a:gridCol w="174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strike="noStrike" cap="none"/>
                        <a:t>ALGORITHM</a:t>
                      </a:r>
                      <a:endParaRPr sz="1400" u="none" strike="noStrike" cap="none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RESIDUAL ERROR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COMPUTATIONAL TIME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Linear Least-Squares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338.16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1.15 seconds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Weighted Least-Squares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299.02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3.11 seconds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Non-</a:t>
                      </a:r>
                      <a:r>
                        <a:rPr lang="zh-CN"/>
                        <a:t>Negative</a:t>
                      </a:r>
                      <a:r>
                        <a:rPr lang="zh-CN" sz="1400"/>
                        <a:t> Least-Squares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338.90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2.72 seconds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Non-</a:t>
                      </a:r>
                      <a:r>
                        <a:rPr lang="zh-CN"/>
                        <a:t>Linear </a:t>
                      </a:r>
                      <a:r>
                        <a:rPr lang="zh-CN" sz="1400"/>
                        <a:t>Least-Squares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289.92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33.64 seconds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2" name="Google Shape;222;p34"/>
          <p:cNvSpPr txBox="1"/>
          <p:nvPr/>
        </p:nvSpPr>
        <p:spPr>
          <a:xfrm>
            <a:off x="2421800" y="3877050"/>
            <a:ext cx="10179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6304300" y="4515300"/>
            <a:ext cx="2232000" cy="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T2 Estimates from NLLS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4" name="Google Shape;224;p34" title="NLLSMa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475" y="1037375"/>
            <a:ext cx="2890550" cy="27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4" title="Residual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5925" y="3692625"/>
            <a:ext cx="3320276" cy="7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483847" y="82364"/>
            <a:ext cx="7053542" cy="83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Century Gothic"/>
              <a:buNone/>
            </a:pPr>
            <a:r>
              <a:rPr lang="zh-CN" sz="4700" b="1" dirty="0">
                <a:solidFill>
                  <a:srgbClr val="EBEBEB"/>
                </a:solidFill>
              </a:rPr>
              <a:t>Multi-compartments model</a:t>
            </a:r>
            <a:endParaRPr sz="3400" b="1" dirty="0"/>
          </a:p>
        </p:txBody>
      </p:sp>
      <p:sp>
        <p:nvSpPr>
          <p:cNvPr id="231" name="Google Shape;231;p35"/>
          <p:cNvSpPr txBox="1"/>
          <p:nvPr/>
        </p:nvSpPr>
        <p:spPr>
          <a:xfrm>
            <a:off x="-5" y="1538577"/>
            <a:ext cx="47262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zh-CN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Voxels containing a mixture of different tissues, do not conform to a single-exponential model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p35"/>
          <p:cNvSpPr/>
          <p:nvPr/>
        </p:nvSpPr>
        <p:spPr>
          <a:xfrm rot="2156751">
            <a:off x="312824" y="2296450"/>
            <a:ext cx="930121" cy="160947"/>
          </a:xfrm>
          <a:prstGeom prst="rightArrow">
            <a:avLst>
              <a:gd name="adj1" fmla="val 50000"/>
              <a:gd name="adj2" fmla="val 135128"/>
            </a:avLst>
          </a:prstGeom>
          <a:solidFill>
            <a:schemeClr val="lt1"/>
          </a:solidFill>
          <a:ln w="1905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3" name="Google Shape;2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472" y="2442362"/>
            <a:ext cx="3052157" cy="5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5"/>
          <p:cNvSpPr txBox="1"/>
          <p:nvPr/>
        </p:nvSpPr>
        <p:spPr>
          <a:xfrm>
            <a:off x="4627035" y="4006625"/>
            <a:ext cx="4344900" cy="6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zh-CN" sz="18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T2 values by brain compartment</a:t>
            </a:r>
            <a:r>
              <a:rPr lang="it-IT" altLang="zh-CN" sz="18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-FR" altLang="zh-CN" sz="1300" dirty="0">
                <a:solidFill>
                  <a:schemeClr val="lt1"/>
                </a:solidFill>
                <a:latin typeface="Century Gothic"/>
                <a:sym typeface="Century Gothic"/>
              </a:rPr>
              <a:t>([1])</a:t>
            </a:r>
            <a:endParaRPr lang="fr-FR" sz="1300" dirty="0">
              <a:solidFill>
                <a:schemeClr val="lt1"/>
              </a:solidFill>
              <a:latin typeface="Century Gothic"/>
              <a:sym typeface="Century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5" name="Google Shape;23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64419"/>
            <a:ext cx="4031075" cy="144220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5"/>
          <p:cNvSpPr txBox="1"/>
          <p:nvPr/>
        </p:nvSpPr>
        <p:spPr>
          <a:xfrm>
            <a:off x="112950" y="4697925"/>
            <a:ext cx="8918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[1] Dingwall et al.  T2 relaxometry in the extremely-preterm brain at adolescence</a:t>
            </a:r>
            <a:endParaRPr sz="13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title"/>
          </p:nvPr>
        </p:nvSpPr>
        <p:spPr>
          <a:xfrm>
            <a:off x="483683" y="155289"/>
            <a:ext cx="7053600" cy="1050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700" b="1">
                <a:solidFill>
                  <a:srgbClr val="EBEBEB"/>
                </a:solidFill>
              </a:rPr>
              <a:t>TWO-COMPARTMENTS MODEL</a:t>
            </a:r>
            <a:endParaRPr/>
          </a:p>
        </p:txBody>
      </p:sp>
      <p:sp>
        <p:nvSpPr>
          <p:cNvPr id="242" name="Google Shape;242;p36"/>
          <p:cNvSpPr txBox="1"/>
          <p:nvPr/>
        </p:nvSpPr>
        <p:spPr>
          <a:xfrm>
            <a:off x="200175" y="1651129"/>
            <a:ext cx="3882300" cy="460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79" r="-1249" b="129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243" name="Google Shape;24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176" y="2283549"/>
            <a:ext cx="1788876" cy="162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2800" y="3197663"/>
            <a:ext cx="1584300" cy="140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98025" y="3238315"/>
            <a:ext cx="1584300" cy="1366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02800" y="1399510"/>
            <a:ext cx="1584300" cy="1447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98025" y="1407910"/>
            <a:ext cx="1584300" cy="143081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6"/>
          <p:cNvSpPr txBox="1"/>
          <p:nvPr/>
        </p:nvSpPr>
        <p:spPr>
          <a:xfrm>
            <a:off x="-62025" y="3995350"/>
            <a:ext cx="41445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5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Volume fraction map comparison between different models</a:t>
            </a:r>
            <a:endParaRPr sz="1500" b="1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36"/>
          <p:cNvSpPr txBox="1"/>
          <p:nvPr/>
        </p:nvSpPr>
        <p:spPr>
          <a:xfrm>
            <a:off x="4403100" y="4605275"/>
            <a:ext cx="49593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T2 maps under different constraint strategies</a:t>
            </a:r>
            <a:endParaRPr sz="16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36"/>
          <p:cNvSpPr txBox="1"/>
          <p:nvPr/>
        </p:nvSpPr>
        <p:spPr>
          <a:xfrm>
            <a:off x="5441772" y="939000"/>
            <a:ext cx="36201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T2_1 = [10, 50]        T2_2 = [70, 2500]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36"/>
          <p:cNvSpPr txBox="1"/>
          <p:nvPr/>
        </p:nvSpPr>
        <p:spPr>
          <a:xfrm>
            <a:off x="5302797" y="2847113"/>
            <a:ext cx="36201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T2_1 = [10, 90]           T2_2 = [90, 2500]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2" name="Google Shape;252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48025" y="2283550"/>
            <a:ext cx="1834451" cy="16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>
            <a:spLocks noGrp="1"/>
          </p:cNvSpPr>
          <p:nvPr>
            <p:ph type="title"/>
          </p:nvPr>
        </p:nvSpPr>
        <p:spPr>
          <a:xfrm>
            <a:off x="483847" y="82364"/>
            <a:ext cx="7053542" cy="83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Century Gothic"/>
              <a:buNone/>
            </a:pPr>
            <a:r>
              <a:rPr lang="zh-CN" sz="4100" b="1"/>
              <a:t>Two compartments model</a:t>
            </a:r>
            <a:endParaRPr sz="4100" b="1"/>
          </a:p>
        </p:txBody>
      </p:sp>
      <p:sp>
        <p:nvSpPr>
          <p:cNvPr id="258" name="Google Shape;258;p37"/>
          <p:cNvSpPr txBox="1"/>
          <p:nvPr/>
        </p:nvSpPr>
        <p:spPr>
          <a:xfrm>
            <a:off x="946785" y="900113"/>
            <a:ext cx="5780246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zh-CN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average value and confidence intervals of CSF, GM, WM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59" name="Google Shape;259;p37"/>
          <p:cNvGraphicFramePr/>
          <p:nvPr/>
        </p:nvGraphicFramePr>
        <p:xfrm>
          <a:off x="1195388" y="1466850"/>
          <a:ext cx="5631150" cy="3032960"/>
        </p:xfrm>
        <a:graphic>
          <a:graphicData uri="http://schemas.openxmlformats.org/drawingml/2006/table">
            <a:tbl>
              <a:tblPr firstRow="1" bandRow="1">
                <a:noFill/>
                <a:tableStyleId>{03C8B04B-626B-4F3A-9D63-6C845361669D}</a:tableStyleId>
              </a:tblPr>
              <a:tblGrid>
                <a:gridCol w="128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8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STRUCTURE</a:t>
                      </a:r>
                      <a:endParaRPr sz="140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Parameter</a:t>
                      </a:r>
                      <a:endParaRPr sz="140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Mean (ms)</a:t>
                      </a:r>
                      <a:endParaRPr sz="140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Confidence intervals (ms)</a:t>
                      </a:r>
                      <a:endParaRPr sz="1400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WM</a:t>
                      </a:r>
                      <a:endParaRPr sz="140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T2 (short)</a:t>
                      </a:r>
                      <a:endParaRPr sz="140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28.412</a:t>
                      </a:r>
                      <a:endParaRPr sz="140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28.307 - 28.516</a:t>
                      </a:r>
                      <a:endParaRPr sz="1400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zh-CN" sz="1400"/>
                        <a:t>T2 (long)</a:t>
                      </a:r>
                      <a:endParaRPr sz="140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zh-CN"/>
                        <a:t>76.297</a:t>
                      </a:r>
                      <a:endParaRPr sz="140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zh-CN"/>
                        <a:t>76.067 - 76.527</a:t>
                      </a:r>
                      <a:endParaRPr sz="1400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zh-CN" sz="1400"/>
                        <a:t>V</a:t>
                      </a:r>
                      <a:endParaRPr sz="140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zh-CN"/>
                        <a:t>0.186</a:t>
                      </a:r>
                      <a:endParaRPr sz="140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zh-CN"/>
                        <a:t>0.186 - 0.186</a:t>
                      </a:r>
                      <a:r>
                        <a:rPr lang="zh-CN" sz="1400"/>
                        <a:t> </a:t>
                      </a:r>
                      <a:endParaRPr sz="1400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GM</a:t>
                      </a:r>
                      <a:endParaRPr sz="140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T2 (short)</a:t>
                      </a:r>
                      <a:endParaRPr sz="140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29.747</a:t>
                      </a:r>
                      <a:endParaRPr sz="140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29.621 - 29.874</a:t>
                      </a:r>
                      <a:endParaRPr sz="1400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2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zh-CN" sz="1400"/>
                        <a:t>T2 (long)</a:t>
                      </a:r>
                      <a:endParaRPr sz="140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zh-CN"/>
                        <a:t>102.204</a:t>
                      </a:r>
                      <a:endParaRPr sz="140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zh-CN"/>
                        <a:t>101.373 - 103.035</a:t>
                      </a:r>
                      <a:r>
                        <a:rPr lang="zh-CN" sz="1400"/>
                        <a:t> </a:t>
                      </a:r>
                      <a:endParaRPr sz="1400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2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zh-CN" sz="1400"/>
                        <a:t>V</a:t>
                      </a:r>
                      <a:endParaRPr sz="140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zh-CN"/>
                        <a:t>0.161</a:t>
                      </a:r>
                      <a:endParaRPr sz="140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zh-CN"/>
                        <a:t>0.160 - 0.162</a:t>
                      </a:r>
                      <a:endParaRPr sz="1400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25"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CSF</a:t>
                      </a:r>
                      <a:endParaRPr sz="140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/>
                        <a:t>T2 (short)</a:t>
                      </a:r>
                      <a:endParaRPr sz="140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31.613</a:t>
                      </a:r>
                      <a:endParaRPr sz="140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31.221 - 32.004</a:t>
                      </a:r>
                      <a:endParaRPr sz="1400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2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zh-CN" sz="1400"/>
                        <a:t>T2 (long)</a:t>
                      </a:r>
                      <a:endParaRPr sz="140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zh-CN"/>
                        <a:t>1968</a:t>
                      </a:r>
                      <a:r>
                        <a:rPr lang="zh-CN" sz="1400"/>
                        <a:t>.43</a:t>
                      </a:r>
                      <a:endParaRPr sz="140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zh-CN"/>
                        <a:t>196</a:t>
                      </a:r>
                      <a:r>
                        <a:rPr lang="zh-CN" sz="1400"/>
                        <a:t>1.052 - </a:t>
                      </a:r>
                      <a:r>
                        <a:rPr lang="zh-CN"/>
                        <a:t>1973</a:t>
                      </a:r>
                      <a:r>
                        <a:rPr lang="zh-CN" sz="1400"/>
                        <a:t>.81</a:t>
                      </a:r>
                      <a:endParaRPr sz="1400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2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zh-CN" sz="1400"/>
                        <a:t>V</a:t>
                      </a:r>
                      <a:endParaRPr sz="140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zh-CN"/>
                        <a:t>0.0173   </a:t>
                      </a:r>
                      <a:endParaRPr sz="1400"/>
                    </a:p>
                  </a:txBody>
                  <a:tcPr marL="68600" marR="68600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entury Gothic"/>
                        <a:buNone/>
                      </a:pPr>
                      <a:r>
                        <a:rPr lang="zh-CN"/>
                        <a:t>0.0171 - 0.0176 </a:t>
                      </a:r>
                      <a:endParaRPr sz="1400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>
            <a:spLocks noGrp="1"/>
          </p:cNvSpPr>
          <p:nvPr>
            <p:ph type="title"/>
          </p:nvPr>
        </p:nvSpPr>
        <p:spPr>
          <a:xfrm>
            <a:off x="460360" y="2144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Century Gothic"/>
              <a:buNone/>
            </a:pPr>
            <a:r>
              <a:rPr lang="zh-CN" sz="4100" b="1" dirty="0"/>
              <a:t>Conclusion</a:t>
            </a:r>
            <a:endParaRPr sz="4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Century Gothic"/>
              <a:buNone/>
            </a:pPr>
            <a:r>
              <a:rPr lang="zh-CN" sz="4100" b="1" dirty="0"/>
              <a:t>Further research directions</a:t>
            </a:r>
            <a:endParaRPr sz="4100" b="1" dirty="0"/>
          </a:p>
        </p:txBody>
      </p:sp>
      <p:sp>
        <p:nvSpPr>
          <p:cNvPr id="265" name="Google Shape;265;p38"/>
          <p:cNvSpPr txBox="1"/>
          <p:nvPr/>
        </p:nvSpPr>
        <p:spPr>
          <a:xfrm>
            <a:off x="32805" y="1201947"/>
            <a:ext cx="59844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zh-CN" dirty="0">
                <a:solidFill>
                  <a:schemeClr val="lt1"/>
                </a:solidFill>
              </a:rPr>
              <a:t>Two compartment T2 models are a better fit with lower errors</a:t>
            </a:r>
            <a:endParaRPr dirty="0">
              <a:solidFill>
                <a:schemeClr val="lt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zh-CN" dirty="0">
                <a:solidFill>
                  <a:schemeClr val="lt1"/>
                </a:solidFill>
              </a:rPr>
              <a:t>This will be extended in future work with multiple compartment models</a:t>
            </a:r>
            <a:endParaRPr dirty="0">
              <a:solidFill>
                <a:schemeClr val="lt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zh-CN" dirty="0">
                <a:solidFill>
                  <a:schemeClr val="lt1"/>
                </a:solidFill>
              </a:rPr>
              <a:t>The T2 models will be expanded to better account for noise and applied to the study of preterm brains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</a:endParaRPr>
          </a:p>
          <a:p>
            <a:pPr marL="2159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66" name="Google Shape;266;p38"/>
          <p:cNvGraphicFramePr/>
          <p:nvPr>
            <p:extLst>
              <p:ext uri="{D42A27DB-BD31-4B8C-83A1-F6EECF244321}">
                <p14:modId xmlns:p14="http://schemas.microsoft.com/office/powerpoint/2010/main" val="3092980967"/>
              </p:ext>
            </p:extLst>
          </p:nvPr>
        </p:nvGraphicFramePr>
        <p:xfrm>
          <a:off x="361009" y="2690730"/>
          <a:ext cx="7935300" cy="1871005"/>
        </p:xfrm>
        <a:graphic>
          <a:graphicData uri="http://schemas.openxmlformats.org/drawingml/2006/table">
            <a:tbl>
              <a:tblPr>
                <a:noFill/>
                <a:tableStyleId>{FD085A3A-8F93-4B41-B01E-867BAC4185E7}</a:tableStyleId>
              </a:tblPr>
              <a:tblGrid>
                <a:gridCol w="26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Model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C4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dirty="0"/>
                        <a:t>Error</a:t>
                      </a:r>
                      <a:endParaRPr sz="1200" dirty="0"/>
                    </a:p>
                  </a:txBody>
                  <a:tcPr marL="91425" marR="91425" marT="91425" marB="91425"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C4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AIC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C4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T2 - NLLS - 1 compartment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F6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zh-CN" sz="12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289.92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F6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583.84</a:t>
                      </a:r>
                      <a:endParaRPr sz="12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T2 - NLLS - 2 compartments (fixed)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D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273.44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D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554.88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T2 - NLLS - 2 compartments 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BF6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200">
                          <a:solidFill>
                            <a:schemeClr val="dk1"/>
                          </a:solidFill>
                        </a:rPr>
                        <a:t>198.08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BF6F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dirty="0">
                          <a:solidFill>
                            <a:schemeClr val="dk1"/>
                          </a:solidFill>
                        </a:rPr>
                        <a:t>404.16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B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7" name="Google Shape;267;p38"/>
          <p:cNvSpPr txBox="1"/>
          <p:nvPr/>
        </p:nvSpPr>
        <p:spPr>
          <a:xfrm>
            <a:off x="6477191" y="2275230"/>
            <a:ext cx="2305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AIC = 2k - 2 ln(L)</a:t>
            </a:r>
            <a:endParaRPr sz="15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249;p36">
            <a:extLst>
              <a:ext uri="{FF2B5EF4-FFF2-40B4-BE49-F238E27FC236}">
                <a16:creationId xmlns:a16="http://schemas.microsoft.com/office/drawing/2014/main" id="{C18DC94E-59C9-46A6-8C77-57CB1C6B5A95}"/>
              </a:ext>
            </a:extLst>
          </p:cNvPr>
          <p:cNvSpPr txBox="1"/>
          <p:nvPr/>
        </p:nvSpPr>
        <p:spPr>
          <a:xfrm>
            <a:off x="1629622" y="4538552"/>
            <a:ext cx="49593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Comparison between different models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e">
  <a:themeElements>
    <a:clrScheme name="Ione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2672</Words>
  <Application>Microsoft Office PowerPoint</Application>
  <PresentationFormat>Presentazione su schermo (16:9)</PresentationFormat>
  <Paragraphs>105</Paragraphs>
  <Slides>8</Slides>
  <Notes>8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Noto Sans Symbols</vt:lpstr>
      <vt:lpstr>Arial</vt:lpstr>
      <vt:lpstr>Century Gothic</vt:lpstr>
      <vt:lpstr>Simple Light</vt:lpstr>
      <vt:lpstr>Ione</vt:lpstr>
      <vt:lpstr>COMP0118  Analysis of MRI T2 Relaxometry</vt:lpstr>
      <vt:lpstr>Introduction</vt:lpstr>
      <vt:lpstr>T2 Decay and Image Acquisition Problems</vt:lpstr>
      <vt:lpstr>T2 Estimate</vt:lpstr>
      <vt:lpstr>Multi-compartments model</vt:lpstr>
      <vt:lpstr>TWO-COMPARTMENTS MODEL</vt:lpstr>
      <vt:lpstr>Two compartments model</vt:lpstr>
      <vt:lpstr>Conclusion Further research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COMP0118  Analysis of MRI T2 Relaxometry</dc:title>
  <dc:creator>Francesco</dc:creator>
  <cp:lastModifiedBy>Francesco Seracini</cp:lastModifiedBy>
  <cp:revision>3</cp:revision>
  <dcterms:modified xsi:type="dcterms:W3CDTF">2025-03-27T01:42:16Z</dcterms:modified>
</cp:coreProperties>
</file>