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+F4QO3EJ/WHfJU5lLZn4aQDY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367de9b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1367de9b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33fc859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133fc859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a62b8e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31a62b8e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a62b8e5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31a62b8e5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a62b8e5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1a62b8e5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a0c3c53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31ea0c3c53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a0c3c5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1ea0c3c5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a0c3c5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1ea0c3c5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5801052" y="541020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1900237" y="5410202"/>
            <a:ext cx="3843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>
            <a:spLocks noGrp="1"/>
          </p:cNvSpPr>
          <p:nvPr>
            <p:ph type="pic" idx="2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noFill/>
          <a:ln w="19050" cap="sq" cmpd="sng">
            <a:solidFill>
              <a:srgbClr val="FFAA9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856024" y="5124020"/>
            <a:ext cx="7433144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856058" y="4419600"/>
            <a:ext cx="7428344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2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ru-RU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ru-RU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856023" y="4657655"/>
            <a:ext cx="742837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856059" y="3360263"/>
            <a:ext cx="2396432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3"/>
          </p:nvPr>
        </p:nvSpPr>
        <p:spPr>
          <a:xfrm>
            <a:off x="3386075" y="2677635"/>
            <a:ext cx="238828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4"/>
          </p:nvPr>
        </p:nvSpPr>
        <p:spPr>
          <a:xfrm>
            <a:off x="3386075" y="3363435"/>
            <a:ext cx="238895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5"/>
          </p:nvPr>
        </p:nvSpPr>
        <p:spPr>
          <a:xfrm>
            <a:off x="5889332" y="2674463"/>
            <a:ext cx="23962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6"/>
          </p:nvPr>
        </p:nvSpPr>
        <p:spPr>
          <a:xfrm>
            <a:off x="5889332" y="3360263"/>
            <a:ext cx="2396226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8"/>
          <p:cNvSpPr>
            <a:spLocks noGrp="1"/>
          </p:cNvSpPr>
          <p:nvPr>
            <p:ph type="pic" idx="2"/>
          </p:nvPr>
        </p:nvSpPr>
        <p:spPr>
          <a:xfrm>
            <a:off x="856060" y="2666998"/>
            <a:ext cx="239643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FAA9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8"/>
          <p:cNvSpPr txBox="1">
            <a:spLocks noGrp="1"/>
          </p:cNvSpPr>
          <p:nvPr>
            <p:ph type="body" idx="3"/>
          </p:nvPr>
        </p:nvSpPr>
        <p:spPr>
          <a:xfrm>
            <a:off x="856060" y="4980859"/>
            <a:ext cx="239643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4"/>
          </p:nvPr>
        </p:nvSpPr>
        <p:spPr>
          <a:xfrm>
            <a:off x="3366790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8"/>
          <p:cNvSpPr>
            <a:spLocks noGrp="1"/>
          </p:cNvSpPr>
          <p:nvPr>
            <p:ph type="pic" idx="5"/>
          </p:nvPr>
        </p:nvSpPr>
        <p:spPr>
          <a:xfrm>
            <a:off x="3366790" y="2666998"/>
            <a:ext cx="2399205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FAA9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8"/>
          <p:cNvSpPr txBox="1">
            <a:spLocks noGrp="1"/>
          </p:cNvSpPr>
          <p:nvPr>
            <p:ph type="body" idx="6"/>
          </p:nvPr>
        </p:nvSpPr>
        <p:spPr>
          <a:xfrm>
            <a:off x="3365695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7"/>
          </p:nvPr>
        </p:nvSpPr>
        <p:spPr>
          <a:xfrm>
            <a:off x="5889426" y="4404595"/>
            <a:ext cx="239305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8"/>
          <p:cNvSpPr>
            <a:spLocks noGrp="1"/>
          </p:cNvSpPr>
          <p:nvPr>
            <p:ph type="pic" idx="8"/>
          </p:nvPr>
        </p:nvSpPr>
        <p:spPr>
          <a:xfrm>
            <a:off x="5889332" y="2666998"/>
            <a:ext cx="2396227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FAA9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8"/>
          <p:cNvSpPr txBox="1">
            <a:spLocks noGrp="1"/>
          </p:cNvSpPr>
          <p:nvPr>
            <p:ph type="body" idx="9"/>
          </p:nvPr>
        </p:nvSpPr>
        <p:spPr>
          <a:xfrm>
            <a:off x="5889332" y="4980855"/>
            <a:ext cx="2396226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 rot="5400000">
            <a:off x="2799953" y="305594"/>
            <a:ext cx="3541714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 rot="5400000">
            <a:off x="4942880" y="2448522"/>
            <a:ext cx="51816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 rot="5400000">
            <a:off x="1170978" y="294679"/>
            <a:ext cx="51816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856058" y="2249486"/>
            <a:ext cx="3658792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4629151" y="2249486"/>
            <a:ext cx="365640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3"/>
          </p:nvPr>
        </p:nvSpPr>
        <p:spPr>
          <a:xfrm>
            <a:off x="4851992" y="2249485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867150" y="592666"/>
            <a:ext cx="4418407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2"/>
          </p:nvPr>
        </p:nvSpPr>
        <p:spPr>
          <a:xfrm>
            <a:off x="860029" y="2249486"/>
            <a:ext cx="289202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>
            <a:spLocks noGrp="1"/>
          </p:cNvSpPr>
          <p:nvPr>
            <p:ph type="pic" idx="2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noFill/>
          <a:ln w="19050" cap="sq" cmpd="sng">
            <a:solidFill>
              <a:srgbClr val="FFAA9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856059" y="2249486"/>
            <a:ext cx="3753964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8" name="Google Shape;8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3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1900238" y="1985319"/>
            <a:ext cx="6593681" cy="15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4000"/>
              <a:buFont typeface="Twentieth Century"/>
              <a:buNone/>
            </a:pPr>
            <a:r>
              <a:rPr lang="ru-RU" sz="4400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ПРОЕКТ РАСПРЕДЕЛЕННОЙ ФАЙЛОВОЙ СИСТЕМЫ (DFS)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РЕАЛИЗАЦИЯ НА ОСНОВЕ КЛИЕНТ-СЕРВЕРНОЙ АРХИТЕКТУРЫ С ИСПОЛЬЗОВАНИЕМ QT6 C++ И SQLITE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3125701" y="6258122"/>
            <a:ext cx="601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0" u="none" strike="noStrike" cap="none">
                <a:solidFill>
                  <a:schemeClr val="lt1"/>
                </a:solidFill>
              </a:rPr>
              <a:t>Участники: Абрахин Е; Бек В; Киселев М; Черевко 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ПРЕИМУЩЕСТВА РЕАЛИЗАЦИИ НА QT6 И C++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Qt6 и C++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9288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Использование Qt6 обеспечивает мощный набор инструментов для сетевого взаимодействия и написания удобного пользовательского интерфейса.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9288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C++ обеспечивает высокую производительность и гибкость в управлении памятью, что критично для работы с файловой системой.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Легкость интеграции с SQLite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9288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Прямая поддержка SQLite в Qt6 позволяет легко хранить и обрабатывать метаданные файлов, уменьшая сложность проекта.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ПЛАН ВНЕДРЕНИЯ И РАЗВЕРТЫВАНИЯ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>
            <a:spLocks noGrp="1"/>
          </p:cNvSpPr>
          <p:nvPr>
            <p:ph type="body" idx="1"/>
          </p:nvPr>
        </p:nvSpPr>
        <p:spPr>
          <a:xfrm>
            <a:off x="856060" y="2097088"/>
            <a:ext cx="7429499" cy="409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 sz="19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 Разработка прототипа с базовыми функциями загрузки и скачивания файлов.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2. Добавление поддержки репликации данных на дополнительные серверы.</a:t>
            </a:r>
          </a:p>
          <a:p>
            <a:pPr marL="0" indent="0"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 Внедрение прав доступа и тестирование отказоустойчивости.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4. Финальное тестирование в приближенных условиях, улучшение интерфейса и добавление необязательных функций.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367de9b8b_1_0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ИСХОДНЫЙ КОД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1367de9b8b_1_0"/>
          <p:cNvSpPr txBox="1">
            <a:spLocks noGrp="1"/>
          </p:cNvSpPr>
          <p:nvPr>
            <p:ph type="body" idx="1"/>
          </p:nvPr>
        </p:nvSpPr>
        <p:spPr>
          <a:xfrm>
            <a:off x="856049" y="2249475"/>
            <a:ext cx="8127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https://github.com/FasterXaos/Distributed_file_system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621A0C-D60E-4A3A-87E0-1262B80B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10" y="3429000"/>
            <a:ext cx="15240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>
            <a:spLocks noGrp="1"/>
          </p:cNvSpPr>
          <p:nvPr>
            <p:ph type="title"/>
          </p:nvPr>
        </p:nvSpPr>
        <p:spPr>
          <a:xfrm>
            <a:off x="1254975" y="110700"/>
            <a:ext cx="39408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88888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	  ЗАКЛЮЧЕНИЕ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 txBox="1">
            <a:spLocks noGrp="1"/>
          </p:cNvSpPr>
          <p:nvPr>
            <p:ph type="body" idx="1"/>
          </p:nvPr>
        </p:nvSpPr>
        <p:spPr>
          <a:xfrm>
            <a:off x="856050" y="1230725"/>
            <a:ext cx="7718100" cy="5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Данный проект представляет собой реализацию простого распределенного файлового хранилища (DFS), построенного на архитектуре сервер-клиент-реплика, которая обеспечивает базовое управление файлами в распределенной среде.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Одной из ключевых особенностей проекта является высокая доступность данных, достигнутая за счет репликации файлов на нескольких серверах. Главный сервер выполняет роль координатора, управляя метаданными файлов и распределением данных по репликам, а дополнительные серверы обеспечивают синхронизацию и резервное хранение.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>
            <a:spLocks noGrp="1"/>
          </p:cNvSpPr>
          <p:nvPr>
            <p:ph type="title"/>
          </p:nvPr>
        </p:nvSpPr>
        <p:spPr>
          <a:xfrm>
            <a:off x="1097825" y="2906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2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(26.10-08.11)</a:t>
            </a:r>
            <a:endParaRPr sz="29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>
            <a:spLocks noGrp="1"/>
          </p:cNvSpPr>
          <p:nvPr>
            <p:ph type="body" idx="1"/>
          </p:nvPr>
        </p:nvSpPr>
        <p:spPr>
          <a:xfrm>
            <a:off x="773225" y="1173550"/>
            <a:ext cx="79611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Клиент-сервер: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клиента: 1) Добавлен виджет(окно) для подключения к серверу. 2) Разработана возможность отключиться от сервера.                       3) Реализована возможность разлогиниться. 4) Исправлены ошибки, связанные с загрузкой и скачиванием данных с сервера.                  5) Усовершенствован интерфейс, теперь можно выбрать папку для установки файлов с сервера.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сервера: 1) Добавлена поддержка базы данных SQLite для хранения метаданных файлов. 2) Разработан функционал для обработки запросов пользователей на регистрацию и авторизацию с последующим сохранением персональной информации в базе данных.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33fc85961_0_1"/>
          <p:cNvSpPr txBox="1">
            <a:spLocks noGrp="1"/>
          </p:cNvSpPr>
          <p:nvPr>
            <p:ph type="title"/>
          </p:nvPr>
        </p:nvSpPr>
        <p:spPr>
          <a:xfrm>
            <a:off x="856050" y="804550"/>
            <a:ext cx="82881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3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РАБОТА(26.10-08.11)</a:t>
            </a:r>
            <a:endParaRPr sz="3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133fc85961_0_1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Была сформирована таблица пользователей, добавлена возможность регистрации и авторизации пользователей в системе базы данных, ранжирование файлов по имени, сортировка данных по атрибутам, начата разработка окна администратора базы данных и переработана система хранение файлов в базе данных.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 txBox="1">
            <a:spLocks noGrp="1"/>
          </p:cNvSpPr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ЦЕЛИ НА СЛЕДУЮЩИЕ НЕДЕЛИ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5"/>
              <a:buNone/>
            </a:pP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1713400"/>
            <a:ext cx="8104901" cy="4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a62b8e51e_0_0"/>
          <p:cNvSpPr txBox="1">
            <a:spLocks noGrp="1"/>
          </p:cNvSpPr>
          <p:nvPr>
            <p:ph type="title"/>
          </p:nvPr>
        </p:nvSpPr>
        <p:spPr>
          <a:xfrm>
            <a:off x="1097825" y="2906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2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(09.11-29.11)</a:t>
            </a:r>
            <a:endParaRPr sz="29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1a62b8e51e_0_0"/>
          <p:cNvSpPr txBox="1">
            <a:spLocks noGrp="1"/>
          </p:cNvSpPr>
          <p:nvPr>
            <p:ph type="body" idx="1"/>
          </p:nvPr>
        </p:nvSpPr>
        <p:spPr>
          <a:xfrm>
            <a:off x="773225" y="1173550"/>
            <a:ext cx="79611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Добавлено логирование.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Создан интерфейс для сервера.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Создан ReplicaServer и реализовано его взаимодействие с MainServer: Рассылка файлов на реплики, их удаление, запрос файлов с реплик и хранение информации о местоположении файлов.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Main Server больше не хранит файлы локально.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Добавлено описание проекта в репозитории на GitHub.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Исправлены старые и добавлены новые косяки.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31a62b8e5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50" y="4420475"/>
            <a:ext cx="3879276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a62b8e51e_0_7"/>
          <p:cNvSpPr txBox="1">
            <a:spLocks noGrp="1"/>
          </p:cNvSpPr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НЫНЕШНЯЯ СХЕМА ПРОЕКТА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31a62b8e5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25" y="1400650"/>
            <a:ext cx="6710159" cy="51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a62b8e51e_0_20"/>
          <p:cNvSpPr txBox="1">
            <a:spLocks noGrp="1"/>
          </p:cNvSpPr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ЦЕЛИ НА СЛЕДУЮЩИЕ НЕДЕЛИ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1a62b8e51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400650"/>
            <a:ext cx="6702175" cy="49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>
            <a:spLocks noGrp="1"/>
          </p:cNvSpPr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РОЛИ В КОМАНДЕ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44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Абрахин Е. – </a:t>
            </a:r>
            <a: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Координирует все компоненты системы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500"/>
              <a:buNone/>
            </a:pPr>
            <a: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Бек</a:t>
            </a:r>
            <a:r>
              <a:rPr lang="ru-RU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В; </a:t>
            </a:r>
            <a:r>
              <a:rPr lang="ru-RU" sz="2000" dirty="0" err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Черевко</a:t>
            </a:r>
            <a:r>
              <a:rPr lang="ru-RU" sz="20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М. – </a:t>
            </a:r>
            <a: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Создают клиент-серверную архитектуру, обеспечивают обмен данными между клиентом и сервером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Киселев М. – </a:t>
            </a:r>
            <a: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Разрабатывает и настраивает базу данных для хранения метаданных файлов</a:t>
            </a:r>
            <a:b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lang="ru-RU" sz="20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endParaRPr lang="ru-RU" sz="20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br>
              <a:rPr lang="ru-RU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По крайней мере, мы в это свято верим.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ea0c3c533_0_2"/>
          <p:cNvSpPr txBox="1">
            <a:spLocks noGrp="1"/>
          </p:cNvSpPr>
          <p:nvPr>
            <p:ph type="title"/>
          </p:nvPr>
        </p:nvSpPr>
        <p:spPr>
          <a:xfrm>
            <a:off x="1015225" y="5177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31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 (30.11-14.12)</a:t>
            </a:r>
            <a:endParaRPr sz="31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g31ea0c3c53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76" y="2473890"/>
            <a:ext cx="5446402" cy="390141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1ea0c3c533_0_2"/>
          <p:cNvSpPr txBox="1">
            <a:spLocks noGrp="1"/>
          </p:cNvSpPr>
          <p:nvPr>
            <p:ph type="body" idx="1"/>
          </p:nvPr>
        </p:nvSpPr>
        <p:spPr>
          <a:xfrm>
            <a:off x="1015225" y="1297450"/>
            <a:ext cx="7608300" cy="149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Реализовано администрирование.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Исправлена блокировка интерфейса.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Реализован фолловер.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>
            <a:spLocks noGrp="1"/>
          </p:cNvSpPr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ВВЕДЕНИЕ В ПРОЕКТ DFS (DISTRIBUTED FILE SYSTEM)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Создается распределенная файловая система (DFS), основанная на клиент-серверной архитектуре, позволяющая пользователям загружать, сохранять и реплицировать файлы на удаленные серверы. Проект ориентирован на использование в локальной сети организации, что обеспечивает высокую скорость работы и доступности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Ключевые технологии: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9288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Язык разработки: C++ (Qt6)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19288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База данных: SQLite для хранения метаданных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>
            <a:spLocks noGrp="1"/>
          </p:cNvSpPr>
          <p:nvPr>
            <p:ph type="title"/>
          </p:nvPr>
        </p:nvSpPr>
        <p:spPr>
          <a:xfrm>
            <a:off x="1277654" y="189498"/>
            <a:ext cx="7226895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 dirty="0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 dirty="0"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>
            <a:spLocks noGrp="1"/>
          </p:cNvSpPr>
          <p:nvPr>
            <p:ph type="body" idx="1"/>
          </p:nvPr>
        </p:nvSpPr>
        <p:spPr>
          <a:xfrm>
            <a:off x="923326" y="892156"/>
            <a:ext cx="7935549" cy="56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Клиент:</a:t>
            </a:r>
            <a:endParaRPr sz="19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Обеспечивает удобные команды для загрузки, скачивания, удаления файлов и получения списка доступных файлов, взаимодействуя с главным сервером и репликами.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Главный сервер:</a:t>
            </a:r>
            <a:endParaRPr sz="19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Координирует запросы клиентов на управление файлами, хранит метаданные файлов в базе данных </a:t>
            </a:r>
            <a:r>
              <a:rPr lang="ru-RU" sz="19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 распределяет файлы по репликам для обеспечения отказоустойчивости.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Реплики серверы:</a:t>
            </a:r>
            <a:endParaRPr sz="1900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Хранят реплики файлов, автоматически синхронизируются с главным сервером и обрабатывают запросы на выдачу или удаление файлов при необходимости.</a:t>
            </a:r>
          </a:p>
          <a:p>
            <a:pPr marL="0" indent="0">
              <a:lnSpc>
                <a:spcPct val="100000"/>
              </a:lnSpc>
              <a:buClr>
                <a:srgbClr val="F2F2F2"/>
              </a:buClr>
              <a:buSzPts val="2375"/>
              <a:buNone/>
            </a:pPr>
            <a:r>
              <a:rPr lang="ru-RU" sz="18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Сервер фолловер:</a:t>
            </a:r>
          </a:p>
          <a:p>
            <a:pPr marL="285750" indent="-285750">
              <a:lnSpc>
                <a:spcPct val="100000"/>
              </a:lnSpc>
              <a:buClr>
                <a:srgbClr val="F2F2F2"/>
              </a:buClr>
              <a:buSzPts val="2375"/>
            </a:pPr>
            <a:r>
              <a:rPr lang="ru-RU" sz="18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Регулярно обращается к главному серверу, чтобы скопировать с него данные и, при отсутствии ответа, сам становится главным сервером.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ea0c3c533_0_21"/>
          <p:cNvSpPr txBox="1">
            <a:spLocks noGrp="1"/>
          </p:cNvSpPr>
          <p:nvPr>
            <p:ph type="title"/>
          </p:nvPr>
        </p:nvSpPr>
        <p:spPr>
          <a:xfrm>
            <a:off x="1137371" y="591965"/>
            <a:ext cx="73935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 dirty="0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 dirty="0"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A128BD-1F35-4CF9-8909-18682408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50" y="1377665"/>
            <a:ext cx="6895579" cy="5298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>
            <a:spLocks noGrp="1"/>
          </p:cNvSpPr>
          <p:nvPr>
            <p:ph type="title"/>
          </p:nvPr>
        </p:nvSpPr>
        <p:spPr>
          <a:xfrm>
            <a:off x="930201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МЕХАНИЗМЫ ОТКАЗОУСТОЙЧИВОСТИ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Резервирование главного сервера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047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случае сбоя главный сервер имеет резервный экземпляр, который может заменить основной, минимизируя риск потери данных и простоев.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047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Автоматическое переключение на резервный сервер при обнаружении отказа для обеспечения непрерывности работы.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Репликация 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047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Репликация файлов между серверами репликами для поддержания доступности данных и возможности быстрой замены при сбое.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ea0c3c533_0_14"/>
          <p:cNvSpPr txBox="1">
            <a:spLocks noGrp="1"/>
          </p:cNvSpPr>
          <p:nvPr>
            <p:ph type="title"/>
          </p:nvPr>
        </p:nvSpPr>
        <p:spPr>
          <a:xfrm>
            <a:off x="1268876" y="151392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МАСШТАБИРУЕМОСТЬ И СТРАТЕГИЯ РЕПЛИКАЦИИ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1ea0c3c533_0_14"/>
          <p:cNvSpPr txBox="1">
            <a:spLocks noGrp="1"/>
          </p:cNvSpPr>
          <p:nvPr>
            <p:ph type="body" idx="1"/>
          </p:nvPr>
        </p:nvSpPr>
        <p:spPr>
          <a:xfrm>
            <a:off x="857250" y="1630100"/>
            <a:ext cx="7429500" cy="4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Масштабируемость реплик достигается за счет добавления новых серверов реплик в систему, что позволяет равномерно распределить нагрузку на хранилище. Однако главный сервер становится узким местом, так как все запросы клиентов (аутентификация, загрузка, скачивание и удаление файлов) проходят через него.</a:t>
            </a:r>
            <a:endParaRPr sz="194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194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94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Пессимистичная стратегия репликации фокусируется на строгом обеспечении консистентности данных. Все изменения файлов сначала фиксируются на главном сервере, после чего обновления синхронизируются с репликами. Клиенты не получают доступ к данным до завершения репликации и впоследствии не смогут получить доступ к не актуальным версиям файлов.</a:t>
            </a:r>
            <a:endParaRPr sz="19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>
            <a:spLocks noGrp="1"/>
          </p:cNvSpPr>
          <p:nvPr>
            <p:ph type="title"/>
          </p:nvPr>
        </p:nvSpPr>
        <p:spPr>
          <a:xfrm>
            <a:off x="91305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БАЗА ДАННЫХ ДЛЯ ХРАНЕНИЯ МЕТАДАННЫХ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SQLite для хранения метаданных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16693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Выбор базы данных SQLite обусловлен лёгкостью её интеграции, компактностью и простотой в использовании.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базе данных хранятся: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0662" algn="l" rtl="0"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Метаданные файлов (название, владельца, размер, дату загрузки, группы).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16693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Информация о репликах (расположение копий на дополнительных серверах)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>
            <a:spLocks noGrp="1"/>
          </p:cNvSpPr>
          <p:nvPr>
            <p:ph type="title"/>
          </p:nvPr>
        </p:nvSpPr>
        <p:spPr>
          <a:xfrm>
            <a:off x="1219313" y="101842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ct val="88888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УПРАВЛЕНИЕ ПРАВАМИ ДОСТУПА И АДМИНИСТРИРОВАНИЕ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>
            <a:spLocks noGrp="1"/>
          </p:cNvSpPr>
          <p:nvPr>
            <p:ph type="body" idx="1"/>
          </p:nvPr>
        </p:nvSpPr>
        <p:spPr>
          <a:xfrm>
            <a:off x="814750" y="1511600"/>
            <a:ext cx="7429500" cy="5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выполняет ключевую роль в настройке прав доступа и администрировании пользователей: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0043" algn="l" rtl="0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Для каждого пользователя администратор может задать права на чтение (r), запись (w) и удаление (d) файлов. Эти права определяют, какие действия могут быть выполнены с конкретными файлами.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0043" algn="l" rtl="0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может создавать или изменять группы пользователей и назначать участников в группы.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0043" algn="l" rtl="0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Администратор имеет возможность назначать других пользователей в качестве администраторов, предоставляя им доступ к функциям управления.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50043" algn="l" rtl="0">
              <a:spcBef>
                <a:spcPts val="1000"/>
              </a:spcBef>
              <a:spcAft>
                <a:spcPts val="0"/>
              </a:spcAft>
              <a:buSzPct val="93750"/>
              <a:buFont typeface="Arial"/>
              <a:buChar char="●"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В случае необходимости администратор может удалить учетную запись пользователя из системы.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1018</Words>
  <Application>Microsoft Office PowerPoint</Application>
  <PresentationFormat>Экран (4:3)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Twentieth Century</vt:lpstr>
      <vt:lpstr>Контур</vt:lpstr>
      <vt:lpstr>ПРОЕКТ РАСПРЕДЕЛЕННОЙ ФАЙЛОВОЙ СИСТЕМЫ (DFS)</vt:lpstr>
      <vt:lpstr>РОЛИ В КОМАНДЕ</vt:lpstr>
      <vt:lpstr>ВВЕДЕНИЕ В ПРОЕКТ DFS (DISTRIBUTED FILE SYSTEM)</vt:lpstr>
      <vt:lpstr>АРХИТЕКТУРА СИСТЕМЫ</vt:lpstr>
      <vt:lpstr>АРХИТЕКТУРА СИСТЕМЫ</vt:lpstr>
      <vt:lpstr>МЕХАНИЗМЫ ОТКАЗОУСТОЙЧИВОСТИ</vt:lpstr>
      <vt:lpstr>МАСШТАБИРУЕМОСТЬ И СТРАТЕГИЯ РЕПЛИКАЦИИ</vt:lpstr>
      <vt:lpstr>БАЗА ДАННЫХ ДЛЯ ХРАНЕНИЯ МЕТАДАННЫХ</vt:lpstr>
      <vt:lpstr>УПРАВЛЕНИЕ ПРАВАМИ ДОСТУПА И АДМИНИСТРИРОВАНИЕ</vt:lpstr>
      <vt:lpstr>ПРЕИМУЩЕСТВА РЕАЛИЗАЦИИ НА QT6 И C++</vt:lpstr>
      <vt:lpstr>ПЛАН ВНЕДРЕНИЯ И РАЗВЕРТЫВАНИЯ</vt:lpstr>
      <vt:lpstr>ИСХОДНЫЙ КОД</vt:lpstr>
      <vt:lpstr>    ЗАКЛЮЧЕНИЕ</vt:lpstr>
      <vt:lpstr>ПРОДЕЛАННАЯ РАБОТА (26.10-08.11)</vt:lpstr>
      <vt:lpstr>ПРОДЕЛАННАЯ РАБОТА(26.10-08.11)</vt:lpstr>
      <vt:lpstr>ЦЕЛИ НА СЛЕДУЮЩИЕ НЕДЕЛИ</vt:lpstr>
      <vt:lpstr>ПРОДЕЛАННАЯ РАБОТА (09.11-29.11)</vt:lpstr>
      <vt:lpstr>НЫНЕШНЯЯ СХЕМА ПРОЕКТА</vt:lpstr>
      <vt:lpstr>ЦЕЛИ НА СЛЕДУЮЩИЕ НЕДЕЛИ</vt:lpstr>
      <vt:lpstr>ПРОДЕЛАННАЯ РАБОТА (30.11-14.12)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РАСПРЕДЕЛЕННОЙ ФАЙЛОВОЙ СИСТЕМЫ (DFS)</dc:title>
  <dc:creator>Максим Черевко</dc:creator>
  <cp:lastModifiedBy>Абрахин Егор Дмитриевич</cp:lastModifiedBy>
  <cp:revision>2</cp:revision>
  <dcterms:created xsi:type="dcterms:W3CDTF">2013-01-27T09:14:16Z</dcterms:created>
  <dcterms:modified xsi:type="dcterms:W3CDTF">2024-12-18T20:47:08Z</dcterms:modified>
</cp:coreProperties>
</file>