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9" r:id="rId3"/>
    <p:sldId id="257" r:id="rId4"/>
    <p:sldId id="260" r:id="rId5"/>
    <p:sldId id="258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E5A41C7-E6A1-468E-8C69-B40D0B441680}" type="datetimeFigureOut">
              <a:rPr lang="it-IT" smtClean="0"/>
              <a:t>08/07/2016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9391575-7244-417F-BCB0-4AF52DFAE3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595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41C7-E6A1-468E-8C69-B40D0B441680}" type="datetimeFigureOut">
              <a:rPr lang="it-IT" smtClean="0"/>
              <a:t>08/07/2016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1575-7244-417F-BCB0-4AF52DFAE3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176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41C7-E6A1-468E-8C69-B40D0B441680}" type="datetimeFigureOut">
              <a:rPr lang="it-IT" smtClean="0"/>
              <a:t>08/07/2016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1575-7244-417F-BCB0-4AF52DFAE3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6503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41C7-E6A1-468E-8C69-B40D0B441680}" type="datetimeFigureOut">
              <a:rPr lang="it-IT" smtClean="0"/>
              <a:t>08/07/2016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1575-7244-417F-BCB0-4AF52DFAE3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934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41C7-E6A1-468E-8C69-B40D0B441680}" type="datetimeFigureOut">
              <a:rPr lang="it-IT" smtClean="0"/>
              <a:t>08/07/2016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1575-7244-417F-BCB0-4AF52DFAE3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3096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41C7-E6A1-468E-8C69-B40D0B441680}" type="datetimeFigureOut">
              <a:rPr lang="it-IT" smtClean="0"/>
              <a:t>08/07/2016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1575-7244-417F-BCB0-4AF52DFAE3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2701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41C7-E6A1-468E-8C69-B40D0B441680}" type="datetimeFigureOut">
              <a:rPr lang="it-IT" smtClean="0"/>
              <a:t>08/07/2016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1575-7244-417F-BCB0-4AF52DFAE3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4801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E5A41C7-E6A1-468E-8C69-B40D0B441680}" type="datetimeFigureOut">
              <a:rPr lang="it-IT" smtClean="0"/>
              <a:t>08/07/2016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1575-7244-417F-BCB0-4AF52DFAE3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6532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E5A41C7-E6A1-468E-8C69-B40D0B441680}" type="datetimeFigureOut">
              <a:rPr lang="it-IT" smtClean="0"/>
              <a:t>08/07/2016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1575-7244-417F-BCB0-4AF52DFAE3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3039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41C7-E6A1-468E-8C69-B40D0B441680}" type="datetimeFigureOut">
              <a:rPr lang="it-IT" smtClean="0"/>
              <a:t>08/07/2016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1575-7244-417F-BCB0-4AF52DFAE3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0595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41C7-E6A1-468E-8C69-B40D0B441680}" type="datetimeFigureOut">
              <a:rPr lang="it-IT" smtClean="0"/>
              <a:t>08/07/2016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1575-7244-417F-BCB0-4AF52DFAE3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648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41C7-E6A1-468E-8C69-B40D0B441680}" type="datetimeFigureOut">
              <a:rPr lang="it-IT" smtClean="0"/>
              <a:t>08/07/2016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1575-7244-417F-BCB0-4AF52DFAE3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917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41C7-E6A1-468E-8C69-B40D0B441680}" type="datetimeFigureOut">
              <a:rPr lang="it-IT" smtClean="0"/>
              <a:t>08/07/2016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1575-7244-417F-BCB0-4AF52DFAE3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198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41C7-E6A1-468E-8C69-B40D0B441680}" type="datetimeFigureOut">
              <a:rPr lang="it-IT" smtClean="0"/>
              <a:t>08/07/2016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1575-7244-417F-BCB0-4AF52DFAE3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948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41C7-E6A1-468E-8C69-B40D0B441680}" type="datetimeFigureOut">
              <a:rPr lang="it-IT" smtClean="0"/>
              <a:t>08/07/2016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1575-7244-417F-BCB0-4AF52DFAE3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8982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41C7-E6A1-468E-8C69-B40D0B441680}" type="datetimeFigureOut">
              <a:rPr lang="it-IT" smtClean="0"/>
              <a:t>08/07/2016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1575-7244-417F-BCB0-4AF52DFAE3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0652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41C7-E6A1-468E-8C69-B40D0B441680}" type="datetimeFigureOut">
              <a:rPr lang="it-IT" smtClean="0"/>
              <a:t>08/07/2016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1575-7244-417F-BCB0-4AF52DFAE3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327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E5A41C7-E6A1-468E-8C69-B40D0B441680}" type="datetimeFigureOut">
              <a:rPr lang="it-IT" smtClean="0"/>
              <a:t>08/07/2016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9391575-7244-417F-BCB0-4AF52DFAE3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8314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Progetto ARE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Anno accademico 2015/2016, secondo </a:t>
            </a:r>
            <a:r>
              <a:rPr lang="it-IT" dirty="0" smtClean="0"/>
              <a:t>semestre</a:t>
            </a:r>
          </a:p>
          <a:p>
            <a:r>
              <a:rPr lang="it-IT" dirty="0" smtClean="0"/>
              <a:t>Andrea </a:t>
            </a:r>
            <a:r>
              <a:rPr lang="it-IT" dirty="0" err="1" smtClean="0"/>
              <a:t>marras</a:t>
            </a:r>
            <a:r>
              <a:rPr lang="it-IT" dirty="0" smtClean="0"/>
              <a:t>, </a:t>
            </a:r>
            <a:r>
              <a:rPr lang="it-IT" dirty="0" err="1" smtClean="0"/>
              <a:t>francesca</a:t>
            </a:r>
            <a:r>
              <a:rPr lang="it-IT" dirty="0" smtClean="0"/>
              <a:t> cella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15178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Schema dei collegamenti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Realizzato tramite software </a:t>
            </a:r>
            <a:r>
              <a:rPr lang="it-IT" dirty="0" err="1" smtClean="0"/>
              <a:t>fritzing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5867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Schema collegamenti </a:t>
            </a:r>
            <a:r>
              <a:rPr lang="it-IT" dirty="0" err="1" smtClean="0"/>
              <a:t>breadboard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 smtClean="0"/>
              <a:t>Componenti:</a:t>
            </a:r>
          </a:p>
          <a:p>
            <a:pPr marL="342900" indent="-342900">
              <a:buAutoNum type="arabicParenR"/>
            </a:pPr>
            <a:r>
              <a:rPr lang="it-IT" dirty="0" smtClean="0"/>
              <a:t>Scheda Arduino R3</a:t>
            </a:r>
          </a:p>
          <a:p>
            <a:pPr marL="342900" indent="-342900">
              <a:buAutoNum type="arabicParenR"/>
            </a:pPr>
            <a:r>
              <a:rPr lang="it-IT" dirty="0" smtClean="0"/>
              <a:t>Sensore RTC per data e ora</a:t>
            </a:r>
          </a:p>
          <a:p>
            <a:pPr marL="342900" indent="-342900">
              <a:buAutoNum type="arabicParenR"/>
            </a:pPr>
            <a:r>
              <a:rPr lang="it-IT" dirty="0" smtClean="0"/>
              <a:t>Sonda DHT11</a:t>
            </a:r>
          </a:p>
          <a:p>
            <a:pPr marL="342900" indent="-342900">
              <a:buAutoNum type="arabicParenR"/>
            </a:pPr>
            <a:r>
              <a:rPr lang="it-IT" dirty="0" smtClean="0"/>
              <a:t>Display LCD con </a:t>
            </a:r>
            <a:r>
              <a:rPr lang="it-IT" dirty="0" smtClean="0"/>
              <a:t>potenziometro</a:t>
            </a:r>
            <a:endParaRPr lang="it-IT" dirty="0" smtClean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675" y="1563652"/>
            <a:ext cx="5189538" cy="4340296"/>
          </a:xfrm>
        </p:spPr>
      </p:pic>
    </p:spTree>
    <p:extLst>
      <p:ext uri="{BB962C8B-B14F-4D97-AF65-F5344CB8AC3E}">
        <p14:creationId xmlns:p14="http://schemas.microsoft.com/office/powerpoint/2010/main" val="2207949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Codice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Codice </a:t>
            </a:r>
            <a:r>
              <a:rPr lang="it-IT" dirty="0" err="1" smtClean="0"/>
              <a:t>c++</a:t>
            </a:r>
            <a:r>
              <a:rPr lang="it-IT" dirty="0" smtClean="0"/>
              <a:t> necessario per programmare la scheda, sviluppato con ide </a:t>
            </a:r>
            <a:r>
              <a:rPr lang="it-IT" dirty="0" err="1" smtClean="0"/>
              <a:t>arduino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2494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Direttive di </a:t>
            </a:r>
            <a:r>
              <a:rPr lang="it-IT" dirty="0" err="1" smtClean="0"/>
              <a:t>preprocessing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#include </a:t>
            </a:r>
            <a:r>
              <a:rPr lang="en-US" dirty="0"/>
              <a:t>&lt;</a:t>
            </a:r>
            <a:r>
              <a:rPr lang="en-US" dirty="0" err="1"/>
              <a:t>RTClib.h</a:t>
            </a:r>
            <a:r>
              <a:rPr lang="en-US" dirty="0"/>
              <a:t>&gt;</a:t>
            </a:r>
          </a:p>
          <a:p>
            <a:r>
              <a:rPr lang="en-US" dirty="0">
                <a:solidFill>
                  <a:srgbClr val="92D050"/>
                </a:solidFill>
              </a:rPr>
              <a:t>#include </a:t>
            </a:r>
            <a:r>
              <a:rPr lang="en-US" dirty="0"/>
              <a:t>&lt;dht11.h&gt;</a:t>
            </a:r>
          </a:p>
          <a:p>
            <a:r>
              <a:rPr lang="en-US" dirty="0">
                <a:solidFill>
                  <a:srgbClr val="92D050"/>
                </a:solidFill>
              </a:rPr>
              <a:t>#include </a:t>
            </a:r>
            <a:r>
              <a:rPr lang="en-US" dirty="0"/>
              <a:t>&lt;</a:t>
            </a:r>
            <a:r>
              <a:rPr lang="en-US" b="1" dirty="0" err="1">
                <a:solidFill>
                  <a:srgbClr val="FFC000"/>
                </a:solidFill>
              </a:rPr>
              <a:t>LiquidCrystal.h</a:t>
            </a:r>
            <a:r>
              <a:rPr lang="en-US" dirty="0"/>
              <a:t>&gt;</a:t>
            </a:r>
          </a:p>
          <a:p>
            <a:r>
              <a:rPr lang="en-US" dirty="0">
                <a:solidFill>
                  <a:srgbClr val="92D050"/>
                </a:solidFill>
              </a:rPr>
              <a:t>#include </a:t>
            </a:r>
            <a:r>
              <a:rPr lang="en-US" dirty="0"/>
              <a:t>&lt;</a:t>
            </a:r>
            <a:r>
              <a:rPr lang="en-US" dirty="0" err="1">
                <a:solidFill>
                  <a:srgbClr val="FFC000"/>
                </a:solidFill>
              </a:rPr>
              <a:t>Wire.h</a:t>
            </a:r>
            <a:r>
              <a:rPr lang="en-US" dirty="0"/>
              <a:t>&gt;</a:t>
            </a:r>
          </a:p>
          <a:p>
            <a:r>
              <a:rPr lang="en-US" dirty="0">
                <a:solidFill>
                  <a:srgbClr val="92D050"/>
                </a:solidFill>
              </a:rPr>
              <a:t>#define </a:t>
            </a:r>
            <a:r>
              <a:rPr lang="en-US" dirty="0"/>
              <a:t>DHT11_PIN 10</a:t>
            </a:r>
          </a:p>
          <a:p>
            <a:r>
              <a:rPr lang="en-US" dirty="0">
                <a:solidFill>
                  <a:srgbClr val="92D050"/>
                </a:solidFill>
              </a:rPr>
              <a:t>#define </a:t>
            </a:r>
            <a:r>
              <a:rPr lang="en-US" dirty="0"/>
              <a:t>RTC_PIN 6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 smtClean="0"/>
              <a:t>Inclusione delle librerie per l’utilizzo delle funzioni necessarie alla comunicazione tra la scheda e i componenti.</a:t>
            </a:r>
          </a:p>
          <a:p>
            <a:r>
              <a:rPr lang="it-IT" dirty="0" smtClean="0"/>
              <a:t>Definizione di tre costanti: indicano il numero del pin al quale sono collegati i dispositivi</a:t>
            </a:r>
          </a:p>
        </p:txBody>
      </p:sp>
    </p:spTree>
    <p:extLst>
      <p:ext uri="{BB962C8B-B14F-4D97-AF65-F5344CB8AC3E}">
        <p14:creationId xmlns:p14="http://schemas.microsoft.com/office/powerpoint/2010/main" val="3026805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Dichiarazione e inizializzazione variabili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err="1">
                <a:solidFill>
                  <a:srgbClr val="FFC000"/>
                </a:solidFill>
              </a:rPr>
              <a:t>LiquidCrystal</a:t>
            </a:r>
            <a:r>
              <a:rPr lang="it-IT" dirty="0"/>
              <a:t> </a:t>
            </a:r>
            <a:r>
              <a:rPr lang="it-IT" dirty="0" err="1"/>
              <a:t>lcd</a:t>
            </a:r>
            <a:r>
              <a:rPr lang="it-IT" dirty="0"/>
              <a:t>(12, 11, 5, 4, 3, 2);</a:t>
            </a:r>
          </a:p>
          <a:p>
            <a:r>
              <a:rPr lang="it-IT" dirty="0"/>
              <a:t>dht11 DHT;</a:t>
            </a:r>
          </a:p>
          <a:p>
            <a:r>
              <a:rPr lang="it-IT" b="1" dirty="0">
                <a:solidFill>
                  <a:srgbClr val="FFC000"/>
                </a:solidFill>
              </a:rPr>
              <a:t>RTC_DS1307</a:t>
            </a:r>
            <a:r>
              <a:rPr lang="it-IT" dirty="0"/>
              <a:t> RTC;</a:t>
            </a:r>
          </a:p>
          <a:p>
            <a:r>
              <a:rPr lang="it-IT" dirty="0" err="1">
                <a:solidFill>
                  <a:srgbClr val="00B0F0"/>
                </a:solidFill>
              </a:rPr>
              <a:t>char</a:t>
            </a:r>
            <a:r>
              <a:rPr lang="it-IT" dirty="0"/>
              <a:t> buffer1[20];</a:t>
            </a:r>
          </a:p>
          <a:p>
            <a:r>
              <a:rPr lang="it-IT" dirty="0" err="1">
                <a:solidFill>
                  <a:srgbClr val="00B0F0"/>
                </a:solidFill>
              </a:rPr>
              <a:t>char</a:t>
            </a:r>
            <a:r>
              <a:rPr lang="it-IT" dirty="0"/>
              <a:t> buffer2[20];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3900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Funzione setup()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>
                <a:solidFill>
                  <a:srgbClr val="00B0F0"/>
                </a:solidFill>
              </a:rPr>
              <a:t>void</a:t>
            </a:r>
            <a:r>
              <a:rPr lang="it-IT" dirty="0"/>
              <a:t> </a:t>
            </a:r>
            <a:r>
              <a:rPr lang="it-IT" dirty="0">
                <a:solidFill>
                  <a:srgbClr val="92D050"/>
                </a:solidFill>
              </a:rPr>
              <a:t>setup</a:t>
            </a:r>
            <a:r>
              <a:rPr lang="it-IT" dirty="0"/>
              <a:t>() </a:t>
            </a:r>
            <a:r>
              <a:rPr lang="it-IT" dirty="0" smtClean="0"/>
              <a:t>{</a:t>
            </a:r>
          </a:p>
          <a:p>
            <a:pPr marL="0" indent="0">
              <a:buNone/>
            </a:pPr>
            <a:r>
              <a:rPr lang="it-IT" dirty="0" err="1" smtClean="0"/>
              <a:t>lcd.</a:t>
            </a:r>
            <a:r>
              <a:rPr lang="it-IT" dirty="0" err="1" smtClean="0">
                <a:solidFill>
                  <a:srgbClr val="FFC000"/>
                </a:solidFill>
              </a:rPr>
              <a:t>begin</a:t>
            </a:r>
            <a:r>
              <a:rPr lang="it-IT" dirty="0" smtClean="0"/>
              <a:t>(16, 2);</a:t>
            </a:r>
          </a:p>
          <a:p>
            <a:pPr marL="0" indent="0">
              <a:buNone/>
            </a:pPr>
            <a:r>
              <a:rPr lang="it-IT" dirty="0" smtClean="0"/>
              <a:t>  </a:t>
            </a:r>
            <a:r>
              <a:rPr lang="it-IT" dirty="0" err="1">
                <a:solidFill>
                  <a:srgbClr val="FFC000"/>
                </a:solidFill>
              </a:rPr>
              <a:t>Wire</a:t>
            </a:r>
            <a:r>
              <a:rPr lang="it-IT" dirty="0" err="1"/>
              <a:t>.</a:t>
            </a:r>
            <a:r>
              <a:rPr lang="it-IT" dirty="0" err="1">
                <a:solidFill>
                  <a:srgbClr val="FFC000"/>
                </a:solidFill>
              </a:rPr>
              <a:t>begin</a:t>
            </a:r>
            <a:r>
              <a:rPr lang="it-IT" dirty="0"/>
              <a:t>();</a:t>
            </a:r>
          </a:p>
          <a:p>
            <a:pPr marL="0" indent="0">
              <a:buNone/>
            </a:pPr>
            <a:r>
              <a:rPr lang="it-IT" dirty="0"/>
              <a:t>  </a:t>
            </a:r>
            <a:r>
              <a:rPr lang="it-IT" dirty="0" err="1"/>
              <a:t>RTC.</a:t>
            </a:r>
            <a:r>
              <a:rPr lang="it-IT" dirty="0" err="1">
                <a:solidFill>
                  <a:srgbClr val="FFC000"/>
                </a:solidFill>
              </a:rPr>
              <a:t>begin</a:t>
            </a:r>
            <a:r>
              <a:rPr lang="it-IT" dirty="0"/>
              <a:t>();</a:t>
            </a:r>
          </a:p>
          <a:p>
            <a:pPr marL="0" indent="0">
              <a:buNone/>
            </a:pPr>
            <a:r>
              <a:rPr lang="it-IT" dirty="0"/>
              <a:t>  </a:t>
            </a:r>
            <a:r>
              <a:rPr lang="it-IT" dirty="0" err="1"/>
              <a:t>if</a:t>
            </a:r>
            <a:r>
              <a:rPr lang="it-IT" dirty="0"/>
              <a:t> (! </a:t>
            </a:r>
            <a:r>
              <a:rPr lang="it-IT" dirty="0" err="1"/>
              <a:t>RTC.</a:t>
            </a:r>
            <a:r>
              <a:rPr lang="it-IT" dirty="0" err="1">
                <a:solidFill>
                  <a:srgbClr val="FFC000"/>
                </a:solidFill>
              </a:rPr>
              <a:t>isrunning</a:t>
            </a:r>
            <a:r>
              <a:rPr lang="it-IT" dirty="0"/>
              <a:t>()) {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RTC.</a:t>
            </a:r>
            <a:r>
              <a:rPr lang="it-IT" dirty="0" err="1">
                <a:solidFill>
                  <a:srgbClr val="FFC000"/>
                </a:solidFill>
              </a:rPr>
              <a:t>adjust</a:t>
            </a:r>
            <a:r>
              <a:rPr lang="it-IT" dirty="0"/>
              <a:t>(</a:t>
            </a:r>
            <a:r>
              <a:rPr lang="it-IT" b="1" dirty="0" err="1">
                <a:solidFill>
                  <a:srgbClr val="FFC000"/>
                </a:solidFill>
              </a:rPr>
              <a:t>DateTime</a:t>
            </a:r>
            <a:r>
              <a:rPr lang="it-IT" dirty="0"/>
              <a:t>(</a:t>
            </a:r>
            <a:r>
              <a:rPr lang="it-IT" dirty="0">
                <a:solidFill>
                  <a:srgbClr val="92D050"/>
                </a:solidFill>
              </a:rPr>
              <a:t>__DATE__, __TIME__</a:t>
            </a:r>
            <a:r>
              <a:rPr lang="it-IT" dirty="0"/>
              <a:t>));</a:t>
            </a:r>
          </a:p>
          <a:p>
            <a:pPr marL="0" indent="0">
              <a:buNone/>
            </a:pPr>
            <a:r>
              <a:rPr lang="it-IT" dirty="0"/>
              <a:t>  }</a:t>
            </a:r>
          </a:p>
          <a:p>
            <a:pPr marL="0" indent="0">
              <a:buNone/>
            </a:pPr>
            <a:r>
              <a:rPr lang="it-IT" dirty="0"/>
              <a:t>}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 smtClean="0"/>
              <a:t>La funzione è necessaria per settare la scheda e i relativi componenti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19499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Funzione </a:t>
            </a:r>
            <a:r>
              <a:rPr lang="it-IT" dirty="0" err="1" smtClean="0"/>
              <a:t>loop</a:t>
            </a:r>
            <a:r>
              <a:rPr lang="it-IT" dirty="0" smtClean="0"/>
              <a:t>()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err="1">
                <a:solidFill>
                  <a:srgbClr val="00B0F0"/>
                </a:solidFill>
              </a:rPr>
              <a:t>int</a:t>
            </a:r>
            <a:r>
              <a:rPr lang="it-IT" dirty="0"/>
              <a:t> </a:t>
            </a:r>
            <a:r>
              <a:rPr lang="it-IT" dirty="0" err="1"/>
              <a:t>chk</a:t>
            </a:r>
            <a:r>
              <a:rPr lang="it-IT" dirty="0"/>
              <a:t>=</a:t>
            </a:r>
            <a:r>
              <a:rPr lang="it-IT" dirty="0" err="1"/>
              <a:t>DHT.</a:t>
            </a:r>
            <a:r>
              <a:rPr lang="it-IT" dirty="0" err="1">
                <a:solidFill>
                  <a:srgbClr val="FFC000"/>
                </a:solidFill>
              </a:rPr>
              <a:t>read</a:t>
            </a:r>
            <a:r>
              <a:rPr lang="it-IT" dirty="0"/>
              <a:t>(DHT11_PIN);</a:t>
            </a:r>
          </a:p>
          <a:p>
            <a:pPr marL="0" indent="0">
              <a:buNone/>
            </a:pPr>
            <a:r>
              <a:rPr lang="it-IT" dirty="0"/>
              <a:t>  </a:t>
            </a:r>
            <a:r>
              <a:rPr lang="it-IT" dirty="0" err="1"/>
              <a:t>lcd.</a:t>
            </a:r>
            <a:r>
              <a:rPr lang="it-IT" dirty="0" err="1">
                <a:solidFill>
                  <a:srgbClr val="FFC000"/>
                </a:solidFill>
              </a:rPr>
              <a:t>setCursor</a:t>
            </a:r>
            <a:r>
              <a:rPr lang="it-IT" dirty="0"/>
              <a:t>(0, 0);</a:t>
            </a:r>
          </a:p>
          <a:p>
            <a:pPr marL="0" indent="0">
              <a:buNone/>
            </a:pPr>
            <a:r>
              <a:rPr lang="it-IT" dirty="0"/>
              <a:t>  </a:t>
            </a:r>
            <a:r>
              <a:rPr lang="it-IT" dirty="0" err="1"/>
              <a:t>lcd.</a:t>
            </a:r>
            <a:r>
              <a:rPr lang="it-IT" dirty="0" err="1">
                <a:solidFill>
                  <a:srgbClr val="FFC000"/>
                </a:solidFill>
              </a:rPr>
              <a:t>print</a:t>
            </a:r>
            <a:r>
              <a:rPr lang="it-IT" dirty="0"/>
              <a:t>(</a:t>
            </a:r>
            <a:r>
              <a:rPr lang="it-IT" dirty="0">
                <a:solidFill>
                  <a:srgbClr val="92D050"/>
                </a:solidFill>
              </a:rPr>
              <a:t>"</a:t>
            </a:r>
            <a:r>
              <a:rPr lang="it-IT" dirty="0" err="1">
                <a:solidFill>
                  <a:srgbClr val="92D050"/>
                </a:solidFill>
              </a:rPr>
              <a:t>Umid</a:t>
            </a:r>
            <a:r>
              <a:rPr lang="it-IT" dirty="0">
                <a:solidFill>
                  <a:srgbClr val="92D050"/>
                </a:solidFill>
              </a:rPr>
              <a:t>: "</a:t>
            </a:r>
            <a:r>
              <a:rPr lang="it-IT" dirty="0"/>
              <a:t>);</a:t>
            </a:r>
          </a:p>
          <a:p>
            <a:pPr marL="0" indent="0">
              <a:buNone/>
            </a:pPr>
            <a:r>
              <a:rPr lang="it-IT" dirty="0"/>
              <a:t>  </a:t>
            </a:r>
            <a:r>
              <a:rPr lang="it-IT" dirty="0" err="1"/>
              <a:t>lcd.</a:t>
            </a:r>
            <a:r>
              <a:rPr lang="it-IT" dirty="0" err="1">
                <a:solidFill>
                  <a:srgbClr val="FFC000"/>
                </a:solidFill>
              </a:rPr>
              <a:t>print</a:t>
            </a:r>
            <a:r>
              <a:rPr lang="it-IT" dirty="0"/>
              <a:t>(DHT.humidity,1);</a:t>
            </a:r>
          </a:p>
          <a:p>
            <a:pPr marL="0" indent="0">
              <a:buNone/>
            </a:pPr>
            <a:r>
              <a:rPr lang="it-IT" dirty="0"/>
              <a:t>  </a:t>
            </a:r>
            <a:r>
              <a:rPr lang="it-IT" dirty="0" err="1"/>
              <a:t>lcd.</a:t>
            </a:r>
            <a:r>
              <a:rPr lang="it-IT" dirty="0" err="1">
                <a:solidFill>
                  <a:srgbClr val="FFC000"/>
                </a:solidFill>
              </a:rPr>
              <a:t>print</a:t>
            </a:r>
            <a:r>
              <a:rPr lang="it-IT" dirty="0"/>
              <a:t>(</a:t>
            </a:r>
            <a:r>
              <a:rPr lang="it-IT" dirty="0">
                <a:solidFill>
                  <a:srgbClr val="92D050"/>
                </a:solidFill>
              </a:rPr>
              <a:t>"%"</a:t>
            </a:r>
            <a:r>
              <a:rPr lang="it-IT" dirty="0"/>
              <a:t>);</a:t>
            </a:r>
          </a:p>
          <a:p>
            <a:pPr marL="0" indent="0">
              <a:buNone/>
            </a:pPr>
            <a:r>
              <a:rPr lang="it-IT" dirty="0"/>
              <a:t>  </a:t>
            </a:r>
            <a:r>
              <a:rPr lang="it-IT" dirty="0" err="1"/>
              <a:t>lcd.</a:t>
            </a:r>
            <a:r>
              <a:rPr lang="it-IT" dirty="0" err="1">
                <a:solidFill>
                  <a:srgbClr val="FFC000"/>
                </a:solidFill>
              </a:rPr>
              <a:t>setCursor</a:t>
            </a:r>
            <a:r>
              <a:rPr lang="it-IT" dirty="0"/>
              <a:t>(0, 1);</a:t>
            </a:r>
          </a:p>
          <a:p>
            <a:pPr marL="0" indent="0">
              <a:buNone/>
            </a:pPr>
            <a:r>
              <a:rPr lang="it-IT" dirty="0"/>
              <a:t>  </a:t>
            </a:r>
            <a:r>
              <a:rPr lang="it-IT" dirty="0" err="1"/>
              <a:t>lcd.</a:t>
            </a:r>
            <a:r>
              <a:rPr lang="it-IT" dirty="0" err="1">
                <a:solidFill>
                  <a:srgbClr val="FFC000"/>
                </a:solidFill>
              </a:rPr>
              <a:t>print</a:t>
            </a:r>
            <a:r>
              <a:rPr lang="it-IT" dirty="0"/>
              <a:t>(</a:t>
            </a:r>
            <a:r>
              <a:rPr lang="it-IT" dirty="0">
                <a:solidFill>
                  <a:srgbClr val="92D050"/>
                </a:solidFill>
              </a:rPr>
              <a:t>"</a:t>
            </a:r>
            <a:r>
              <a:rPr lang="it-IT" dirty="0" err="1">
                <a:solidFill>
                  <a:srgbClr val="92D050"/>
                </a:solidFill>
              </a:rPr>
              <a:t>Temp</a:t>
            </a:r>
            <a:r>
              <a:rPr lang="it-IT" dirty="0">
                <a:solidFill>
                  <a:srgbClr val="92D050"/>
                </a:solidFill>
              </a:rPr>
              <a:t>: "</a:t>
            </a:r>
            <a:r>
              <a:rPr lang="it-IT" dirty="0"/>
              <a:t>);</a:t>
            </a:r>
          </a:p>
          <a:p>
            <a:pPr marL="0" indent="0">
              <a:buNone/>
            </a:pPr>
            <a:r>
              <a:rPr lang="it-IT" dirty="0"/>
              <a:t>  </a:t>
            </a:r>
            <a:r>
              <a:rPr lang="it-IT" dirty="0" err="1"/>
              <a:t>lcd.</a:t>
            </a:r>
            <a:r>
              <a:rPr lang="it-IT" dirty="0" err="1">
                <a:solidFill>
                  <a:srgbClr val="FFC000"/>
                </a:solidFill>
              </a:rPr>
              <a:t>print</a:t>
            </a:r>
            <a:r>
              <a:rPr lang="it-IT" dirty="0"/>
              <a:t>(DHT.temperature,1);</a:t>
            </a:r>
          </a:p>
          <a:p>
            <a:pPr marL="0" indent="0">
              <a:buNone/>
            </a:pPr>
            <a:r>
              <a:rPr lang="it-IT" dirty="0"/>
              <a:t>  </a:t>
            </a:r>
            <a:r>
              <a:rPr lang="it-IT" dirty="0" err="1"/>
              <a:t>lcd.</a:t>
            </a:r>
            <a:r>
              <a:rPr lang="it-IT" dirty="0" err="1">
                <a:solidFill>
                  <a:srgbClr val="FFC000"/>
                </a:solidFill>
              </a:rPr>
              <a:t>print</a:t>
            </a:r>
            <a:r>
              <a:rPr lang="it-IT" dirty="0"/>
              <a:t>(</a:t>
            </a:r>
            <a:r>
              <a:rPr lang="it-IT" dirty="0">
                <a:solidFill>
                  <a:srgbClr val="92D050"/>
                </a:solidFill>
              </a:rPr>
              <a:t>" gradi"</a:t>
            </a:r>
            <a:r>
              <a:rPr lang="it-IT" dirty="0"/>
              <a:t>);</a:t>
            </a:r>
          </a:p>
          <a:p>
            <a:pPr marL="0" indent="0">
              <a:buNone/>
            </a:pPr>
            <a:r>
              <a:rPr lang="it-IT" dirty="0"/>
              <a:t>  </a:t>
            </a:r>
            <a:r>
              <a:rPr lang="it-IT" dirty="0">
                <a:solidFill>
                  <a:srgbClr val="FFC000"/>
                </a:solidFill>
              </a:rPr>
              <a:t>delay</a:t>
            </a:r>
            <a:r>
              <a:rPr lang="it-IT" dirty="0"/>
              <a:t>(3000);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 smtClean="0"/>
              <a:t>Stampa della temperatura e della percentuale di umidità su </a:t>
            </a:r>
            <a:r>
              <a:rPr lang="it-IT" dirty="0" err="1" smtClean="0"/>
              <a:t>diplay</a:t>
            </a:r>
            <a:r>
              <a:rPr lang="it-IT" dirty="0" smtClean="0"/>
              <a:t> LCD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10328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Funzione </a:t>
            </a:r>
            <a:r>
              <a:rPr lang="it-IT" dirty="0" err="1" smtClean="0"/>
              <a:t>loop</a:t>
            </a:r>
            <a:r>
              <a:rPr lang="it-IT" dirty="0" smtClean="0"/>
              <a:t>()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050302" y="1447800"/>
            <a:ext cx="7141698" cy="4572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b="1" dirty="0">
                <a:solidFill>
                  <a:srgbClr val="FFC000"/>
                </a:solidFill>
              </a:rPr>
              <a:t>RTC_DS1307</a:t>
            </a:r>
            <a:r>
              <a:rPr lang="it-IT" dirty="0"/>
              <a:t> RTC;</a:t>
            </a:r>
          </a:p>
          <a:p>
            <a:pPr marL="0" indent="0">
              <a:buNone/>
            </a:pPr>
            <a:r>
              <a:rPr lang="it-IT" dirty="0"/>
              <a:t>  </a:t>
            </a:r>
            <a:r>
              <a:rPr lang="it-IT" b="1" dirty="0" err="1">
                <a:solidFill>
                  <a:srgbClr val="FFC000"/>
                </a:solidFill>
              </a:rPr>
              <a:t>DateTime</a:t>
            </a:r>
            <a:r>
              <a:rPr lang="it-IT" dirty="0"/>
              <a:t> </a:t>
            </a:r>
            <a:r>
              <a:rPr lang="it-IT" dirty="0" err="1">
                <a:solidFill>
                  <a:srgbClr val="FFC000"/>
                </a:solidFill>
              </a:rPr>
              <a:t>now</a:t>
            </a:r>
            <a:r>
              <a:rPr lang="it-IT" dirty="0"/>
              <a:t> = </a:t>
            </a:r>
            <a:r>
              <a:rPr lang="it-IT" dirty="0" err="1"/>
              <a:t>RTC.</a:t>
            </a:r>
            <a:r>
              <a:rPr lang="it-IT" dirty="0" err="1">
                <a:solidFill>
                  <a:srgbClr val="FFC000"/>
                </a:solidFill>
              </a:rPr>
              <a:t>now</a:t>
            </a:r>
            <a:r>
              <a:rPr lang="it-IT" dirty="0"/>
              <a:t>();</a:t>
            </a:r>
          </a:p>
          <a:p>
            <a:pPr marL="0" indent="0">
              <a:buNone/>
            </a:pPr>
            <a:r>
              <a:rPr lang="it-IT" dirty="0"/>
              <a:t>  </a:t>
            </a:r>
            <a:r>
              <a:rPr lang="it-IT" dirty="0" err="1"/>
              <a:t>lcd.</a:t>
            </a:r>
            <a:r>
              <a:rPr lang="it-IT" dirty="0" err="1">
                <a:solidFill>
                  <a:srgbClr val="FFC000"/>
                </a:solidFill>
              </a:rPr>
              <a:t>setCursor</a:t>
            </a:r>
            <a:r>
              <a:rPr lang="it-IT" dirty="0"/>
              <a:t>(0,0);</a:t>
            </a:r>
          </a:p>
          <a:p>
            <a:pPr marL="0" indent="0">
              <a:buNone/>
            </a:pPr>
            <a:r>
              <a:rPr lang="it-IT" dirty="0"/>
              <a:t>  </a:t>
            </a:r>
            <a:r>
              <a:rPr lang="it-IT" dirty="0" err="1"/>
              <a:t>lcd.</a:t>
            </a:r>
            <a:r>
              <a:rPr lang="it-IT" dirty="0" err="1">
                <a:solidFill>
                  <a:srgbClr val="FFC000"/>
                </a:solidFill>
              </a:rPr>
              <a:t>print</a:t>
            </a:r>
            <a:r>
              <a:rPr lang="it-IT" dirty="0"/>
              <a:t>(</a:t>
            </a:r>
            <a:r>
              <a:rPr lang="it-IT" dirty="0">
                <a:solidFill>
                  <a:srgbClr val="92D050"/>
                </a:solidFill>
              </a:rPr>
              <a:t>"Data: "</a:t>
            </a:r>
            <a:r>
              <a:rPr lang="it-IT" dirty="0"/>
              <a:t>);</a:t>
            </a:r>
          </a:p>
          <a:p>
            <a:pPr marL="0" indent="0">
              <a:buNone/>
            </a:pPr>
            <a:r>
              <a:rPr lang="it-IT" dirty="0"/>
              <a:t>  </a:t>
            </a:r>
            <a:r>
              <a:rPr lang="it-IT" dirty="0" err="1">
                <a:solidFill>
                  <a:srgbClr val="FFC000"/>
                </a:solidFill>
              </a:rPr>
              <a:t>sprintf</a:t>
            </a:r>
            <a:r>
              <a:rPr lang="it-IT" dirty="0"/>
              <a:t>(buffer1, </a:t>
            </a:r>
            <a:r>
              <a:rPr lang="it-IT" dirty="0">
                <a:solidFill>
                  <a:srgbClr val="92D050"/>
                </a:solidFill>
              </a:rPr>
              <a:t>"%d/%d/%d"</a:t>
            </a:r>
            <a:r>
              <a:rPr lang="it-IT" dirty="0"/>
              <a:t>,</a:t>
            </a:r>
            <a:r>
              <a:rPr lang="it-IT" dirty="0" err="1">
                <a:solidFill>
                  <a:srgbClr val="FFC000"/>
                </a:solidFill>
              </a:rPr>
              <a:t>now.day</a:t>
            </a:r>
            <a:r>
              <a:rPr lang="it-IT" dirty="0"/>
              <a:t>(),</a:t>
            </a:r>
            <a:r>
              <a:rPr lang="it-IT" dirty="0" err="1">
                <a:solidFill>
                  <a:srgbClr val="FFC000"/>
                </a:solidFill>
              </a:rPr>
              <a:t>now.month</a:t>
            </a:r>
            <a:r>
              <a:rPr lang="it-IT" dirty="0"/>
              <a:t>(),</a:t>
            </a:r>
            <a:r>
              <a:rPr lang="it-IT" dirty="0" err="1">
                <a:solidFill>
                  <a:srgbClr val="FFC000"/>
                </a:solidFill>
              </a:rPr>
              <a:t>now.year</a:t>
            </a:r>
            <a:r>
              <a:rPr lang="it-IT" dirty="0"/>
              <a:t>());</a:t>
            </a:r>
          </a:p>
          <a:p>
            <a:pPr marL="0" indent="0">
              <a:buNone/>
            </a:pPr>
            <a:r>
              <a:rPr lang="it-IT" dirty="0"/>
              <a:t>  </a:t>
            </a:r>
            <a:r>
              <a:rPr lang="it-IT" dirty="0" err="1"/>
              <a:t>lcd.</a:t>
            </a:r>
            <a:r>
              <a:rPr lang="it-IT" dirty="0" err="1">
                <a:solidFill>
                  <a:srgbClr val="FFC000"/>
                </a:solidFill>
              </a:rPr>
              <a:t>print</a:t>
            </a:r>
            <a:r>
              <a:rPr lang="it-IT" dirty="0"/>
              <a:t>(buffer1);</a:t>
            </a:r>
          </a:p>
          <a:p>
            <a:pPr marL="0" indent="0">
              <a:buNone/>
            </a:pPr>
            <a:r>
              <a:rPr lang="it-IT" dirty="0"/>
              <a:t>  </a:t>
            </a:r>
            <a:r>
              <a:rPr lang="it-IT" dirty="0" err="1"/>
              <a:t>lcd.</a:t>
            </a:r>
            <a:r>
              <a:rPr lang="it-IT" dirty="0" err="1">
                <a:solidFill>
                  <a:srgbClr val="FFC000"/>
                </a:solidFill>
              </a:rPr>
              <a:t>setCursor</a:t>
            </a:r>
            <a:r>
              <a:rPr lang="it-IT" dirty="0"/>
              <a:t>(0,1);</a:t>
            </a:r>
          </a:p>
          <a:p>
            <a:pPr marL="0" indent="0">
              <a:buNone/>
            </a:pPr>
            <a:r>
              <a:rPr lang="it-IT" dirty="0"/>
              <a:t>  </a:t>
            </a:r>
            <a:r>
              <a:rPr lang="it-IT" dirty="0" err="1"/>
              <a:t>lcd.</a:t>
            </a:r>
            <a:r>
              <a:rPr lang="it-IT" dirty="0" err="1">
                <a:solidFill>
                  <a:srgbClr val="FFC000"/>
                </a:solidFill>
              </a:rPr>
              <a:t>print</a:t>
            </a:r>
            <a:r>
              <a:rPr lang="it-IT" dirty="0"/>
              <a:t>("Ora: ");</a:t>
            </a:r>
          </a:p>
          <a:p>
            <a:pPr marL="0" indent="0">
              <a:buNone/>
            </a:pPr>
            <a:r>
              <a:rPr lang="it-IT" dirty="0"/>
              <a:t>  </a:t>
            </a:r>
            <a:r>
              <a:rPr lang="it-IT" dirty="0" err="1">
                <a:solidFill>
                  <a:srgbClr val="FFC000"/>
                </a:solidFill>
              </a:rPr>
              <a:t>sprintf</a:t>
            </a:r>
            <a:r>
              <a:rPr lang="it-IT" dirty="0"/>
              <a:t>(buffer2, </a:t>
            </a:r>
            <a:r>
              <a:rPr lang="it-IT" dirty="0">
                <a:solidFill>
                  <a:srgbClr val="92D050"/>
                </a:solidFill>
              </a:rPr>
              <a:t>"%d:%d:%d"</a:t>
            </a:r>
            <a:r>
              <a:rPr lang="it-IT" dirty="0"/>
              <a:t>, </a:t>
            </a:r>
            <a:r>
              <a:rPr lang="it-IT" dirty="0" err="1">
                <a:solidFill>
                  <a:srgbClr val="FFC000"/>
                </a:solidFill>
              </a:rPr>
              <a:t>now.hour</a:t>
            </a:r>
            <a:r>
              <a:rPr lang="it-IT" dirty="0"/>
              <a:t>(), </a:t>
            </a:r>
            <a:r>
              <a:rPr lang="it-IT" dirty="0" err="1">
                <a:solidFill>
                  <a:srgbClr val="FFC000"/>
                </a:solidFill>
              </a:rPr>
              <a:t>now.minute</a:t>
            </a:r>
            <a:r>
              <a:rPr lang="it-IT" dirty="0"/>
              <a:t>(), </a:t>
            </a:r>
            <a:r>
              <a:rPr lang="it-IT" dirty="0" err="1">
                <a:solidFill>
                  <a:srgbClr val="FFC000"/>
                </a:solidFill>
              </a:rPr>
              <a:t>now.second</a:t>
            </a:r>
            <a:r>
              <a:rPr lang="it-IT" dirty="0"/>
              <a:t>());</a:t>
            </a:r>
          </a:p>
          <a:p>
            <a:pPr marL="0" indent="0">
              <a:buNone/>
            </a:pPr>
            <a:r>
              <a:rPr lang="it-IT" dirty="0"/>
              <a:t>  </a:t>
            </a:r>
            <a:r>
              <a:rPr lang="it-IT" dirty="0" err="1"/>
              <a:t>lcd.</a:t>
            </a:r>
            <a:r>
              <a:rPr lang="it-IT" dirty="0" err="1">
                <a:solidFill>
                  <a:srgbClr val="FFC000"/>
                </a:solidFill>
              </a:rPr>
              <a:t>print</a:t>
            </a:r>
            <a:r>
              <a:rPr lang="it-IT" dirty="0"/>
              <a:t>(buffer2);</a:t>
            </a:r>
          </a:p>
          <a:p>
            <a:pPr marL="0" indent="0">
              <a:buNone/>
            </a:pPr>
            <a:r>
              <a:rPr lang="it-IT" dirty="0"/>
              <a:t>  </a:t>
            </a:r>
            <a:r>
              <a:rPr lang="it-IT" dirty="0">
                <a:solidFill>
                  <a:srgbClr val="FFC000"/>
                </a:solidFill>
              </a:rPr>
              <a:t>delay</a:t>
            </a:r>
            <a:r>
              <a:rPr lang="it-IT" dirty="0"/>
              <a:t>(3000);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 smtClean="0"/>
              <a:t>Lettura e stampa della data e dell’ora su display LCD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709466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riunioni ione">
  <a:themeElements>
    <a:clrScheme name="Blu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Sala riunioni 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riunioni 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44</TotalTime>
  <Words>330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Sala riunioni ione</vt:lpstr>
      <vt:lpstr>Progetto ARE</vt:lpstr>
      <vt:lpstr>Schema dei collegamenti</vt:lpstr>
      <vt:lpstr>Schema collegamenti breadboard</vt:lpstr>
      <vt:lpstr>Codice</vt:lpstr>
      <vt:lpstr>Direttive di preprocessing</vt:lpstr>
      <vt:lpstr>Dichiarazione e inizializzazione variabili</vt:lpstr>
      <vt:lpstr>Funzione setup()</vt:lpstr>
      <vt:lpstr>Funzione loop()</vt:lpstr>
      <vt:lpstr>Funzione loop()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Francesca Cella</dc:creator>
  <cp:lastModifiedBy>Francesca Cella</cp:lastModifiedBy>
  <cp:revision>11</cp:revision>
  <dcterms:created xsi:type="dcterms:W3CDTF">2016-05-21T19:35:21Z</dcterms:created>
  <dcterms:modified xsi:type="dcterms:W3CDTF">2016-07-08T21:14:50Z</dcterms:modified>
</cp:coreProperties>
</file>