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4"/>
  </p:notesMasterIdLst>
  <p:sldIdLst>
    <p:sldId id="335" r:id="rId2"/>
    <p:sldId id="33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FDA39E3-7610-4A88-8945-67B97B727FCD}">
          <p14:sldIdLst>
            <p14:sldId id="335"/>
            <p14:sldId id="33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DCFF"/>
    <a:srgbClr val="B6DF89"/>
    <a:srgbClr val="059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24" autoAdjust="0"/>
    <p:restoredTop sz="86433" autoAdjust="0"/>
  </p:normalViewPr>
  <p:slideViewPr>
    <p:cSldViewPr>
      <p:cViewPr varScale="1">
        <p:scale>
          <a:sx n="79" d="100"/>
          <a:sy n="79" d="100"/>
        </p:scale>
        <p:origin x="1354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9A41D-2C14-4FD9-A8FE-469DBFAB3809}" type="datetimeFigureOut">
              <a:rPr lang="en-CA" smtClean="0"/>
              <a:pPr/>
              <a:t>16/09/2016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F50BE-48AE-4332-BF46-C112AB8C5E91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457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82559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52400" y="152400"/>
            <a:ext cx="8839200" cy="6477000"/>
            <a:chOff x="240" y="288"/>
            <a:chExt cx="5290" cy="350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blackWhite">
            <a:xfrm>
              <a:off x="240" y="288"/>
              <a:ext cx="5290" cy="350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85" y="336"/>
              <a:ext cx="5184" cy="3408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576" y="2256"/>
              <a:ext cx="460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dirty="0"/>
            </a:p>
          </p:txBody>
        </p:sp>
      </p:grp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0" y="6629400"/>
            <a:ext cx="91440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/>
              <a:t>       © 2015 HL7 ® International. Licensed</a:t>
            </a:r>
            <a:r>
              <a:rPr lang="en-US" sz="800" b="1" baseline="0" dirty="0"/>
              <a:t> under Creative Commons</a:t>
            </a:r>
            <a:r>
              <a:rPr lang="en-US" sz="800" b="1" dirty="0"/>
              <a:t>. HL7 &amp; Health Level Seven are registered trademarks of Health Level Seven International. Reg. U.S. TM Office.</a:t>
            </a:r>
          </a:p>
        </p:txBody>
      </p:sp>
      <p:pic>
        <p:nvPicPr>
          <p:cNvPr id="9" name="Picture 13" descr="HL7 International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219200" y="838200"/>
            <a:ext cx="6781800" cy="2559050"/>
          </a:xfrm>
        </p:spPr>
        <p:txBody>
          <a:bodyPr anchorCtr="1"/>
          <a:lstStyle>
            <a:lvl1pPr algn="ctr">
              <a:defRPr sz="5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58678" y="260648"/>
            <a:ext cx="2034746" cy="1252151"/>
          </a:xfrm>
          <a:prstGeom prst="rect">
            <a:avLst/>
          </a:prstGeom>
        </p:spPr>
      </p:pic>
      <p:pic>
        <p:nvPicPr>
          <p:cNvPr id="11" name="Picture 4" descr="Creative Commons Licenc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5" y="61927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907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19" y="5565993"/>
            <a:ext cx="1008112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9022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52128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38569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55763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552728" cy="11521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709118"/>
            <a:ext cx="4040188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58032"/>
            <a:ext cx="4040188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09118"/>
            <a:ext cx="4041775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58032"/>
            <a:ext cx="4041775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8479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3275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8" y="252899"/>
            <a:ext cx="8568952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678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152400" y="152400"/>
            <a:ext cx="88392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blackWhite">
          <a:xfrm>
            <a:off x="231775" y="236538"/>
            <a:ext cx="8678863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461963" y="1600200"/>
            <a:ext cx="829627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32657"/>
            <a:ext cx="6552728" cy="118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28800"/>
            <a:ext cx="8382000" cy="44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228600" y="6643688"/>
            <a:ext cx="9144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/>
              <a:t>© 2016 HL7 ® International. Licensed</a:t>
            </a:r>
            <a:r>
              <a:rPr lang="en-US" sz="800" b="1" baseline="0" dirty="0"/>
              <a:t> under Creative Commons</a:t>
            </a:r>
            <a:r>
              <a:rPr lang="en-US" sz="800" b="1" dirty="0"/>
              <a:t>. HL7 &amp; Health Level Seven are registered trademarks of Health Level Seven International. Reg. U.S. TM Office.</a:t>
            </a:r>
          </a:p>
        </p:txBody>
      </p:sp>
      <p:pic>
        <p:nvPicPr>
          <p:cNvPr id="1032" name="Picture 14" descr="HL7 International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038" y="5791200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inyurl.com/fhir20160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</a:t>
            </a:r>
            <a:r>
              <a:rPr lang="en-US" b="1" dirty="0">
                <a:solidFill>
                  <a:srgbClr val="FF0000"/>
                </a:solidFill>
              </a:rPr>
              <a:t>HOT</a:t>
            </a:r>
            <a:r>
              <a:rPr lang="en-US" b="1" dirty="0"/>
              <a:t> is FHIR?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828800"/>
            <a:ext cx="8784976" cy="4480520"/>
          </a:xfrm>
        </p:spPr>
        <p:txBody>
          <a:bodyPr/>
          <a:lstStyle/>
          <a:p>
            <a:r>
              <a:rPr lang="en-US" dirty="0"/>
              <a:t>Come find out!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Fast, Modern, Implementer-friendly</a:t>
            </a:r>
          </a:p>
          <a:p>
            <a:r>
              <a:rPr lang="en-US" dirty="0">
                <a:sym typeface="Wingdings" panose="05000000000000000000" pitchFamily="2" charset="2"/>
              </a:rPr>
              <a:t>130+ FHIR-related quarters this week</a:t>
            </a:r>
          </a:p>
          <a:p>
            <a:r>
              <a:rPr lang="en-US" dirty="0">
                <a:sym typeface="Wingdings" panose="05000000000000000000" pitchFamily="2" charset="2"/>
              </a:rPr>
              <a:t>See the complete list on the wiki:</a:t>
            </a:r>
          </a:p>
          <a:p>
            <a:pPr marL="714375" lvl="1"/>
            <a:r>
              <a:rPr lang="en-CA" b="1" dirty="0">
                <a:hlinkClick r:id="rId3"/>
              </a:rPr>
              <a:t>http://tinyurl.com/fhir201609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>
                <a:sym typeface="Wingdings" panose="05000000000000000000" pitchFamily="2" charset="2"/>
              </a:rPr>
              <a:t>Help us get ready for STU </a:t>
            </a:r>
            <a:r>
              <a:rPr lang="en-US">
                <a:sym typeface="Wingdings" panose="05000000000000000000" pitchFamily="2" charset="2"/>
              </a:rPr>
              <a:t>3 publication</a:t>
            </a:r>
            <a:endParaRPr lang="en-US"/>
          </a:p>
          <a:p>
            <a:r>
              <a:rPr lang="en-US" dirty="0"/>
              <a:t>Check out the specification</a:t>
            </a:r>
          </a:p>
          <a:p>
            <a:pPr lvl="1"/>
            <a:r>
              <a:rPr lang="en-US" sz="3200" b="1" dirty="0">
                <a:solidFill>
                  <a:schemeClr val="accent2"/>
                </a:solidFill>
              </a:rPr>
              <a:t>http://hl7.org/fhir</a:t>
            </a:r>
          </a:p>
        </p:txBody>
      </p:sp>
    </p:spTree>
    <p:extLst>
      <p:ext uri="{BB962C8B-B14F-4D97-AF65-F5344CB8AC3E}">
        <p14:creationId xmlns:p14="http://schemas.microsoft.com/office/powerpoint/2010/main" val="2151610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</a:t>
            </a:fld>
            <a:endParaRPr lang="en-CA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23528" y="332657"/>
            <a:ext cx="8496944" cy="1180142"/>
          </a:xfrm>
        </p:spPr>
        <p:txBody>
          <a:bodyPr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International HL7 FHIR Developer Days</a:t>
            </a:r>
            <a:br>
              <a:rPr lang="en-US" sz="28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accent1"/>
                </a:solidFill>
              </a:rPr>
              <a:t>November 16-18, 2016 in Amsterdam</a:t>
            </a:r>
            <a:endParaRPr lang="en-CA" sz="2800" b="1" dirty="0">
              <a:solidFill>
                <a:schemeClr val="accent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>
          <a:xfrm>
            <a:off x="395536" y="1412570"/>
            <a:ext cx="8384027" cy="4104456"/>
          </a:xfrm>
        </p:spPr>
        <p:txBody>
          <a:bodyPr/>
          <a:lstStyle/>
          <a:p>
            <a:r>
              <a:rPr lang="en-US" sz="2400" dirty="0"/>
              <a:t>Education</a:t>
            </a:r>
          </a:p>
          <a:p>
            <a:pPr lvl="1"/>
            <a:r>
              <a:rPr lang="en-US" sz="2000" dirty="0"/>
              <a:t>12 speakers</a:t>
            </a:r>
          </a:p>
          <a:p>
            <a:pPr lvl="1"/>
            <a:r>
              <a:rPr lang="en-US" sz="2000" dirty="0"/>
              <a:t>16 tutorials/presentations</a:t>
            </a:r>
          </a:p>
          <a:p>
            <a:pPr lvl="1"/>
            <a:r>
              <a:rPr lang="en-US" sz="2000" dirty="0"/>
              <a:t>18 tracks</a:t>
            </a:r>
            <a:endParaRPr lang="en-US" sz="1800" dirty="0"/>
          </a:p>
          <a:p>
            <a:pPr lvl="2"/>
            <a:endParaRPr lang="en-US" sz="800" dirty="0"/>
          </a:p>
          <a:p>
            <a:pPr>
              <a:spcBef>
                <a:spcPts val="0"/>
              </a:spcBef>
            </a:pPr>
            <a:r>
              <a:rPr lang="en-US" sz="2400" dirty="0"/>
              <a:t>Connectathon</a:t>
            </a:r>
          </a:p>
          <a:p>
            <a:pPr lvl="1"/>
            <a:r>
              <a:rPr lang="en-US" sz="2000" dirty="0"/>
              <a:t>Meet fellow developers</a:t>
            </a:r>
          </a:p>
          <a:p>
            <a:pPr lvl="1"/>
            <a:r>
              <a:rPr lang="en-US" sz="2000" dirty="0"/>
              <a:t>Put FHIR to the test</a:t>
            </a:r>
          </a:p>
          <a:p>
            <a:pPr lvl="1"/>
            <a:endParaRPr lang="en-US" sz="800" dirty="0"/>
          </a:p>
          <a:p>
            <a:pPr>
              <a:spcBef>
                <a:spcPts val="0"/>
              </a:spcBef>
            </a:pPr>
            <a:r>
              <a:rPr lang="en-US" sz="2400" dirty="0"/>
              <a:t>Networking</a:t>
            </a:r>
          </a:p>
          <a:p>
            <a:pPr lvl="1"/>
            <a:r>
              <a:rPr lang="en-US" sz="2000" dirty="0"/>
              <a:t>FHIR experts and authors on hand</a:t>
            </a:r>
            <a:br>
              <a:rPr lang="en-US" sz="2000" dirty="0"/>
            </a:br>
            <a:endParaRPr lang="en-US" sz="600" dirty="0"/>
          </a:p>
          <a:p>
            <a:pPr marL="0" indent="0" algn="ctr">
              <a:spcBef>
                <a:spcPts val="0"/>
              </a:spcBef>
              <a:buNone/>
            </a:pPr>
            <a:r>
              <a:rPr lang="en-US" sz="3200" b="1" dirty="0">
                <a:solidFill>
                  <a:schemeClr val="accent1"/>
                </a:solidFill>
              </a:rPr>
              <a:t>http://fhir.furore.com/devdays</a:t>
            </a:r>
            <a:endParaRPr lang="en-CA" sz="3200" b="1" dirty="0">
              <a:solidFill>
                <a:schemeClr val="accent1"/>
              </a:solidFill>
            </a:endParaRPr>
          </a:p>
        </p:txBody>
      </p:sp>
      <p:pic>
        <p:nvPicPr>
          <p:cNvPr id="8" name="Picture 14" descr="HL7 International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11" y="5714190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7548711" y="5603263"/>
            <a:ext cx="1296144" cy="797627"/>
          </a:xfrm>
          <a:prstGeom prst="rect">
            <a:avLst/>
          </a:prstGeom>
        </p:spPr>
      </p:pic>
      <p:pic>
        <p:nvPicPr>
          <p:cNvPr id="1028" name="Picture 4" descr="http://www.hl7.nl/templates/hl7/images/logo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45" t="2756" r="14781" b="2756"/>
          <a:stretch/>
        </p:blipFill>
        <p:spPr bwMode="auto">
          <a:xfrm>
            <a:off x="1148987" y="5713290"/>
            <a:ext cx="703971" cy="6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ne Spron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872" y="5713290"/>
            <a:ext cx="687600" cy="6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persberichtonline.nl/wp-content/uploads/logo-rood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386" y="5790227"/>
            <a:ext cx="1800200" cy="533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10" descr="data:image/jpeg;base64,/9j/4AAQSkZJRgABAQAAAQABAAD/2wCEAAkGBxQHBhIUBxMUFhIXGSIZFxcXFxgcGhwfFxccIB8cGh8gHTQgGB8mIRwbIjEhJSkvLjouHCAzODUsNygtLisBCgoKBQUFDgUFDisZExkrKysrKysrKysrKysrKysrKysrKysrKysrKysrKysrKysrKysrKysrKysrKysrKysrK//AABEIALcBEwMBIgACEQEDEQH/xAAcAAEAAgMBAQEAAAAAAAAAAAAABwgEBQYDAQL/xABHEAABAwIEAwQFBwkGBwEAAAABAAIDBBEFBhIhBzFRE0FhcRUiMoGRCBRSYnKhoiNCU4KSk7Gy0RYXM2PB0yU1Q3Oj0vAk/8QAFAEBAAAAAAAAAAAAAAAAAAAAAP/EABQRAQAAAAAAAAAAAAAAAAAAAAD/2gAMAwEAAhEDEQA/AJwREQEREBERAREQEREBERAREQEREBERAREQEREBERAREQEREBERAREQEREBERAREQEREBERAREQEREBERAREQEREBERAREQEREBERAREQEREBERAREQEREBERAREQEREBERAREQEREBERAREQEREBERAREQEREBERAREQEREBERAREQEREBERAREQEREBERAREQEREBERAREQEREBERAREQEREBERAREQEREBERAREQEREBERAXK55z7TZJEPpVszjLq0iJrSfU03J1PFvaH3rqlW75Q2J/O87MiadoIWgjo55Lj+EsQd5/fzh36Gt/dw/7y32TOJ9JnHFjBhkdQ14YX3kbGG2aWj82Qm/rDuVVFJnyfHac/nxgePvYf9EFllGWIccMOoq6SPs6p+hxbrYyIsdpNrtJlBIPcbLc8W8z/wBmMmyugNp5fyUXUFwN3fqtub9dPVVRQWN/v5w79DW/u4f95dBX8TKWgyjT19RHUdjO8sYzTH2m2v1iO0tp9Q76u9vVVSVl8z8MH5iyzhtMypELaWLS4dnr1uLGAn2ha2l37RQYv9/OHfoa393D/vKU4n9pEDYi4vY8xccj4qFcO4B/NcQifPWtexr2uczsCNQa4Etv2m1xteymxAReVRUspheoe1o+s4D+K+U9UypH/wCZ7HfZcD/BB7IiICIvhcA4AkXPJB9Rfl7xGwmQgAcydgtQ/NtBHLpfXUgdysaiK9+ltSDcovOCdtREHU7muaeRaQQfIheiAi/MkgiYTIQAOZJsAtNLnDD4XkS19ICOYM8Vx5+tsg3aLCw7F6fFBfDJ4ZR/lyMf/KVmoCIsHEcZp8L/AOZ1EMX/AHJGM/mKDORa/D8dpcUfbDamCU9I5WPP4StggLmMx8QMPy3UGPFalolHONoc9w2v6waDp233tzWVnnG/7OZSqqlltUbPUuLjW4hrLjvGpwVPZpXTzOdO4uc4kuc4kkkm5JJ3JJ70FqsA4o4fj+LR0+GvlMshIaDG4A2aSd+7YErtVD/B7hv6EbBiWIy+u6IvbFp2YJG7EuJuToO4sLXI3UMYtmmpr8UmlZUTtEkjnholeANTibAA2Fr2QXHRRvwFildkkzV73vdNK4tL3OcdLLMtufpNf8VJCAiIgKnuf8S9L51rZb3DpnBp+qw6W/haFbDMuI+iMu1M/wCiie8ebWkge82CpegKReAj9PESMdY5B+G/+i5KHC75RmqnjlURwsP2opnv/lj+K/WUcedlrGPnEF9bY5Gst3Okic1pPgCQfcg6njfmf0/nF0cBvDTXib0L7/lHfEBvkwHvUeLNwjDpMbxeKCjGqWV4aL35uPM+A5k9AV9x2OOHGZ20H+E17msPVrTYOPiQL+9BschYb6XzpRRWuHTNLh9Vh1O/C0rf8Ysdkq+IVUKeRwZGWxANcR7DRq5H6epZ3AGiEmcJKicepTQPfq6F1m/yl/wUeYnWHEcSlmm9qR7nu83uJP8AFBJXAOGTEc7mSpe8sgic/dxtqdZgvv0c4+5bPiVxjkmqn0+UX6Im7OqBu55/y/ot+tzPdbv5HAcQdgHDOtkpjaWsmbTA94jiYXyEefaBh+14LiGtLnAN3J5BBmxxVGPVx7Js1RMdzYPkebd55krya+XDK31DJFMw221Me0j72lWv4cZQjyflyONrR27wHTv5lzyNxf6LeQHv5krluIHCM5tzI6pgqWQ6mtDm9kXElotqJ1DusPcgx+CfESXMLnUeOu1zsbqjkPN7Rza7q4XBv3i99xcxRxLx6Svz5WugkeGiUxgBxAtEAy4se/Tf3qS8B4VuyHiQxGesa9lMySRzREQSBC8EX1nuPRQPNKZpXOlN3OJJPUk3JQdDgedarAsOnZh0jmyTaQZS4lzWt1eqy/skl27uewtbmszIeZ24Hj8ldi5dNNHG7sWucS58j/VF3G9mhpeSfLvK3PCjhl/bAOnxVzo6RrtI07OkcOYaTyaNrut4DkbchnKOCHNFSzBWaII3mNg1OdfR6pdckn1iC73oPTNOcKvNVSXYvM4tvtG0kRt+yy9vebnqSvNuU612DGqFLN83A1dpoNtPPV1Lbb6uS6XgvlJuaM1Xr2h1PAO0e07hxJsxh8CbkjkQ0jvVoi0FtiBblbut0QU3yzmepyvXCTBpXMN7uZzY8Due3k4ff0IKs1RZ+hqOHxxJws1rCXx33EgOns7+LiADbk4FVVxJjY8RlFN7Ae4N+yHG33KT8gYTNmDhBilPQgl3bNkY36RYGOc0eJDAB42QcLmvN1VmutL8XlJbe7YwSI2eDW8vC536krb4LwtxLGsHFRRQt7Nw1MDpGtc8dxaCdge7VbryXFuaWOIeCCNiDzC73KnFuvy3QMhZ2U0LNmtlabtb9FrmkG3S97cuWyDiT2mG1x9uOWNxBsS1zXNNjy3BBVlOCecJcz5dkbi7tU1O4NMh5uY4EtLvEWcCfAE73Kj7B864LjGIuOaMMbE+Rxc6ZrnSNLnEkueNnNuT3By6fim6lyZkNzMqxxx/Py1hdGbh0YaSXA3IIIOnbukKDneJnF+Wtqn0+U5DHA0kOnbs+TroP5jehG56gbKL8MwyozBiBZh0ck8x9Y6QXHxc49w8SterbcM8pMyjliOPSO3kAfO7vLyPZv0b7IHmeZKCq+KYZPgVf2eJRyQyts4BwIPg4HvG3MdFK/DnitNHhVRT448ySMhe+mkdu9zmMJETjzcTbYnfYje4tnfKXjYGYe7/AKl5R5tHZ8/In7yomyTM6nzjQuhJ1Coj5eMjQR7xt70GDVvnEdqwy6T3PLrG3nzWIBqNm81L/wApHEu2zBSwN5RxF585XWt8Ix8VxHC/DfSuf6GM8hKJD5RAv389Nveg0sj6mGH8qZw0bb6wOluiwFY35RWJfNsoQwsNjNMLjq2NpJ/EWKA8u4f6Wx+mg3/KysYbdHvAJ+BQdLwvw2etzxRRyds2ISayPWDbRgyWPdYltvep5xOgklxcl7XFwLtJayQudq19npkA0Rho7Nvrcjrd6vtO7MCw2RB8bfSNXPvRfUQR5x4xL5hw9kaDYzSMiFvPWfdZhHvVYFN3ylMTvPRUzDyDpXD7RDWH7nqFaeF1TUNZCLucQ1o6lxsB8UEoYzhPo3gFSOcLOlqhM79ZkjWn9hrfiorVjONmHtwzhXDDD7ML4mN8mMc1V9wrD34tiUUFELySODGjxcbb9B3k9EEm8H8H9GYFX4vVD/Aie2nv9PQdTht4hgI+k8dyihWL4rwR5R4RMo6LZrnMhB5E2PaPcbfSLCT9pV0QSrkT/gvCDGKo31TEU7fIgNuP3zv2fBRUpUzofQvBrCaYH1qhxqHeLbFwv+9Z+yoxpKd1XVMjgF3PcGtHi42H3lB2+eMLdhvD7A9Q9tk0hNu+V0bh+DT8Fy2VZGQ5no3VZAjE8ZeTyDRI25Pha6sxxCyMMx5KbS0NmyQBpgvsLxt06T0Bbt52PcquYjQSYZWOixCN0cjTZzXCxH/3VBdOtqmUNI+SscGRsBc5x5AAXJKig8fKO+1LU/8Aj/8AZQZV5gqq3D2w1dTO+FvKN0jywW5bE227ui22S8iVeb6tooIy2G/rzuBEbR32P55+q3frYboJUzdxLZmThrXOw+GWIFzIA6TTZxkN3NbY7kMa6/2goDUwcbKGLK2WsOw7C/YBfK8n2nOADQ93Ukuf5WAGwUfZBwz0xnSihtcOmaXD6rDqd+FpQWsyhhAwHLFLTsAHZxtDrDm4i7z73Fx96pzVRuhqntqb6w4h1+dwd7+9XdVdONXD6XDcZlrcLjL6WUl8mkXMTzu4uH0CfW1cgSQbbXDoPk0yM+Z17RbtdUZPUts+3nY6vj4ru+KWbmZTyvI4OAqJWlkDe8uIsX26Mvcnlew7wqsYXic2EVYkwuV8Ug21McWmx7tuY8F9xDEJsZrdeISSTSna73Oc7nsBfu32AQdDl3D8KAa7MlZOe8xwQke4vdz9zfepby/xIwTKtCYMIZPEwOJcDG8uLuRLi51ydre6y5fhbwkkratlTmqMsgadTIHj1pCOWtv5rPA7npbnquMmRJsGzDPVUsbn0kzjIXtF9Dnm7mv+iNRJB5WIHMIO7EeB8VcXeymjlbVaDI6VjezcQC0Enm159Yc2krl898F/QOCy1OEVBkZENTo5GgO0jmQ4GxI52sO/yUX4Ni82B4g2bCZHRyt5Ob48wQdiPA7Le5i4i4hmPD+xxSovEbamtYxgdY3GrSATvvbltyQcouyzJLJU8OcIM9y1j6hjSb8tcZAv8QPBvgtZlDKFTm3EBHhUZ039eUg9mwdXHr9UblWHzNw4ixDh5HQYeQ10ADoXu2vIL3L7fT1Ov0Lr2NrIKz4HIyLGqd1XbsxKwvvy0h4v911dPWNF7i3O/dbqqVYthU2DVzocVjfHK3m1wt7x3OB7iNj3LKfmasfhQp3VU/zcC3Z9o7Ta1tNr+z9Xkg6bjJmxuac2H5i7VTwDs4yOTje73jwJ2HUNB7184LYC7G89wOLbxU57Z57gWewPMv07dA7oueyxlWqzTWiPBonP3s552jZ4vdyHW3PoCrNZPyxBw8ytJpILmtMs8p21FjST5NaL2HmeZKCvXFrEvSnEKtc03a1/ZDw7IBht+s0n3rq/k5Yb84zTUTu5RQ6f1pXC33Nf8VFVXUOq6p8k5u57i5x8XG5+8qw3ydMN+bZSnmcLGaawPVsbQB+IvQch8o/Ee3zNTQDlFDq/Wlcbj4Mb8Vo+BeHfP+IkLjyhY+U+5ukfieD7ln8fMCnpc5vqZGuNPM1ml4BLWljA0sJ7jduq31vNRxQ10uHVGvD5JInjbVG5zXb+IN0F2kXPcPYZIclUfpB8kkrog97pHOc+8nr2JJvtqt7l0KAiIg8ZqSOd952MceV3NBP3hfhuHxNcC2KMEcjob/RZKIPxNC2dlpmhw6EAj715R0UcTwYo2AjkQ1oP8FkIg85qdtQB27WuA5agD/FePo6H9FH+w3+iykQeMlIyQDtGMNhYXaDYdBtsvw3D4muBbFGCNwQxvd7lkogLBxTBqfGGAYrBFMBy7RjXW8rjb3LORBoKbJOHU0gdBQ0ocOR7Fht5XGy3zWhjQGAADkAvqIPGakZO687GOPK7mg/xC+RUUcTwYo2AjkQ1oPxsvdEBERBoK7JWH18xdV0VO5x3LuzaCfMgb+9ZWFZapMHffC6WCJ30mRtDv2rX+9bVEBCLjdEQaCuyVh9fIXVdFTFx5u7JoJ8yBcrwg4fYZA+7KGn/AFmBw+DrhdMiDzggbTQhtO1rWjk1oAA8gNgvREQYeJYVBi0OnFIYpW9JGNcB5XGy00eQMMjku2gpr+MbSPgdl0qIPOnp20sIbTNaxg5NaAAPIDYL9uaHtIeAQdiDyX1EGN6Pi/RR/sN/oveKMRMtEAB0AAC/SIPhGob8ljjDog64ijv10N/oslEAbDZERAREQEREBERAREQEREBERAREQEREBERAREQEREBERAREQEREBERAREQEREBERAREQEREBERAREQEREBERAREQEREBERAREQEREBERAREQEREBERAREQEREBERAREQEREBERAREQEREBERAREQEREBERAREQEREBERAREQEREBERAREQEREBERAREQEREBERAREQEREBERAREQEREBERAREQEREBERAREQEREBERAREQEREBERAREQ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040" name="Picture 16" descr="File:KeizersgrachtReguliersgrachtAmsterdam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412776"/>
            <a:ext cx="4392623" cy="2926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0695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11742</TotalTime>
  <Words>76</Words>
  <Application>Microsoft Office PowerPoint</Application>
  <PresentationFormat>On-screen Show (4:3)</PresentationFormat>
  <Paragraphs>24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Times New Roman</vt:lpstr>
      <vt:lpstr>Verdana</vt:lpstr>
      <vt:lpstr>Wingdings</vt:lpstr>
      <vt:lpstr>Refined</vt:lpstr>
      <vt:lpstr>How HOT is FHIR?</vt:lpstr>
      <vt:lpstr>International HL7 FHIR Developer Days November 16-18, 2016 in Amsterdam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FHIR Webinar</dc:title>
  <dc:creator>Grahame</dc:creator>
  <cp:lastModifiedBy>lloyd</cp:lastModifiedBy>
  <cp:revision>369</cp:revision>
  <dcterms:created xsi:type="dcterms:W3CDTF">2012-12-03T20:41:34Z</dcterms:created>
  <dcterms:modified xsi:type="dcterms:W3CDTF">2016-09-16T21:11:53Z</dcterms:modified>
</cp:coreProperties>
</file>