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Roboto"/>
      <p:regular r:id="rId11"/>
      <p:bold r:id="rId12"/>
      <p:italic r:id="rId13"/>
      <p:boldItalic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Roboto-regular.fntdata"/><Relationship Id="rId10" Type="http://schemas.openxmlformats.org/officeDocument/2006/relationships/slide" Target="slides/slide5.xml"/><Relationship Id="rId13" Type="http://schemas.openxmlformats.org/officeDocument/2006/relationships/font" Target="fonts/Roboto-italic.fntdata"/><Relationship Id="rId12"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Zach Allen</a:t>
            </a:r>
            <a:endParaRPr/>
          </a:p>
          <a:p>
            <a:pPr indent="0" lvl="0" marL="0" rtl="0" algn="l">
              <a:spcBef>
                <a:spcPts val="0"/>
              </a:spcBef>
              <a:spcAft>
                <a:spcPts val="0"/>
              </a:spcAft>
              <a:buNone/>
            </a:pPr>
            <a:r>
              <a:rPr lang="en"/>
              <a:t>Presentation on the business impacts Rust will have on Colombia Corporation.</a:t>
            </a:r>
            <a:endParaRPr/>
          </a:p>
          <a:p>
            <a:pPr indent="0" lvl="0" marL="0" rtl="0" algn="l">
              <a:spcBef>
                <a:spcPts val="0"/>
              </a:spcBef>
              <a:spcAft>
                <a:spcPts val="0"/>
              </a:spcAft>
              <a:buNone/>
            </a:pPr>
            <a:r>
              <a:rPr lang="en"/>
              <a:t>Rust is a programming language focusing on safety and performance.</a:t>
            </a:r>
            <a:endParaRPr/>
          </a:p>
          <a:p>
            <a:pPr indent="0" lvl="0" marL="0" rtl="0" algn="l">
              <a:spcBef>
                <a:spcPts val="0"/>
              </a:spcBef>
              <a:spcAft>
                <a:spcPts val="0"/>
              </a:spcAft>
              <a:buNone/>
            </a:pPr>
            <a:r>
              <a:rPr lang="en"/>
              <a:t>This is NOT a technical presentation.</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2fe82a4d0a_0_3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2fe82a4d0a_0_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most significant impact of Rust will be on the safety and reliability of our products, and the developer time required for that safety.</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2f6fe71aec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2f6fe71ae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Rust will increase the reward for forethought, standardization, and inter-team communication.</a:t>
            </a:r>
            <a:endParaRPr/>
          </a:p>
          <a:p>
            <a:pPr indent="0" lvl="0" marL="0" rtl="0" algn="l">
              <a:spcBef>
                <a:spcPts val="0"/>
              </a:spcBef>
              <a:spcAft>
                <a:spcPts val="0"/>
              </a:spcAft>
              <a:buNone/>
            </a:pPr>
            <a:r>
              <a:rPr lang="en"/>
              <a:t>The same Rust libraries can be published to all the systems Astoria uses. This reduces the total amount of code to write, and that reduction can be made larger with excellent and intentional library design to meet all future needs, not just the immediate ones.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2f753b61b9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2f753b61b9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Rust’s Ecosystem is young and small, meaning some tasks will fall to our developers, instead of being supported in a library.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It’s possible Columbia Corporation will play a significant role in some open source projects we interact with, and that open source projects will play a significant role in Astoria.</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2f6fe71aec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2f6fe71aec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0"/>
              </a:spcBef>
              <a:spcAft>
                <a:spcPts val="0"/>
              </a:spcAft>
              <a:buClr>
                <a:schemeClr val="lt1"/>
              </a:buClr>
              <a:buSzPts val="1200"/>
              <a:buChar char="○"/>
              <a:defRPr sz="1200">
                <a:solidFill>
                  <a:schemeClr val="lt1"/>
                </a:solidFill>
              </a:defRPr>
            </a:lvl2pPr>
            <a:lvl3pPr indent="-304800" lvl="2" marL="1371600">
              <a:spcBef>
                <a:spcPts val="0"/>
              </a:spcBef>
              <a:spcAft>
                <a:spcPts val="0"/>
              </a:spcAft>
              <a:buClr>
                <a:schemeClr val="lt1"/>
              </a:buClr>
              <a:buSzPts val="1200"/>
              <a:buChar char="■"/>
              <a:defRPr sz="1200">
                <a:solidFill>
                  <a:schemeClr val="lt1"/>
                </a:solidFill>
              </a:defRPr>
            </a:lvl3pPr>
            <a:lvl4pPr indent="-304800" lvl="3" marL="1828800">
              <a:spcBef>
                <a:spcPts val="0"/>
              </a:spcBef>
              <a:spcAft>
                <a:spcPts val="0"/>
              </a:spcAft>
              <a:buClr>
                <a:schemeClr val="lt1"/>
              </a:buClr>
              <a:buSzPts val="1200"/>
              <a:buChar char="●"/>
              <a:defRPr sz="1200">
                <a:solidFill>
                  <a:schemeClr val="lt1"/>
                </a:solidFill>
              </a:defRPr>
            </a:lvl4pPr>
            <a:lvl5pPr indent="-304800" lvl="4" marL="2286000">
              <a:spcBef>
                <a:spcPts val="0"/>
              </a:spcBef>
              <a:spcAft>
                <a:spcPts val="0"/>
              </a:spcAft>
              <a:buClr>
                <a:schemeClr val="lt1"/>
              </a:buClr>
              <a:buSzPts val="1200"/>
              <a:buChar char="○"/>
              <a:defRPr sz="1200">
                <a:solidFill>
                  <a:schemeClr val="lt1"/>
                </a:solidFill>
              </a:defRPr>
            </a:lvl5pPr>
            <a:lvl6pPr indent="-304800" lvl="5" marL="2743200">
              <a:spcBef>
                <a:spcPts val="0"/>
              </a:spcBef>
              <a:spcAft>
                <a:spcPts val="0"/>
              </a:spcAft>
              <a:buClr>
                <a:schemeClr val="lt1"/>
              </a:buClr>
              <a:buSzPts val="1200"/>
              <a:buChar char="■"/>
              <a:defRPr sz="1200">
                <a:solidFill>
                  <a:schemeClr val="lt1"/>
                </a:solidFill>
              </a:defRPr>
            </a:lvl6pPr>
            <a:lvl7pPr indent="-304800" lvl="6" marL="3200400">
              <a:spcBef>
                <a:spcPts val="0"/>
              </a:spcBef>
              <a:spcAft>
                <a:spcPts val="0"/>
              </a:spcAft>
              <a:buClr>
                <a:schemeClr val="lt1"/>
              </a:buClr>
              <a:buSzPts val="1200"/>
              <a:buChar char="●"/>
              <a:defRPr sz="1200">
                <a:solidFill>
                  <a:schemeClr val="lt1"/>
                </a:solidFill>
              </a:defRPr>
            </a:lvl7pPr>
            <a:lvl8pPr indent="-304800" lvl="7" marL="3657600">
              <a:spcBef>
                <a:spcPts val="0"/>
              </a:spcBef>
              <a:spcAft>
                <a:spcPts val="0"/>
              </a:spcAft>
              <a:buClr>
                <a:schemeClr val="lt1"/>
              </a:buClr>
              <a:buSzPts val="1200"/>
              <a:buChar char="○"/>
              <a:defRPr sz="1200">
                <a:solidFill>
                  <a:schemeClr val="lt1"/>
                </a:solidFill>
              </a:defRPr>
            </a:lvl8pPr>
            <a:lvl9pPr indent="-304800" lvl="8" marL="4114800">
              <a:spcBef>
                <a:spcPts val="0"/>
              </a:spcBef>
              <a:spcAft>
                <a:spcPts val="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zacharyja@columbia.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Rust in the Lab</a:t>
            </a:r>
            <a:endParaRPr/>
          </a:p>
        </p:txBody>
      </p:sp>
      <p:sp>
        <p:nvSpPr>
          <p:cNvPr id="68" name="Google Shape;68;p13"/>
          <p:cNvSpPr txBox="1"/>
          <p:nvPr>
            <p:ph idx="1" type="subTitle"/>
          </p:nvPr>
        </p:nvSpPr>
        <p:spPr>
          <a:xfrm>
            <a:off x="390525" y="2789130"/>
            <a:ext cx="8222100" cy="4617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Business Impact Overview</a:t>
            </a:r>
            <a:endParaRPr i="1"/>
          </a:p>
        </p:txBody>
      </p:sp>
      <p:sp>
        <p:nvSpPr>
          <p:cNvPr id="69" name="Google Shape;69;p13"/>
          <p:cNvSpPr txBox="1"/>
          <p:nvPr>
            <p:ph idx="1" type="subTitle"/>
          </p:nvPr>
        </p:nvSpPr>
        <p:spPr>
          <a:xfrm>
            <a:off x="460950" y="4198830"/>
            <a:ext cx="8222100" cy="8004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i="1" lang="en" sz="1000"/>
              <a:t>Zach Allen</a:t>
            </a:r>
            <a:endParaRPr i="1" sz="1000"/>
          </a:p>
          <a:p>
            <a:pPr indent="0" lvl="0" marL="0" rtl="0" algn="l">
              <a:spcBef>
                <a:spcPts val="0"/>
              </a:spcBef>
              <a:spcAft>
                <a:spcPts val="0"/>
              </a:spcAft>
              <a:buNone/>
            </a:pPr>
            <a:r>
              <a:rPr i="1" lang="en" sz="1000" u="sng">
                <a:solidFill>
                  <a:schemeClr val="accent5"/>
                </a:solidFill>
                <a:hlinkClick r:id="rId3">
                  <a:extLst>
                    <a:ext uri="{A12FA001-AC4F-418D-AE19-62706E023703}">
                      <ahyp:hlinkClr val="tx"/>
                    </a:ext>
                  </a:extLst>
                </a:hlinkClick>
              </a:rPr>
              <a:t>zacharyja@columbia.com</a:t>
            </a:r>
            <a:endParaRPr i="1" sz="1000"/>
          </a:p>
          <a:p>
            <a:pPr indent="0" lvl="0" marL="0" rtl="0" algn="l">
              <a:spcBef>
                <a:spcPts val="0"/>
              </a:spcBef>
              <a:spcAft>
                <a:spcPts val="0"/>
              </a:spcAft>
              <a:buNone/>
            </a:pPr>
            <a:r>
              <a:t/>
            </a:r>
            <a:endParaRPr i="1" sz="1000"/>
          </a:p>
          <a:p>
            <a:pPr indent="0" lvl="0" marL="0" rtl="0" algn="l">
              <a:spcBef>
                <a:spcPts val="0"/>
              </a:spcBef>
              <a:spcAft>
                <a:spcPts val="0"/>
              </a:spcAft>
              <a:buNone/>
            </a:pPr>
            <a:r>
              <a:rPr i="1" lang="en" sz="1000"/>
              <a:t>For internal use only</a:t>
            </a:r>
            <a:endParaRPr sz="1000"/>
          </a:p>
        </p:txBody>
      </p:sp>
      <p:sp>
        <p:nvSpPr>
          <p:cNvPr id="70" name="Google Shape;70;p13"/>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4"/>
          <p:cNvSpPr txBox="1"/>
          <p:nvPr>
            <p:ph idx="1" type="body"/>
          </p:nvPr>
        </p:nvSpPr>
        <p:spPr>
          <a:xfrm>
            <a:off x="57150" y="4696825"/>
            <a:ext cx="8382000" cy="446700"/>
          </a:xfrm>
          <a:prstGeom prst="rect">
            <a:avLst/>
          </a:prstGeom>
        </p:spPr>
        <p:txBody>
          <a:bodyPr anchorCtr="0" anchor="ctr" bIns="91425" lIns="91425" spcFirstLastPara="1" rIns="91425" wrap="square" tIns="91425">
            <a:normAutofit fontScale="85000" lnSpcReduction="20000"/>
          </a:bodyPr>
          <a:lstStyle/>
          <a:p>
            <a:pPr indent="0" lvl="0" marL="0" rtl="0" algn="l">
              <a:spcBef>
                <a:spcPts val="0"/>
              </a:spcBef>
              <a:spcAft>
                <a:spcPts val="0"/>
              </a:spcAft>
              <a:buNone/>
            </a:pPr>
            <a:r>
              <a:rPr lang="en"/>
              <a:t>Miller, M., &amp; Microsoft. (2019, February 6-7). </a:t>
            </a:r>
            <a:r>
              <a:rPr i="1" lang="en"/>
              <a:t>Trends, Challenges, and Strategic Shifts in the Software Vulnerability Mitigation Landscape</a:t>
            </a:r>
            <a:r>
              <a:rPr lang="en"/>
              <a:t>. YouTube. Retrieved May 10, 2022, from https://www.youtube.com/watch?v=PjbGojjnBZQ</a:t>
            </a:r>
            <a:endParaRPr/>
          </a:p>
        </p:txBody>
      </p:sp>
      <p:pic>
        <p:nvPicPr>
          <p:cNvPr id="76" name="Google Shape;76;p14"/>
          <p:cNvPicPr preferRelativeResize="0"/>
          <p:nvPr/>
        </p:nvPicPr>
        <p:blipFill rotWithShape="1">
          <a:blip r:embed="rId3">
            <a:alphaModFix/>
          </a:blip>
          <a:srcRect b="6104" l="3428" r="3669" t="5805"/>
          <a:stretch/>
        </p:blipFill>
        <p:spPr>
          <a:xfrm>
            <a:off x="329888" y="129875"/>
            <a:ext cx="8484225" cy="4525400"/>
          </a:xfrm>
          <a:prstGeom prst="rect">
            <a:avLst/>
          </a:prstGeom>
          <a:noFill/>
          <a:ln>
            <a:noFill/>
          </a:ln>
        </p:spPr>
      </p:pic>
      <p:sp>
        <p:nvSpPr>
          <p:cNvPr id="77" name="Google Shape;77;p14"/>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78" name="Google Shape;78;p14"/>
          <p:cNvSpPr/>
          <p:nvPr/>
        </p:nvSpPr>
        <p:spPr>
          <a:xfrm flipH="1">
            <a:off x="5546900" y="1673200"/>
            <a:ext cx="1252800" cy="546600"/>
          </a:xfrm>
          <a:prstGeom prst="wedgeRectCallout">
            <a:avLst>
              <a:gd fmla="val 34678" name="adj1"/>
              <a:gd fmla="val -85488" name="adj2"/>
            </a:avLst>
          </a:prstGeom>
          <a:solidFill>
            <a:srgbClr val="DD7E6B">
              <a:alpha val="71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chemeClr val="lt1"/>
                </a:solidFill>
                <a:latin typeface="Roboto"/>
                <a:ea typeface="Roboto"/>
                <a:cs typeface="Roboto"/>
                <a:sym typeface="Roboto"/>
              </a:rPr>
              <a:t>Common Vulnerabilities and Exposures</a:t>
            </a:r>
            <a:endParaRPr sz="1000">
              <a:solidFill>
                <a:schemeClr val="lt1"/>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5"/>
          <p:cNvSpPr txBox="1"/>
          <p:nvPr>
            <p:ph idx="1" type="body"/>
          </p:nvPr>
        </p:nvSpPr>
        <p:spPr>
          <a:xfrm>
            <a:off x="471900" y="1919075"/>
            <a:ext cx="39999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Astoria Wants:</a:t>
            </a:r>
            <a:endParaRPr/>
          </a:p>
          <a:p>
            <a:pPr indent="-317500" lvl="0" marL="457200" rtl="0" algn="l">
              <a:spcBef>
                <a:spcPts val="1200"/>
              </a:spcBef>
              <a:spcAft>
                <a:spcPts val="0"/>
              </a:spcAft>
              <a:buSzPts val="1400"/>
              <a:buChar char="●"/>
            </a:pPr>
            <a:r>
              <a:rPr lang="en"/>
              <a:t>Microcontrollers</a:t>
            </a:r>
            <a:endParaRPr/>
          </a:p>
          <a:p>
            <a:pPr indent="-317500" lvl="0" marL="457200" rtl="0" algn="l">
              <a:spcBef>
                <a:spcPts val="0"/>
              </a:spcBef>
              <a:spcAft>
                <a:spcPts val="0"/>
              </a:spcAft>
              <a:buSzPts val="1400"/>
              <a:buChar char="●"/>
            </a:pPr>
            <a:r>
              <a:rPr lang="en"/>
              <a:t>Network Protocols</a:t>
            </a:r>
            <a:endParaRPr/>
          </a:p>
          <a:p>
            <a:pPr indent="-317500" lvl="0" marL="457200" rtl="0" algn="l">
              <a:spcBef>
                <a:spcPts val="0"/>
              </a:spcBef>
              <a:spcAft>
                <a:spcPts val="0"/>
              </a:spcAft>
              <a:buSzPts val="1400"/>
              <a:buChar char="●"/>
            </a:pPr>
            <a:r>
              <a:rPr lang="en"/>
              <a:t>Databases</a:t>
            </a:r>
            <a:endParaRPr/>
          </a:p>
          <a:p>
            <a:pPr indent="-317500" lvl="0" marL="457200" rtl="0" algn="l">
              <a:spcBef>
                <a:spcPts val="0"/>
              </a:spcBef>
              <a:spcAft>
                <a:spcPts val="0"/>
              </a:spcAft>
              <a:buSzPts val="1400"/>
              <a:buChar char="●"/>
            </a:pPr>
            <a:r>
              <a:rPr lang="en"/>
              <a:t>Cloud Services</a:t>
            </a:r>
            <a:endParaRPr/>
          </a:p>
          <a:p>
            <a:pPr indent="-317500" lvl="0" marL="457200" rtl="0" algn="l">
              <a:spcBef>
                <a:spcPts val="0"/>
              </a:spcBef>
              <a:spcAft>
                <a:spcPts val="0"/>
              </a:spcAft>
              <a:buSzPts val="1400"/>
              <a:buChar char="●"/>
            </a:pPr>
            <a:r>
              <a:rPr lang="en"/>
              <a:t>Web-Native</a:t>
            </a:r>
            <a:endParaRPr/>
          </a:p>
          <a:p>
            <a:pPr indent="-304800" lvl="1" marL="914400" rtl="0" algn="l">
              <a:spcBef>
                <a:spcPts val="0"/>
              </a:spcBef>
              <a:spcAft>
                <a:spcPts val="0"/>
              </a:spcAft>
              <a:buSzPts val="1200"/>
              <a:buChar char="○"/>
            </a:pPr>
            <a:r>
              <a:rPr lang="en"/>
              <a:t>Control Panels</a:t>
            </a:r>
            <a:endParaRPr/>
          </a:p>
          <a:p>
            <a:pPr indent="-304800" lvl="1" marL="914400" rtl="0" algn="l">
              <a:spcBef>
                <a:spcPts val="0"/>
              </a:spcBef>
              <a:spcAft>
                <a:spcPts val="0"/>
              </a:spcAft>
              <a:buSzPts val="1200"/>
              <a:buChar char="○"/>
            </a:pPr>
            <a:r>
              <a:rPr lang="en"/>
              <a:t>Dashboards</a:t>
            </a:r>
            <a:endParaRPr/>
          </a:p>
          <a:p>
            <a:pPr indent="-304800" lvl="1" marL="914400" rtl="0" algn="l">
              <a:spcBef>
                <a:spcPts val="0"/>
              </a:spcBef>
              <a:spcAft>
                <a:spcPts val="0"/>
              </a:spcAft>
              <a:buSzPts val="1200"/>
              <a:buChar char="○"/>
            </a:pPr>
            <a:r>
              <a:rPr lang="en"/>
              <a:t>Analysis Pipelines</a:t>
            </a:r>
            <a:endParaRPr/>
          </a:p>
          <a:p>
            <a:pPr indent="-304800" lvl="1" marL="914400" rtl="0" algn="l">
              <a:spcBef>
                <a:spcPts val="0"/>
              </a:spcBef>
              <a:spcAft>
                <a:spcPts val="0"/>
              </a:spcAft>
              <a:buSzPts val="1200"/>
              <a:buChar char="○"/>
            </a:pPr>
            <a:r>
              <a:rPr lang="en"/>
              <a:t>Report Generation</a:t>
            </a:r>
            <a:endParaRPr/>
          </a:p>
        </p:txBody>
      </p:sp>
      <p:sp>
        <p:nvSpPr>
          <p:cNvPr id="84" name="Google Shape;84;p15"/>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85" name="Google Shape;85;p1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Integration &amp; Standardization</a:t>
            </a:r>
            <a:endParaRPr/>
          </a:p>
        </p:txBody>
      </p:sp>
      <p:sp>
        <p:nvSpPr>
          <p:cNvPr id="86" name="Google Shape;86;p15"/>
          <p:cNvSpPr txBox="1"/>
          <p:nvPr>
            <p:ph idx="2" type="body"/>
          </p:nvPr>
        </p:nvSpPr>
        <p:spPr>
          <a:xfrm>
            <a:off x="4694250" y="1919075"/>
            <a:ext cx="39999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Rust Supports:</a:t>
            </a:r>
            <a:endParaRPr/>
          </a:p>
          <a:p>
            <a:pPr indent="-317500" lvl="0" marL="457200" rtl="0" algn="l">
              <a:lnSpc>
                <a:spcPct val="200000"/>
              </a:lnSpc>
              <a:spcBef>
                <a:spcPts val="1200"/>
              </a:spcBef>
              <a:spcAft>
                <a:spcPts val="0"/>
              </a:spcAft>
              <a:buClr>
                <a:schemeClr val="accent1"/>
              </a:buClr>
              <a:buSzPts val="1400"/>
              <a:buChar char="●"/>
            </a:pPr>
            <a:r>
              <a:rPr lang="en">
                <a:solidFill>
                  <a:schemeClr val="accent1"/>
                </a:solidFill>
              </a:rPr>
              <a:t>Microcontrollers</a:t>
            </a:r>
            <a:endParaRPr>
              <a:solidFill>
                <a:schemeClr val="accent2"/>
              </a:solidFill>
            </a:endParaRPr>
          </a:p>
          <a:p>
            <a:pPr indent="-317500" lvl="0" marL="457200" rtl="0" algn="l">
              <a:lnSpc>
                <a:spcPct val="200000"/>
              </a:lnSpc>
              <a:spcBef>
                <a:spcPts val="0"/>
              </a:spcBef>
              <a:spcAft>
                <a:spcPts val="0"/>
              </a:spcAft>
              <a:buClr>
                <a:schemeClr val="accent3"/>
              </a:buClr>
              <a:buSzPts val="1400"/>
              <a:buChar char="●"/>
            </a:pPr>
            <a:r>
              <a:rPr lang="en">
                <a:solidFill>
                  <a:schemeClr val="accent3"/>
                </a:solidFill>
              </a:rPr>
              <a:t>Virtual Machines &amp; Servers</a:t>
            </a:r>
            <a:endParaRPr>
              <a:solidFill>
                <a:schemeClr val="accent3"/>
              </a:solidFill>
            </a:endParaRPr>
          </a:p>
          <a:p>
            <a:pPr indent="-317500" lvl="0" marL="457200" rtl="0" algn="l">
              <a:lnSpc>
                <a:spcPct val="200000"/>
              </a:lnSpc>
              <a:spcBef>
                <a:spcPts val="0"/>
              </a:spcBef>
              <a:spcAft>
                <a:spcPts val="0"/>
              </a:spcAft>
              <a:buClr>
                <a:schemeClr val="accent5"/>
              </a:buClr>
              <a:buSzPts val="1400"/>
              <a:buChar char="●"/>
            </a:pPr>
            <a:r>
              <a:rPr lang="en">
                <a:solidFill>
                  <a:schemeClr val="accent5"/>
                </a:solidFill>
              </a:rPr>
              <a:t>Serverless</a:t>
            </a:r>
            <a:endParaRPr>
              <a:solidFill>
                <a:schemeClr val="accent5"/>
              </a:solidFill>
            </a:endParaRPr>
          </a:p>
          <a:p>
            <a:pPr indent="-317500" lvl="0" marL="457200" rtl="0" algn="l">
              <a:lnSpc>
                <a:spcPct val="200000"/>
              </a:lnSpc>
              <a:spcBef>
                <a:spcPts val="0"/>
              </a:spcBef>
              <a:spcAft>
                <a:spcPts val="0"/>
              </a:spcAft>
              <a:buClr>
                <a:schemeClr val="accent6"/>
              </a:buClr>
              <a:buSzPts val="1400"/>
              <a:buChar char="●"/>
            </a:pPr>
            <a:r>
              <a:rPr lang="en">
                <a:solidFill>
                  <a:schemeClr val="accent6"/>
                </a:solidFill>
              </a:rPr>
              <a:t>WebAssembly</a:t>
            </a:r>
            <a:endParaRPr>
              <a:solidFill>
                <a:schemeClr val="accent6"/>
              </a:solidFill>
            </a:endParaRPr>
          </a:p>
        </p:txBody>
      </p:sp>
      <p:cxnSp>
        <p:nvCxnSpPr>
          <p:cNvPr id="87" name="Google Shape;87;p15"/>
          <p:cNvCxnSpPr/>
          <p:nvPr/>
        </p:nvCxnSpPr>
        <p:spPr>
          <a:xfrm rot="10800000">
            <a:off x="2456075" y="2520625"/>
            <a:ext cx="2505600" cy="7800"/>
          </a:xfrm>
          <a:prstGeom prst="straightConnector1">
            <a:avLst/>
          </a:prstGeom>
          <a:noFill/>
          <a:ln cap="flat" cmpd="sng" w="9525">
            <a:solidFill>
              <a:schemeClr val="accent1"/>
            </a:solidFill>
            <a:prstDash val="solid"/>
            <a:round/>
            <a:headEnd len="med" w="med" type="none"/>
            <a:tailEnd len="med" w="med" type="triangle"/>
          </a:ln>
        </p:spPr>
      </p:cxnSp>
      <p:cxnSp>
        <p:nvCxnSpPr>
          <p:cNvPr id="88" name="Google Shape;88;p15"/>
          <p:cNvCxnSpPr/>
          <p:nvPr/>
        </p:nvCxnSpPr>
        <p:spPr>
          <a:xfrm flipH="1">
            <a:off x="2565925" y="2528425"/>
            <a:ext cx="2389800" cy="220200"/>
          </a:xfrm>
          <a:prstGeom prst="straightConnector1">
            <a:avLst/>
          </a:prstGeom>
          <a:noFill/>
          <a:ln cap="flat" cmpd="sng" w="9525">
            <a:solidFill>
              <a:schemeClr val="accent1"/>
            </a:solidFill>
            <a:prstDash val="solid"/>
            <a:round/>
            <a:headEnd len="med" w="med" type="none"/>
            <a:tailEnd len="med" w="med" type="triangle"/>
          </a:ln>
        </p:spPr>
      </p:cxnSp>
      <p:cxnSp>
        <p:nvCxnSpPr>
          <p:cNvPr id="89" name="Google Shape;89;p15"/>
          <p:cNvCxnSpPr/>
          <p:nvPr/>
        </p:nvCxnSpPr>
        <p:spPr>
          <a:xfrm flipH="1">
            <a:off x="1931625" y="2956650"/>
            <a:ext cx="3029400" cy="52800"/>
          </a:xfrm>
          <a:prstGeom prst="straightConnector1">
            <a:avLst/>
          </a:prstGeom>
          <a:noFill/>
          <a:ln cap="flat" cmpd="sng" w="9525">
            <a:solidFill>
              <a:schemeClr val="accent3"/>
            </a:solidFill>
            <a:prstDash val="solid"/>
            <a:round/>
            <a:headEnd len="med" w="med" type="none"/>
            <a:tailEnd len="med" w="med" type="triangle"/>
          </a:ln>
        </p:spPr>
      </p:cxnSp>
      <p:cxnSp>
        <p:nvCxnSpPr>
          <p:cNvPr id="90" name="Google Shape;90;p15"/>
          <p:cNvCxnSpPr/>
          <p:nvPr/>
        </p:nvCxnSpPr>
        <p:spPr>
          <a:xfrm rot="10800000">
            <a:off x="2343600" y="3284500"/>
            <a:ext cx="2616000" cy="98400"/>
          </a:xfrm>
          <a:prstGeom prst="straightConnector1">
            <a:avLst/>
          </a:prstGeom>
          <a:noFill/>
          <a:ln cap="flat" cmpd="sng" w="9525">
            <a:solidFill>
              <a:schemeClr val="accent5"/>
            </a:solidFill>
            <a:prstDash val="solid"/>
            <a:round/>
            <a:headEnd len="med" w="med" type="none"/>
            <a:tailEnd len="med" w="med" type="triangle"/>
          </a:ln>
        </p:spPr>
      </p:cxnSp>
      <p:cxnSp>
        <p:nvCxnSpPr>
          <p:cNvPr id="91" name="Google Shape;91;p15"/>
          <p:cNvCxnSpPr/>
          <p:nvPr/>
        </p:nvCxnSpPr>
        <p:spPr>
          <a:xfrm flipH="1">
            <a:off x="3007950" y="3810575"/>
            <a:ext cx="1954500" cy="310800"/>
          </a:xfrm>
          <a:prstGeom prst="straightConnector1">
            <a:avLst/>
          </a:prstGeom>
          <a:noFill/>
          <a:ln cap="flat" cmpd="sng" w="9525">
            <a:solidFill>
              <a:schemeClr val="accent6"/>
            </a:solidFill>
            <a:prstDash val="solid"/>
            <a:round/>
            <a:headEnd len="med" w="med" type="none"/>
            <a:tailEnd len="med" w="med" type="triangle"/>
          </a:ln>
        </p:spPr>
      </p:cxnSp>
      <p:cxnSp>
        <p:nvCxnSpPr>
          <p:cNvPr id="92" name="Google Shape;92;p15"/>
          <p:cNvCxnSpPr/>
          <p:nvPr/>
        </p:nvCxnSpPr>
        <p:spPr>
          <a:xfrm flipH="1">
            <a:off x="2211525" y="2959500"/>
            <a:ext cx="2743800" cy="272100"/>
          </a:xfrm>
          <a:prstGeom prst="straightConnector1">
            <a:avLst/>
          </a:prstGeom>
          <a:noFill/>
          <a:ln cap="flat" cmpd="sng" w="9525">
            <a:solidFill>
              <a:schemeClr val="accent3"/>
            </a:solidFill>
            <a:prstDash val="solid"/>
            <a:round/>
            <a:headEnd len="med" w="med" type="none"/>
            <a:tailEnd len="med" w="med" type="triangl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6"/>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Ecosystem</a:t>
            </a:r>
            <a:endParaRPr/>
          </a:p>
        </p:txBody>
      </p:sp>
      <p:sp>
        <p:nvSpPr>
          <p:cNvPr id="98" name="Google Shape;98;p16"/>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99" name="Google Shape;99;p16"/>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Number of Packages:</a:t>
            </a:r>
            <a:endParaRPr/>
          </a:p>
          <a:p>
            <a:pPr indent="-342900" lvl="0" marL="457200" rtl="0" algn="l">
              <a:spcBef>
                <a:spcPts val="1200"/>
              </a:spcBef>
              <a:spcAft>
                <a:spcPts val="0"/>
              </a:spcAft>
              <a:buSzPts val="1800"/>
              <a:buChar char="●"/>
            </a:pPr>
            <a:r>
              <a:rPr lang="en"/>
              <a:t>Cargo: 0,085,000</a:t>
            </a:r>
            <a:endParaRPr/>
          </a:p>
          <a:p>
            <a:pPr indent="-342900" lvl="0" marL="457200" rtl="0" algn="l">
              <a:spcBef>
                <a:spcPts val="0"/>
              </a:spcBef>
              <a:spcAft>
                <a:spcPts val="0"/>
              </a:spcAft>
              <a:buSzPts val="1800"/>
              <a:buChar char="●"/>
            </a:pPr>
            <a:r>
              <a:rPr lang="en"/>
              <a:t>PyPI:   0,378,400 (4.5x)</a:t>
            </a:r>
            <a:endParaRPr/>
          </a:p>
          <a:p>
            <a:pPr indent="-342900" lvl="0" marL="457200" rtl="0" algn="l">
              <a:spcBef>
                <a:spcPts val="0"/>
              </a:spcBef>
              <a:spcAft>
                <a:spcPts val="0"/>
              </a:spcAft>
              <a:buSzPts val="1800"/>
              <a:buChar char="●"/>
            </a:pPr>
            <a:r>
              <a:rPr lang="en"/>
              <a:t>NPM:  1,300,000 (15x)</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pic>
        <p:nvPicPr>
          <p:cNvPr id="104" name="Google Shape;104;p17"/>
          <p:cNvPicPr preferRelativeResize="0"/>
          <p:nvPr/>
        </p:nvPicPr>
        <p:blipFill rotWithShape="1">
          <a:blip r:embed="rId3">
            <a:alphaModFix/>
          </a:blip>
          <a:srcRect b="40747" l="18558" r="48217" t="1909"/>
          <a:stretch/>
        </p:blipFill>
        <p:spPr>
          <a:xfrm>
            <a:off x="6536750" y="2258050"/>
            <a:ext cx="2475800" cy="2756659"/>
          </a:xfrm>
          <a:prstGeom prst="rect">
            <a:avLst/>
          </a:prstGeom>
          <a:noFill/>
          <a:ln>
            <a:noFill/>
          </a:ln>
        </p:spPr>
      </p:pic>
      <p:pic>
        <p:nvPicPr>
          <p:cNvPr id="105" name="Google Shape;105;p17"/>
          <p:cNvPicPr preferRelativeResize="0"/>
          <p:nvPr/>
        </p:nvPicPr>
        <p:blipFill rotWithShape="1">
          <a:blip r:embed="rId4">
            <a:alphaModFix/>
          </a:blip>
          <a:srcRect b="27968" l="18165" r="46874" t="3430"/>
          <a:stretch/>
        </p:blipFill>
        <p:spPr>
          <a:xfrm>
            <a:off x="3869100" y="2258038"/>
            <a:ext cx="2475800" cy="2756675"/>
          </a:xfrm>
          <a:prstGeom prst="rect">
            <a:avLst/>
          </a:prstGeom>
          <a:noFill/>
          <a:ln>
            <a:noFill/>
          </a:ln>
        </p:spPr>
      </p:pic>
      <p:sp>
        <p:nvSpPr>
          <p:cNvPr id="106" name="Google Shape;106;p17"/>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2"/>
                </a:solidFill>
              </a:rPr>
              <a:t>‹#›</a:t>
            </a:fld>
            <a:endParaRPr>
              <a:solidFill>
                <a:schemeClr val="lt2"/>
              </a:solidFill>
            </a:endParaRPr>
          </a:p>
        </p:txBody>
      </p:sp>
      <p:pic>
        <p:nvPicPr>
          <p:cNvPr id="107" name="Google Shape;107;p17"/>
          <p:cNvPicPr preferRelativeResize="0"/>
          <p:nvPr/>
        </p:nvPicPr>
        <p:blipFill>
          <a:blip r:embed="rId5">
            <a:alphaModFix/>
          </a:blip>
          <a:stretch>
            <a:fillRect/>
          </a:stretch>
        </p:blipFill>
        <p:spPr>
          <a:xfrm>
            <a:off x="118925" y="1063730"/>
            <a:ext cx="8893626" cy="1025070"/>
          </a:xfrm>
          <a:prstGeom prst="rect">
            <a:avLst/>
          </a:prstGeom>
          <a:noFill/>
          <a:ln>
            <a:noFill/>
          </a:ln>
        </p:spPr>
      </p:pic>
      <p:sp>
        <p:nvSpPr>
          <p:cNvPr id="108" name="Google Shape;108;p17"/>
          <p:cNvSpPr txBox="1"/>
          <p:nvPr>
            <p:ph idx="1" type="body"/>
          </p:nvPr>
        </p:nvSpPr>
        <p:spPr>
          <a:xfrm>
            <a:off x="118925" y="2246775"/>
            <a:ext cx="3577500" cy="2756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To Developers, Rust is:</a:t>
            </a:r>
            <a:endParaRPr/>
          </a:p>
          <a:p>
            <a:pPr indent="-342900" lvl="0" marL="457200" rtl="0" algn="l">
              <a:spcBef>
                <a:spcPts val="1200"/>
              </a:spcBef>
              <a:spcAft>
                <a:spcPts val="0"/>
              </a:spcAft>
              <a:buSzPts val="1800"/>
              <a:buChar char="●"/>
            </a:pPr>
            <a:r>
              <a:rPr lang="en"/>
              <a:t>Loved</a:t>
            </a:r>
            <a:endParaRPr/>
          </a:p>
          <a:p>
            <a:pPr indent="-342900" lvl="0" marL="457200" rtl="0" algn="l">
              <a:spcBef>
                <a:spcPts val="0"/>
              </a:spcBef>
              <a:spcAft>
                <a:spcPts val="0"/>
              </a:spcAft>
              <a:buSzPts val="1800"/>
              <a:buChar char="●"/>
            </a:pPr>
            <a:r>
              <a:rPr lang="en"/>
              <a:t>Interesting </a:t>
            </a:r>
            <a:endParaRPr/>
          </a:p>
          <a:p>
            <a:pPr indent="-342900" lvl="0" marL="457200" rtl="0" algn="l">
              <a:spcBef>
                <a:spcPts val="0"/>
              </a:spcBef>
              <a:spcAft>
                <a:spcPts val="0"/>
              </a:spcAft>
              <a:buSzPts val="1800"/>
              <a:buChar char="●"/>
            </a:pPr>
            <a:r>
              <a:rPr lang="en"/>
              <a:t>Uncommon</a:t>
            </a:r>
            <a:endParaRPr/>
          </a:p>
        </p:txBody>
      </p:sp>
      <p:sp>
        <p:nvSpPr>
          <p:cNvPr id="109" name="Google Shape;109;p17"/>
          <p:cNvSpPr txBox="1"/>
          <p:nvPr>
            <p:ph type="title"/>
          </p:nvPr>
        </p:nvSpPr>
        <p:spPr>
          <a:xfrm>
            <a:off x="471900" y="12677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Hiring &amp; Talent</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A33112"/>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