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321" r:id="rId4"/>
    <p:sldId id="322" r:id="rId5"/>
    <p:sldId id="323" r:id="rId6"/>
    <p:sldId id="302" r:id="rId7"/>
    <p:sldId id="324" r:id="rId8"/>
    <p:sldId id="319" r:id="rId9"/>
    <p:sldId id="310" r:id="rId10"/>
    <p:sldId id="338" r:id="rId11"/>
    <p:sldId id="311" r:id="rId12"/>
    <p:sldId id="339" r:id="rId13"/>
    <p:sldId id="318" r:id="rId14"/>
    <p:sldId id="313" r:id="rId15"/>
    <p:sldId id="314" r:id="rId16"/>
    <p:sldId id="315" r:id="rId17"/>
    <p:sldId id="316" r:id="rId18"/>
    <p:sldId id="317" r:id="rId19"/>
    <p:sldId id="312" r:id="rId20"/>
    <p:sldId id="289" r:id="rId21"/>
    <p:sldId id="340" r:id="rId22"/>
    <p:sldId id="341" r:id="rId23"/>
    <p:sldId id="320" r:id="rId24"/>
    <p:sldId id="342" r:id="rId25"/>
    <p:sldId id="281" r:id="rId26"/>
    <p:sldId id="290" r:id="rId27"/>
    <p:sldId id="325" r:id="rId28"/>
    <p:sldId id="303" r:id="rId29"/>
    <p:sldId id="291" r:id="rId30"/>
    <p:sldId id="292" r:id="rId31"/>
    <p:sldId id="326" r:id="rId32"/>
    <p:sldId id="327" r:id="rId33"/>
    <p:sldId id="305" r:id="rId34"/>
    <p:sldId id="343" r:id="rId35"/>
    <p:sldId id="293" r:id="rId36"/>
    <p:sldId id="294" r:id="rId37"/>
    <p:sldId id="328" r:id="rId38"/>
    <p:sldId id="329" r:id="rId39"/>
    <p:sldId id="306" r:id="rId40"/>
    <p:sldId id="295" r:id="rId41"/>
    <p:sldId id="296" r:id="rId42"/>
    <p:sldId id="307" r:id="rId43"/>
    <p:sldId id="330" r:id="rId44"/>
    <p:sldId id="344" r:id="rId45"/>
    <p:sldId id="297" r:id="rId46"/>
    <p:sldId id="298" r:id="rId47"/>
    <p:sldId id="331" r:id="rId48"/>
    <p:sldId id="332" r:id="rId49"/>
    <p:sldId id="333" r:id="rId50"/>
    <p:sldId id="334" r:id="rId51"/>
    <p:sldId id="299" r:id="rId52"/>
    <p:sldId id="300" r:id="rId53"/>
    <p:sldId id="308" r:id="rId54"/>
    <p:sldId id="335" r:id="rId55"/>
    <p:sldId id="336" r:id="rId56"/>
    <p:sldId id="309" r:id="rId57"/>
    <p:sldId id="33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66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</a:rPr>
              <a:t>Chapter 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Using Classes and Objects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(Modified)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92" y="1346060"/>
            <a:ext cx="3048000" cy="3830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5223-2A6C-48D8-AF9A-2E6F6117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E0A5-81AF-4944-BB68-D8D3BB2A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title</a:t>
            </a:r>
          </a:p>
          <a:p>
            <a:pPr marL="0" indent="0">
              <a:buNone/>
            </a:pPr>
            <a:r>
              <a:rPr lang="en-US" dirty="0"/>
              <a:t>No String object is created yet. Therefore, Object reference variable title does not refer to any. </a:t>
            </a:r>
          </a:p>
          <a:p>
            <a:pPr marL="0" indent="0">
              <a:buNone/>
            </a:pPr>
            <a:r>
              <a:rPr lang="en-US" dirty="0"/>
              <a:t>//At the time what happen if we execute the //following?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 The title is “ + title);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8EF1-48DA-4A05-B0F8-9CC616A2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31EC-6AEB-42B7-A529-6204BFDE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9C7DE-6202-4E8A-8D65-7FCDB41BEED1}"/>
              </a:ext>
            </a:extLst>
          </p:cNvPr>
          <p:cNvSpPr txBox="1"/>
          <p:nvPr/>
        </p:nvSpPr>
        <p:spPr>
          <a:xfrm>
            <a:off x="1651000" y="2550949"/>
            <a:ext cx="10102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 null   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CCD88D-2B34-456B-A6B0-D1EA0B3326B0}"/>
              </a:ext>
            </a:extLst>
          </p:cNvPr>
          <p:cNvSpPr/>
          <p:nvPr/>
        </p:nvSpPr>
        <p:spPr>
          <a:xfrm>
            <a:off x="497488" y="1690309"/>
            <a:ext cx="1976823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dirty="0">
                <a:latin typeface="Courier New" pitchFamily="-110" charset="0"/>
              </a:rPr>
              <a:t>String title;</a:t>
            </a:r>
          </a:p>
        </p:txBody>
      </p:sp>
    </p:spTree>
    <p:extLst>
      <p:ext uri="{BB962C8B-B14F-4D97-AF65-F5344CB8AC3E}">
        <p14:creationId xmlns:p14="http://schemas.microsoft.com/office/powerpoint/2010/main" val="35664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Generally, we use the </a:t>
            </a:r>
            <a:r>
              <a:rPr lang="en-US" dirty="0">
                <a:latin typeface="Courier New"/>
                <a:cs typeface="Courier New"/>
              </a:rPr>
              <a:t>new</a:t>
            </a:r>
            <a:r>
              <a:rPr lang="en-US" dirty="0"/>
              <a:t> operator to create an object:</a:t>
            </a:r>
          </a:p>
          <a:p>
            <a:pPr algn="ctr">
              <a:buNone/>
            </a:pPr>
            <a:r>
              <a:rPr lang="en-US" sz="2400" dirty="0">
                <a:latin typeface="Courier New"/>
                <a:cs typeface="Courier New"/>
              </a:rPr>
              <a:t>title = new </a:t>
            </a:r>
            <a:r>
              <a:rPr lang="en-US" sz="2400" dirty="0" err="1">
                <a:latin typeface="Courier New"/>
                <a:cs typeface="Courier New"/>
              </a:rPr>
              <a:t>String("James</a:t>
            </a:r>
            <a:r>
              <a:rPr lang="en-US" sz="2400" dirty="0">
                <a:latin typeface="Courier New"/>
                <a:cs typeface="Courier New"/>
              </a:rPr>
              <a:t> Gosling");</a:t>
            </a:r>
          </a:p>
          <a:p>
            <a:endParaRPr lang="en-US" dirty="0"/>
          </a:p>
          <a:p>
            <a:pPr>
              <a:spcAft>
                <a:spcPts val="2400"/>
              </a:spcAft>
              <a:buNone/>
            </a:pPr>
            <a:endParaRPr lang="en-US" dirty="0"/>
          </a:p>
          <a:p>
            <a:r>
              <a:rPr lang="en-US" dirty="0"/>
              <a:t>Creating an object is called </a:t>
            </a:r>
            <a:r>
              <a:rPr lang="en-US" i="1" dirty="0"/>
              <a:t>instantiation</a:t>
            </a:r>
          </a:p>
          <a:p>
            <a:r>
              <a:rPr lang="en-US" dirty="0"/>
              <a:t>An object is an </a:t>
            </a:r>
            <a:r>
              <a:rPr lang="en-US" i="1" dirty="0"/>
              <a:t>instance </a:t>
            </a:r>
            <a:r>
              <a:rPr lang="en-US" dirty="0"/>
              <a:t>of a particular class</a:t>
            </a:r>
          </a:p>
          <a:p>
            <a:r>
              <a:rPr lang="en-US" dirty="0"/>
              <a:t>title now refer to an object “James Gosling”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25736" y="3514212"/>
            <a:ext cx="521493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8000"/>
                </a:solidFill>
                <a:latin typeface="Arial" pitchFamily="-110" charset="0"/>
              </a:rPr>
              <a:t>This calls the String </a:t>
            </a:r>
            <a:r>
              <a:rPr lang="en-US" sz="2000" b="1" i="1" dirty="0">
                <a:solidFill>
                  <a:srgbClr val="008000"/>
                </a:solidFill>
                <a:latin typeface="Arial" pitchFamily="-110" charset="0"/>
              </a:rPr>
              <a:t>constructor</a:t>
            </a:r>
            <a:r>
              <a:rPr lang="en-US" sz="2000" b="1" dirty="0">
                <a:solidFill>
                  <a:srgbClr val="008000"/>
                </a:solidFill>
                <a:latin typeface="Arial" pitchFamily="-110" charset="0"/>
              </a:rPr>
              <a:t>, which is</a:t>
            </a:r>
          </a:p>
          <a:p>
            <a:pPr algn="ctr"/>
            <a:r>
              <a:rPr lang="en-US" sz="2000" b="1" dirty="0">
                <a:solidFill>
                  <a:srgbClr val="008000"/>
                </a:solidFill>
                <a:latin typeface="Arial" pitchFamily="-110" charset="0"/>
              </a:rPr>
              <a:t>a special method that sets up the object</a:t>
            </a:r>
            <a:endParaRPr lang="en-US" sz="2000" dirty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 rot="16200000">
            <a:off x="5037661" y="647185"/>
            <a:ext cx="457200" cy="5029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EAA1-AA60-4065-BB78-0E4719D1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44D8-F954-46A6-A552-938F8AF6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title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6920E-4AA2-4B8F-8121-9A28E4ED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7CE60-77FC-438F-B8D9-0BC20782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D20DE-B3FC-4130-8B9E-308C250AD272}"/>
              </a:ext>
            </a:extLst>
          </p:cNvPr>
          <p:cNvSpPr txBox="1"/>
          <p:nvPr/>
        </p:nvSpPr>
        <p:spPr>
          <a:xfrm>
            <a:off x="1479550" y="3115919"/>
            <a:ext cx="660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   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A3A646-798C-46A7-BB5A-77BBD1DB214E}"/>
              </a:ext>
            </a:extLst>
          </p:cNvPr>
          <p:cNvCxnSpPr/>
          <p:nvPr/>
        </p:nvCxnSpPr>
        <p:spPr>
          <a:xfrm>
            <a:off x="1980637" y="3300585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D61568C-6CF3-4391-9242-4E4AF7D81FAA}"/>
              </a:ext>
            </a:extLst>
          </p:cNvPr>
          <p:cNvSpPr/>
          <p:nvPr/>
        </p:nvSpPr>
        <p:spPr>
          <a:xfrm>
            <a:off x="284922" y="1511637"/>
            <a:ext cx="6420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urier New"/>
                <a:cs typeface="Courier New"/>
              </a:rPr>
              <a:t>title = new String("James Gosling");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9E8654-420A-4861-BBFE-46C2AF45F62E}"/>
              </a:ext>
            </a:extLst>
          </p:cNvPr>
          <p:cNvSpPr/>
          <p:nvPr/>
        </p:nvSpPr>
        <p:spPr>
          <a:xfrm>
            <a:off x="3635028" y="3057060"/>
            <a:ext cx="1835150" cy="57513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James Gosling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E1B253-9793-4B6D-A020-8FEAF153E3A4}"/>
              </a:ext>
            </a:extLst>
          </p:cNvPr>
          <p:cNvSpPr txBox="1"/>
          <p:nvPr/>
        </p:nvSpPr>
        <p:spPr>
          <a:xfrm>
            <a:off x="698500" y="4002735"/>
            <a:ext cx="49469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  Objects are created in the memory called heap     </a:t>
            </a:r>
          </a:p>
        </p:txBody>
      </p:sp>
    </p:spTree>
    <p:extLst>
      <p:ext uri="{BB962C8B-B14F-4D97-AF65-F5344CB8AC3E}">
        <p14:creationId xmlns:p14="http://schemas.microsoft.com/office/powerpoint/2010/main" val="260646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5000"/>
              </a:spcBef>
            </a:pPr>
            <a:r>
              <a:rPr lang="en-US" dirty="0"/>
              <a:t>Because strings are so common, we don't have to use the </a:t>
            </a:r>
            <a:r>
              <a:rPr lang="en-US" dirty="0">
                <a:latin typeface="Courier New" pitchFamily="-110" charset="0"/>
              </a:rPr>
              <a:t>new</a:t>
            </a:r>
            <a:r>
              <a:rPr lang="en-US" dirty="0"/>
              <a:t> operator to create a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object</a:t>
            </a:r>
          </a:p>
          <a:p>
            <a:pPr algn="ctr">
              <a:spcBef>
                <a:spcPct val="85000"/>
              </a:spcBef>
              <a:buNone/>
            </a:pPr>
            <a:r>
              <a:rPr lang="en-US" sz="2400" dirty="0">
                <a:latin typeface="Courier New" pitchFamily="-110" charset="0"/>
              </a:rPr>
              <a:t>title = "Java rocks!";</a:t>
            </a:r>
            <a:endParaRPr lang="en-US" sz="2400" dirty="0"/>
          </a:p>
          <a:p>
            <a:pPr>
              <a:spcBef>
                <a:spcPct val="85000"/>
              </a:spcBef>
            </a:pPr>
            <a:r>
              <a:rPr lang="en-US" dirty="0"/>
              <a:t>This is special syntax that works </a:t>
            </a:r>
            <a:r>
              <a:rPr lang="en-US" u="sng" dirty="0"/>
              <a:t>only</a:t>
            </a:r>
            <a:r>
              <a:rPr lang="en-US" dirty="0"/>
              <a:t> for strings</a:t>
            </a:r>
          </a:p>
          <a:p>
            <a:pPr>
              <a:spcBef>
                <a:spcPct val="85000"/>
              </a:spcBef>
            </a:pPr>
            <a:r>
              <a:rPr lang="en-US" dirty="0"/>
              <a:t>Each string literal (enclosed in double quotes) represents a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8694229" cy="3047311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/>
              <a:t>A primitive variable contains the value itself</a:t>
            </a:r>
          </a:p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/>
              <a:t>An object variable contains the address of the object</a:t>
            </a:r>
          </a:p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/>
              <a:t>An object reference can be thought of as a pointer to the location of the object</a:t>
            </a:r>
          </a:p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/>
              <a:t>Rather than dealing with arbitrary addresses, we often depict a reference graphically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209800" y="4572000"/>
            <a:ext cx="4572000" cy="990600"/>
            <a:chOff x="912" y="2976"/>
            <a:chExt cx="2880" cy="624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536" y="335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2400" y="3350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Jobs"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912" y="335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name1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988" y="2976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num1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584" y="2976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728" y="347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act of assignment takes a copy of a value and stores it in a variable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For primitive types: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87675" y="2895600"/>
            <a:ext cx="3079750" cy="990600"/>
            <a:chOff x="1584" y="1824"/>
            <a:chExt cx="1940" cy="624"/>
          </a:xfrm>
        </p:grpSpPr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092" y="182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2544" y="1862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num1</a:t>
              </a:r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3140" y="1824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3092" y="216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2544" y="2198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num2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3140" y="2160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96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1584" y="2006"/>
              <a:ext cx="7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Before:</a:t>
              </a:r>
            </a:p>
          </p:txBody>
        </p:sp>
      </p:grp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581400" y="4191000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num2 = num1;</a:t>
            </a:r>
          </a:p>
        </p:txBody>
      </p: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3063875" y="4968875"/>
            <a:ext cx="3079750" cy="990600"/>
            <a:chOff x="1632" y="3130"/>
            <a:chExt cx="1940" cy="624"/>
          </a:xfrm>
        </p:grpSpPr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3140" y="313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2592" y="3168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num1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188" y="3130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3140" y="346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592" y="3504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/>
                <a:t>num2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3188" y="3466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1632" y="3312"/>
              <a:ext cx="6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After: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object references, the address is copied: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3429000" y="3794125"/>
            <a:ext cx="2339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name2 = name1;</a:t>
            </a:r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1828800" y="2346325"/>
            <a:ext cx="6172200" cy="990600"/>
            <a:chOff x="1152" y="1478"/>
            <a:chExt cx="3888" cy="624"/>
          </a:xfrm>
        </p:grpSpPr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name1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name2</a:t>
              </a:r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7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Before:</a:t>
              </a:r>
            </a:p>
          </p:txBody>
        </p:sp>
        <p:sp>
          <p:nvSpPr>
            <p:cNvPr id="12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Jobs"</a:t>
              </a:r>
            </a:p>
          </p:txBody>
        </p:sp>
        <p:sp>
          <p:nvSpPr>
            <p:cNvPr id="13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Wozniak"</a:t>
              </a:r>
            </a:p>
          </p:txBody>
        </p:sp>
        <p:sp>
          <p:nvSpPr>
            <p:cNvPr id="16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1905000" y="4648200"/>
            <a:ext cx="5638800" cy="998538"/>
            <a:chOff x="1200" y="2928"/>
            <a:chExt cx="3552" cy="629"/>
          </a:xfrm>
        </p:grpSpPr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name1</a:t>
              </a: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name2</a:t>
              </a:r>
            </a:p>
          </p:txBody>
        </p:sp>
        <p:sp>
          <p:nvSpPr>
            <p:cNvPr id="22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6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After:</a:t>
              </a:r>
            </a:p>
          </p:txBody>
        </p:sp>
        <p:sp>
          <p:nvSpPr>
            <p:cNvPr id="23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Jobs"</a:t>
              </a: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68"/>
            <p:cNvSpPr>
              <a:spLocks noChangeShapeType="1"/>
            </p:cNvSpPr>
            <p:nvPr/>
          </p:nvSpPr>
          <p:spPr bwMode="auto">
            <a:xfrm flipV="1">
              <a:off x="3312" y="321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/>
              <a:t>Two or more references that refer to the same object are called </a:t>
            </a:r>
            <a:r>
              <a:rPr lang="en-US" i="1" dirty="0"/>
              <a:t>aliases</a:t>
            </a:r>
            <a:r>
              <a:rPr lang="en-US" dirty="0"/>
              <a:t> of each other</a:t>
            </a:r>
          </a:p>
          <a:p>
            <a:pPr>
              <a:spcBef>
                <a:spcPct val="70000"/>
              </a:spcBef>
            </a:pPr>
            <a:r>
              <a:rPr lang="en-US" dirty="0"/>
              <a:t>That creates an interesting situation: one object can be accessed using multiple reference variables</a:t>
            </a:r>
          </a:p>
          <a:p>
            <a:pPr>
              <a:spcBef>
                <a:spcPct val="70000"/>
              </a:spcBef>
            </a:pPr>
            <a:r>
              <a:rPr lang="en-US" dirty="0"/>
              <a:t>Aliases can be useful, but should be managed carefully</a:t>
            </a:r>
          </a:p>
          <a:p>
            <a:pPr>
              <a:spcBef>
                <a:spcPct val="70000"/>
              </a:spcBef>
            </a:pPr>
            <a:r>
              <a:rPr lang="en-US" dirty="0"/>
              <a:t>Changing an object through one reference changes it for all of its aliases, because there is really only one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80000"/>
              </a:spcBef>
            </a:pPr>
            <a:r>
              <a:rPr lang="en-US" dirty="0"/>
              <a:t>When an object no longer has any valid references to it, it can no longer be accessed by the program</a:t>
            </a:r>
          </a:p>
          <a:p>
            <a:pPr>
              <a:spcBef>
                <a:spcPct val="80000"/>
              </a:spcBef>
            </a:pPr>
            <a:r>
              <a:rPr lang="en-US" dirty="0"/>
              <a:t>The object is useless, and therefore is called </a:t>
            </a:r>
            <a:r>
              <a:rPr lang="en-US" i="1" dirty="0"/>
              <a:t>garbage</a:t>
            </a:r>
          </a:p>
          <a:p>
            <a:pPr>
              <a:spcBef>
                <a:spcPct val="80000"/>
              </a:spcBef>
            </a:pPr>
            <a:r>
              <a:rPr lang="en-US" dirty="0"/>
              <a:t>Java performs </a:t>
            </a:r>
            <a:r>
              <a:rPr lang="en-US" i="1" dirty="0"/>
              <a:t>automatic garbage collection</a:t>
            </a:r>
            <a:r>
              <a:rPr lang="en-US" dirty="0"/>
              <a:t> periodically, returning an object's memory to the system for future use</a:t>
            </a:r>
          </a:p>
          <a:p>
            <a:pPr>
              <a:spcBef>
                <a:spcPct val="80000"/>
              </a:spcBef>
            </a:pPr>
            <a:r>
              <a:rPr lang="en-US" dirty="0"/>
              <a:t>In other languages, the programmer is responsible for performing garbage collection explicitly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85000"/>
              </a:spcBef>
            </a:pPr>
            <a:r>
              <a:rPr lang="en-US" dirty="0"/>
              <a:t>We've seen that once an object has been instantiated, we can use the </a:t>
            </a:r>
            <a:r>
              <a:rPr lang="en-US" i="1" dirty="0"/>
              <a:t>dot operator</a:t>
            </a:r>
            <a:r>
              <a:rPr lang="en-US" dirty="0"/>
              <a:t> to invoke its methods</a:t>
            </a:r>
          </a:p>
          <a:p>
            <a:pPr algn="ctr">
              <a:spcBef>
                <a:spcPct val="85000"/>
              </a:spcBef>
              <a:buNone/>
            </a:pPr>
            <a:r>
              <a:rPr lang="en-US" sz="2400" dirty="0">
                <a:latin typeface="Courier New" pitchFamily="-110" charset="0"/>
              </a:rPr>
              <a:t>count = </a:t>
            </a:r>
            <a:r>
              <a:rPr lang="en-US" sz="2400" dirty="0" err="1">
                <a:latin typeface="Courier New" pitchFamily="-110" charset="0"/>
              </a:rPr>
              <a:t>title.length</a:t>
            </a:r>
            <a:r>
              <a:rPr lang="en-US" sz="2400" dirty="0">
                <a:latin typeface="Courier New" pitchFamily="-110" charset="0"/>
              </a:rPr>
              <a:t>()</a:t>
            </a:r>
          </a:p>
          <a:p>
            <a:pPr>
              <a:spcBef>
                <a:spcPct val="85000"/>
              </a:spcBef>
            </a:pPr>
            <a:r>
              <a:rPr lang="en-US" dirty="0"/>
              <a:t>A method may </a:t>
            </a:r>
            <a:r>
              <a:rPr lang="en-US" i="1" dirty="0"/>
              <a:t>return a value</a:t>
            </a:r>
            <a:r>
              <a:rPr lang="en-US" dirty="0"/>
              <a:t>, which can be used in an assignment or expression</a:t>
            </a:r>
          </a:p>
          <a:p>
            <a:pPr>
              <a:spcBef>
                <a:spcPct val="85000"/>
              </a:spcBef>
            </a:pPr>
            <a:r>
              <a:rPr lang="en-US" dirty="0"/>
              <a:t>A method invocation can be thought of as asking an object to perform a service or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  <a:p>
            <a:r>
              <a:rPr lang="en-US" dirty="0"/>
              <a:t>Services of the </a:t>
            </a:r>
            <a:r>
              <a:rPr lang="en-US" dirty="0">
                <a:latin typeface="Courier New"/>
                <a:cs typeface="Courier New"/>
              </a:rPr>
              <a:t>String</a:t>
            </a:r>
            <a:r>
              <a:rPr lang="en-US" dirty="0"/>
              <a:t> class</a:t>
            </a:r>
          </a:p>
          <a:p>
            <a:r>
              <a:rPr lang="en-US" dirty="0"/>
              <a:t>The Java API class library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Random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Math</a:t>
            </a:r>
            <a:r>
              <a:rPr lang="en-US" dirty="0"/>
              <a:t> classes</a:t>
            </a:r>
          </a:p>
          <a:p>
            <a:r>
              <a:rPr lang="en-US" dirty="0"/>
              <a:t>Formatting output</a:t>
            </a:r>
          </a:p>
          <a:p>
            <a:r>
              <a:rPr lang="en-US" dirty="0"/>
              <a:t>Introducing enumerated types</a:t>
            </a:r>
          </a:p>
          <a:p>
            <a:r>
              <a:rPr lang="en-US" dirty="0"/>
              <a:t>Wrapper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3" y="1253756"/>
            <a:ext cx="3127144" cy="5102594"/>
          </a:xfrm>
        </p:spPr>
        <p:txBody>
          <a:bodyPr/>
          <a:lstStyle/>
          <a:p>
            <a:r>
              <a:rPr lang="en-US" dirty="0"/>
              <a:t>Some methods of the </a:t>
            </a:r>
            <a:r>
              <a:rPr lang="en-US" dirty="0">
                <a:latin typeface="Courier New"/>
                <a:cs typeface="Courier New"/>
              </a:rPr>
              <a:t>String</a:t>
            </a:r>
            <a:r>
              <a:rPr lang="en-US" dirty="0"/>
              <a:t> class: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Fig3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33" y="525991"/>
            <a:ext cx="4776735" cy="5603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E6B556-F52C-46F9-A444-8E2830D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E7B31-BC93-4B8C-9507-D4877D20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70E869-CBAE-4FBD-914F-CF4D1FBCEFDA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609600"/>
            <a:ext cx="8024567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General Method Header Structure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997603-5BDE-44DB-B211-E9C2A5D37B36}"/>
              </a:ext>
            </a:extLst>
          </p:cNvPr>
          <p:cNvSpPr txBox="1">
            <a:spLocks noChangeArrowheads="1"/>
          </p:cNvSpPr>
          <p:nvPr/>
        </p:nvSpPr>
        <p:spPr>
          <a:xfrm>
            <a:off x="284923" y="1752600"/>
            <a:ext cx="8519712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return datatype</a:t>
            </a:r>
            <a:r>
              <a:rPr lang="en-US" altLang="en-US" sz="2400" dirty="0">
                <a:solidFill>
                  <a:srgbClr val="C00000"/>
                </a:solidFill>
              </a:rPr>
              <a:t>   </a:t>
            </a:r>
            <a:r>
              <a:rPr lang="en-US" altLang="en-US" sz="2400" u="sng" dirty="0">
                <a:solidFill>
                  <a:srgbClr val="00B050"/>
                </a:solidFill>
              </a:rPr>
              <a:t>method name</a:t>
            </a:r>
            <a:r>
              <a:rPr lang="en-US" altLang="en-US" sz="2400" dirty="0">
                <a:solidFill>
                  <a:srgbClr val="00B050"/>
                </a:solidFill>
              </a:rPr>
              <a:t>  </a:t>
            </a:r>
            <a:r>
              <a:rPr lang="en-US" altLang="en-US" sz="2400" u="sng" dirty="0">
                <a:solidFill>
                  <a:srgbClr val="7030A0"/>
                </a:solidFill>
              </a:rPr>
              <a:t>(data-type parameter-variables…)</a:t>
            </a:r>
          </a:p>
          <a:p>
            <a:pPr>
              <a:buFontTx/>
              <a:buNone/>
            </a:pPr>
            <a:endParaRPr lang="en-US" altLang="en-US" sz="2400" u="sng" dirty="0">
              <a:solidFill>
                <a:srgbClr val="7030A0"/>
              </a:solidFill>
            </a:endParaRPr>
          </a:p>
          <a:p>
            <a:pPr>
              <a:buFontTx/>
              <a:buNone/>
            </a:pPr>
            <a:r>
              <a:rPr lang="en-US" altLang="en-US" sz="2400" dirty="0"/>
              <a:t>Some String Class’s methods from the previous List (API):</a:t>
            </a:r>
          </a:p>
          <a:p>
            <a:pPr>
              <a:buFontTx/>
              <a:buNone/>
            </a:pPr>
            <a:r>
              <a:rPr lang="en-US" altLang="en-US" sz="2400" u="sng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15A705-08B5-42EA-A3B9-7B85102269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426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Chapter 6 Starting Out with C++: Early Objects 5/e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 </a:t>
            </a:r>
            <a:fld id="{78487E8A-11B6-4335-B8D5-F9175FDA6108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1D09A60-3969-482C-BFEE-5236C5BDAB89}"/>
              </a:ext>
            </a:extLst>
          </p:cNvPr>
          <p:cNvSpPr txBox="1">
            <a:spLocks/>
          </p:cNvSpPr>
          <p:nvPr/>
        </p:nvSpPr>
        <p:spPr>
          <a:xfrm>
            <a:off x="6019800" y="61722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© 2006 Pearson Education.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 All Rights Reserved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F35E4-4515-406E-BAAD-EC5EF5E01D8C}"/>
              </a:ext>
            </a:extLst>
          </p:cNvPr>
          <p:cNvSpPr txBox="1"/>
          <p:nvPr/>
        </p:nvSpPr>
        <p:spPr>
          <a:xfrm>
            <a:off x="446543" y="3381006"/>
            <a:ext cx="7999872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endParaRPr lang="en-US" altLang="en-US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  String              </a:t>
            </a:r>
            <a:r>
              <a:rPr lang="en-US" altLang="en-US" sz="2400" dirty="0">
                <a:solidFill>
                  <a:srgbClr val="00B050"/>
                </a:solidFill>
              </a:rPr>
              <a:t>replace</a:t>
            </a:r>
            <a:r>
              <a:rPr lang="en-US" altLang="en-US" sz="2400" dirty="0">
                <a:solidFill>
                  <a:srgbClr val="C00000"/>
                </a:solidFill>
              </a:rPr>
              <a:t>             </a:t>
            </a:r>
            <a:r>
              <a:rPr lang="en-US" altLang="en-US" sz="2400" dirty="0">
                <a:solidFill>
                  <a:srgbClr val="7030A0"/>
                </a:solidFill>
              </a:rPr>
              <a:t>(</a:t>
            </a:r>
            <a:r>
              <a:rPr lang="en-US" altLang="en-US" sz="2400" dirty="0">
                <a:solidFill>
                  <a:srgbClr val="C00000"/>
                </a:solidFill>
              </a:rPr>
              <a:t>char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dirty="0" err="1">
                <a:solidFill>
                  <a:srgbClr val="7030A0"/>
                </a:solidFill>
              </a:rPr>
              <a:t>oldChar</a:t>
            </a:r>
            <a:r>
              <a:rPr lang="en-US" altLang="en-US" sz="2400" dirty="0">
                <a:solidFill>
                  <a:srgbClr val="7030A0"/>
                </a:solidFill>
              </a:rPr>
              <a:t> ,  </a:t>
            </a:r>
            <a:r>
              <a:rPr lang="en-US" altLang="en-US" sz="2400" dirty="0">
                <a:solidFill>
                  <a:srgbClr val="C00000"/>
                </a:solidFill>
              </a:rPr>
              <a:t>char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dirty="0" err="1">
                <a:solidFill>
                  <a:srgbClr val="7030A0"/>
                </a:solidFill>
              </a:rPr>
              <a:t>newChar</a:t>
            </a:r>
            <a:r>
              <a:rPr lang="en-US" altLang="en-US" sz="2400" dirty="0">
                <a:solidFill>
                  <a:srgbClr val="7030A0"/>
                </a:solidFill>
              </a:rPr>
              <a:t>)</a:t>
            </a:r>
            <a:endParaRPr lang="en-US" altLang="en-US" sz="2400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  int                    </a:t>
            </a:r>
            <a:r>
              <a:rPr lang="en-US" altLang="en-US" sz="2400" dirty="0">
                <a:solidFill>
                  <a:srgbClr val="00B050"/>
                </a:solidFill>
              </a:rPr>
              <a:t>length               </a:t>
            </a:r>
            <a:r>
              <a:rPr lang="en-US" altLang="en-US" sz="2400" dirty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  char               </a:t>
            </a:r>
            <a:r>
              <a:rPr lang="en-US" altLang="en-US" sz="2400" dirty="0">
                <a:solidFill>
                  <a:srgbClr val="00B050"/>
                </a:solidFill>
              </a:rPr>
              <a:t>  </a:t>
            </a:r>
            <a:r>
              <a:rPr lang="en-US" altLang="en-US" sz="2400" dirty="0" err="1">
                <a:solidFill>
                  <a:srgbClr val="00B050"/>
                </a:solidFill>
              </a:rPr>
              <a:t>charAt</a:t>
            </a:r>
            <a:r>
              <a:rPr lang="en-US" altLang="en-US" sz="2400" dirty="0">
                <a:solidFill>
                  <a:srgbClr val="C00000"/>
                </a:solidFill>
              </a:rPr>
              <a:t>               </a:t>
            </a:r>
            <a:r>
              <a:rPr lang="en-US" altLang="en-US" sz="2400" dirty="0">
                <a:solidFill>
                  <a:srgbClr val="7030A0"/>
                </a:solidFill>
              </a:rPr>
              <a:t>( </a:t>
            </a:r>
            <a:r>
              <a:rPr lang="en-US" altLang="en-US" sz="2400" dirty="0">
                <a:solidFill>
                  <a:srgbClr val="C00000"/>
                </a:solidFill>
              </a:rPr>
              <a:t>int </a:t>
            </a:r>
            <a:r>
              <a:rPr lang="en-US" altLang="en-US" sz="2400" dirty="0">
                <a:solidFill>
                  <a:srgbClr val="7030A0"/>
                </a:solidFill>
              </a:rPr>
              <a:t> index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8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E6B556-F52C-46F9-A444-8E2830D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E7B31-BC93-4B8C-9507-D4877D20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70E869-CBAE-4FBD-914F-CF4D1FBCEFDA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609600"/>
            <a:ext cx="8024567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General Method Header Structure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997603-5BDE-44DB-B211-E9C2A5D37B36}"/>
              </a:ext>
            </a:extLst>
          </p:cNvPr>
          <p:cNvSpPr txBox="1">
            <a:spLocks noChangeArrowheads="1"/>
          </p:cNvSpPr>
          <p:nvPr/>
        </p:nvSpPr>
        <p:spPr>
          <a:xfrm>
            <a:off x="284923" y="1752600"/>
            <a:ext cx="8519712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return datatype</a:t>
            </a:r>
            <a:r>
              <a:rPr lang="en-US" altLang="en-US" sz="2400" dirty="0">
                <a:solidFill>
                  <a:srgbClr val="C00000"/>
                </a:solidFill>
              </a:rPr>
              <a:t>   </a:t>
            </a:r>
            <a:r>
              <a:rPr lang="en-US" altLang="en-US" sz="2400" u="sng" dirty="0">
                <a:solidFill>
                  <a:srgbClr val="00B050"/>
                </a:solidFill>
              </a:rPr>
              <a:t>method name</a:t>
            </a:r>
            <a:r>
              <a:rPr lang="en-US" altLang="en-US" sz="2400" dirty="0">
                <a:solidFill>
                  <a:srgbClr val="00B050"/>
                </a:solidFill>
              </a:rPr>
              <a:t>  </a:t>
            </a:r>
            <a:r>
              <a:rPr lang="en-US" altLang="en-US" sz="2400" u="sng" dirty="0">
                <a:solidFill>
                  <a:srgbClr val="7030A0"/>
                </a:solidFill>
              </a:rPr>
              <a:t>(data-type parameter-variables…)</a:t>
            </a:r>
            <a:endParaRPr lang="en-US" altLang="en-US" sz="2400" dirty="0">
              <a:solidFill>
                <a:srgbClr val="7030A0"/>
              </a:solidFill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     String              </a:t>
            </a:r>
            <a:r>
              <a:rPr lang="en-US" altLang="en-US" sz="2400" dirty="0">
                <a:solidFill>
                  <a:srgbClr val="00B050"/>
                </a:solidFill>
              </a:rPr>
              <a:t>replace</a:t>
            </a:r>
            <a:r>
              <a:rPr lang="en-US" altLang="en-US" sz="2400" dirty="0">
                <a:solidFill>
                  <a:srgbClr val="C00000"/>
                </a:solidFill>
              </a:rPr>
              <a:t>             </a:t>
            </a:r>
            <a:r>
              <a:rPr lang="en-US" altLang="en-US" sz="2400" dirty="0">
                <a:solidFill>
                  <a:srgbClr val="7030A0"/>
                </a:solidFill>
              </a:rPr>
              <a:t>(</a:t>
            </a:r>
            <a:r>
              <a:rPr lang="en-US" altLang="en-US" sz="2400" dirty="0">
                <a:solidFill>
                  <a:srgbClr val="C00000"/>
                </a:solidFill>
              </a:rPr>
              <a:t>char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dirty="0" err="1">
                <a:solidFill>
                  <a:srgbClr val="7030A0"/>
                </a:solidFill>
              </a:rPr>
              <a:t>oldChar</a:t>
            </a:r>
            <a:r>
              <a:rPr lang="en-US" altLang="en-US" sz="2400" dirty="0">
                <a:solidFill>
                  <a:srgbClr val="7030A0"/>
                </a:solidFill>
              </a:rPr>
              <a:t> ,  </a:t>
            </a:r>
            <a:r>
              <a:rPr lang="en-US" altLang="en-US" sz="2400" dirty="0">
                <a:solidFill>
                  <a:srgbClr val="C00000"/>
                </a:solidFill>
              </a:rPr>
              <a:t>char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dirty="0" err="1">
                <a:solidFill>
                  <a:srgbClr val="7030A0"/>
                </a:solidFill>
              </a:rPr>
              <a:t>newChar</a:t>
            </a:r>
            <a:r>
              <a:rPr lang="en-US" altLang="en-US" sz="2400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altLang="en-US" sz="2400" dirty="0"/>
          </a:p>
          <a:p>
            <a:pPr>
              <a:buNone/>
            </a:pPr>
            <a:r>
              <a:rPr lang="en-US" altLang="en-US" sz="2400" dirty="0"/>
              <a:t>Using it in our program: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15A705-08B5-42EA-A3B9-7B85102269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426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Chapter 6 Starting Out with C++: Early Objects 5/e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 </a:t>
            </a:r>
            <a:fld id="{78487E8A-11B6-4335-B8D5-F9175FDA6108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1D09A60-3969-482C-BFEE-5236C5BDAB89}"/>
              </a:ext>
            </a:extLst>
          </p:cNvPr>
          <p:cNvSpPr txBox="1">
            <a:spLocks/>
          </p:cNvSpPr>
          <p:nvPr/>
        </p:nvSpPr>
        <p:spPr>
          <a:xfrm>
            <a:off x="6019800" y="61722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© 2006 Pearson Education.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 All Rights Reserved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44CCB-9351-434B-A527-82361EFB0163}"/>
              </a:ext>
            </a:extLst>
          </p:cNvPr>
          <p:cNvSpPr txBox="1"/>
          <p:nvPr/>
        </p:nvSpPr>
        <p:spPr>
          <a:xfrm>
            <a:off x="339365" y="3522818"/>
            <a:ext cx="8020763" cy="2677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str1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"Ha 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ha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ha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str2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str1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.replace(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,  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'e’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sz="24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.println(</a:t>
            </a:r>
            <a:r>
              <a:rPr lang="en-US" sz="2400" b="1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The new string: "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+ </a:t>
            </a:r>
            <a:r>
              <a:rPr lang="en-US" sz="2400" b="1" i="1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str2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400" b="1" i="1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altLang="en-US" sz="2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//Output: </a:t>
            </a:r>
            <a:r>
              <a:rPr lang="en-US" sz="2400" dirty="0">
                <a:highlight>
                  <a:srgbClr val="E8F2FE"/>
                </a:highlight>
              </a:rPr>
              <a:t>The new string is:  He </a:t>
            </a:r>
            <a:r>
              <a:rPr lang="en-US" sz="2400" dirty="0" err="1">
                <a:highlight>
                  <a:srgbClr val="E8F2FE"/>
                </a:highlight>
              </a:rPr>
              <a:t>he</a:t>
            </a:r>
            <a:r>
              <a:rPr lang="en-US" sz="2400" dirty="0">
                <a:highlight>
                  <a:srgbClr val="E8F2FE"/>
                </a:highlight>
              </a:rPr>
              <a:t> </a:t>
            </a:r>
            <a:r>
              <a:rPr lang="en-US" sz="2400" dirty="0" err="1">
                <a:highlight>
                  <a:srgbClr val="E8F2FE"/>
                </a:highlight>
              </a:rPr>
              <a:t>he</a:t>
            </a:r>
            <a:endParaRPr lang="en-US" sz="2400" dirty="0">
              <a:highlight>
                <a:srgbClr val="E8F2F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1647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/>
              <a:t>It is occasionally helpful to refer to a particular character within a string</a:t>
            </a:r>
          </a:p>
          <a:p>
            <a:pPr>
              <a:spcBef>
                <a:spcPct val="70000"/>
              </a:spcBef>
            </a:pPr>
            <a:r>
              <a:rPr lang="en-US" dirty="0"/>
              <a:t>This can be done by specifying the character's numeric </a:t>
            </a:r>
            <a:r>
              <a:rPr lang="en-US" i="1" dirty="0"/>
              <a:t>index</a:t>
            </a:r>
          </a:p>
          <a:p>
            <a:pPr>
              <a:spcBef>
                <a:spcPct val="70000"/>
              </a:spcBef>
            </a:pPr>
            <a:r>
              <a:rPr lang="en-US" dirty="0"/>
              <a:t>The indexes begin at zero in each string</a:t>
            </a:r>
          </a:p>
          <a:p>
            <a:pPr>
              <a:spcBef>
                <a:spcPct val="70000"/>
              </a:spcBef>
            </a:pPr>
            <a:r>
              <a:rPr lang="en-US" dirty="0"/>
              <a:t>In the string </a:t>
            </a:r>
            <a:r>
              <a:rPr lang="en-US" dirty="0">
                <a:latin typeface="Courier New" pitchFamily="-110" charset="0"/>
              </a:rPr>
              <a:t>"Hello"</a:t>
            </a:r>
            <a:r>
              <a:rPr lang="en-US" dirty="0"/>
              <a:t>, the character </a:t>
            </a:r>
            <a:r>
              <a:rPr lang="en-US" dirty="0">
                <a:latin typeface="Courier New" pitchFamily="-110" charset="0"/>
              </a:rPr>
              <a:t>'H'</a:t>
            </a:r>
            <a:r>
              <a:rPr lang="en-US" dirty="0"/>
              <a:t> is at index 0 and the </a:t>
            </a:r>
            <a:r>
              <a:rPr lang="en-US" dirty="0">
                <a:latin typeface="Courier New" pitchFamily="-110" charset="0"/>
              </a:rPr>
              <a:t>'</a:t>
            </a:r>
            <a:r>
              <a:rPr lang="en-US" dirty="0" err="1">
                <a:latin typeface="Courier New" pitchFamily="-110" charset="0"/>
              </a:rPr>
              <a:t>o</a:t>
            </a:r>
            <a:r>
              <a:rPr lang="en-US" dirty="0">
                <a:latin typeface="Courier New" pitchFamily="-110" charset="0"/>
              </a:rPr>
              <a:t>'</a:t>
            </a:r>
            <a:r>
              <a:rPr lang="en-US" dirty="0"/>
              <a:t> is at index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E6B556-F52C-46F9-A444-8E2830D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E7B31-BC93-4B8C-9507-D4877D20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70E869-CBAE-4FBD-914F-CF4D1FBCEFDA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609600"/>
            <a:ext cx="8024567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General Method Header Structure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997603-5BDE-44DB-B211-E9C2A5D37B36}"/>
              </a:ext>
            </a:extLst>
          </p:cNvPr>
          <p:cNvSpPr txBox="1">
            <a:spLocks noChangeArrowheads="1"/>
          </p:cNvSpPr>
          <p:nvPr/>
        </p:nvSpPr>
        <p:spPr>
          <a:xfrm>
            <a:off x="360100" y="1752599"/>
            <a:ext cx="8519712" cy="46037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return datatype</a:t>
            </a:r>
            <a:r>
              <a:rPr lang="en-US" altLang="en-US" sz="2400" dirty="0">
                <a:solidFill>
                  <a:srgbClr val="C00000"/>
                </a:solidFill>
              </a:rPr>
              <a:t>   </a:t>
            </a:r>
            <a:r>
              <a:rPr lang="en-US" altLang="en-US" sz="2400" u="sng" dirty="0">
                <a:solidFill>
                  <a:srgbClr val="00B050"/>
                </a:solidFill>
              </a:rPr>
              <a:t>method name</a:t>
            </a:r>
            <a:r>
              <a:rPr lang="en-US" altLang="en-US" sz="2400" dirty="0">
                <a:solidFill>
                  <a:srgbClr val="00B050"/>
                </a:solidFill>
              </a:rPr>
              <a:t>  </a:t>
            </a:r>
            <a:r>
              <a:rPr lang="en-US" altLang="en-US" sz="2400" u="sng" dirty="0">
                <a:solidFill>
                  <a:srgbClr val="7030A0"/>
                </a:solidFill>
              </a:rPr>
              <a:t>(data-type parameter-variables…)</a:t>
            </a: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       char              </a:t>
            </a:r>
            <a:r>
              <a:rPr lang="en-US" altLang="en-US" sz="2400" dirty="0">
                <a:solidFill>
                  <a:srgbClr val="00B050"/>
                </a:solidFill>
              </a:rPr>
              <a:t>  </a:t>
            </a:r>
            <a:r>
              <a:rPr lang="en-US" altLang="en-US" sz="2400" dirty="0" err="1">
                <a:solidFill>
                  <a:srgbClr val="00B050"/>
                </a:solidFill>
              </a:rPr>
              <a:t>charAt</a:t>
            </a:r>
            <a:r>
              <a:rPr lang="en-US" altLang="en-US" sz="2400" dirty="0">
                <a:solidFill>
                  <a:srgbClr val="C00000"/>
                </a:solidFill>
              </a:rPr>
              <a:t>               </a:t>
            </a:r>
            <a:r>
              <a:rPr lang="en-US" altLang="en-US" sz="2400" dirty="0">
                <a:solidFill>
                  <a:srgbClr val="7030A0"/>
                </a:solidFill>
              </a:rPr>
              <a:t>( </a:t>
            </a:r>
            <a:r>
              <a:rPr lang="en-US" altLang="en-US" sz="2400" dirty="0">
                <a:solidFill>
                  <a:srgbClr val="C00000"/>
                </a:solidFill>
              </a:rPr>
              <a:t>int</a:t>
            </a:r>
            <a:r>
              <a:rPr lang="en-US" altLang="en-US" sz="2400" dirty="0">
                <a:solidFill>
                  <a:srgbClr val="7030A0"/>
                </a:solidFill>
              </a:rPr>
              <a:t>  index )</a:t>
            </a:r>
            <a:endParaRPr lang="en-US" altLang="en-US" sz="2400" dirty="0"/>
          </a:p>
          <a:p>
            <a:pPr>
              <a:buFontTx/>
              <a:buNone/>
            </a:pPr>
            <a:endParaRPr lang="en-US" altLang="en-US" sz="2400" u="sng" dirty="0"/>
          </a:p>
          <a:p>
            <a:pPr>
              <a:buFontTx/>
              <a:buNone/>
            </a:pPr>
            <a:r>
              <a:rPr lang="en-US" altLang="en-US" sz="2400" u="sng" dirty="0"/>
              <a:t>Using it in our program: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1D09A60-3969-482C-BFEE-5236C5BDAB89}"/>
              </a:ext>
            </a:extLst>
          </p:cNvPr>
          <p:cNvSpPr txBox="1">
            <a:spLocks/>
          </p:cNvSpPr>
          <p:nvPr/>
        </p:nvSpPr>
        <p:spPr>
          <a:xfrm>
            <a:off x="6019800" y="61722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	© 2006 Pearson Education.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 		All Rights Reserved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F5CF6-D4D3-45BE-B1E8-B8C4AA573D06}"/>
              </a:ext>
            </a:extLst>
          </p:cNvPr>
          <p:cNvSpPr txBox="1"/>
          <p:nvPr/>
        </p:nvSpPr>
        <p:spPr>
          <a:xfrm>
            <a:off x="360099" y="3603763"/>
            <a:ext cx="8611635" cy="29546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str1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"Java is fun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str1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.charAt(0); //method call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"Character at index 0:"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 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//Output: Character at index 0:</a:t>
            </a:r>
            <a:r>
              <a:rPr lang="en-US" sz="2400" dirty="0">
                <a:highlight>
                  <a:srgbClr val="E8F2FE"/>
                </a:highlight>
              </a:rPr>
              <a:t>  </a:t>
            </a:r>
            <a:r>
              <a:rPr lang="en-US" sz="2400" b="1" dirty="0">
                <a:highlight>
                  <a:srgbClr val="E8F2FE"/>
                </a:highlight>
              </a:rPr>
              <a:t>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6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StringMutation.java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String class and its methods.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 err="1">
                <a:latin typeface="Courier New"/>
                <a:cs typeface="Courier New"/>
              </a:rPr>
              <a:t>StringMutation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Prints a string and various mutations of it.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String phrase = "Change is inevitable";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String mutation1, mutation2, mutation3, mutation4;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System.out.println("Original</a:t>
            </a:r>
            <a:r>
              <a:rPr lang="en-US" sz="1200" dirty="0">
                <a:latin typeface="Courier New"/>
                <a:cs typeface="Courier New"/>
              </a:rPr>
              <a:t> string: \"" + phrase + "\"");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System.out.println("Length</a:t>
            </a:r>
            <a:r>
              <a:rPr lang="en-US" sz="1200" dirty="0">
                <a:latin typeface="Courier New"/>
                <a:cs typeface="Courier New"/>
              </a:rPr>
              <a:t> of string: " + </a:t>
            </a:r>
            <a:r>
              <a:rPr lang="en-US" sz="1200" dirty="0" err="1">
                <a:latin typeface="Courier New"/>
                <a:cs typeface="Courier New"/>
              </a:rPr>
              <a:t>phrase.length</a:t>
            </a:r>
            <a:r>
              <a:rPr lang="en-US" sz="1200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mutation1 = </a:t>
            </a:r>
            <a:r>
              <a:rPr lang="en-US" sz="1200" dirty="0" err="1">
                <a:latin typeface="Courier New"/>
                <a:cs typeface="Courier New"/>
              </a:rPr>
              <a:t>phrase.concat</a:t>
            </a:r>
            <a:r>
              <a:rPr lang="en-US" sz="1200" dirty="0">
                <a:latin typeface="Courier New"/>
                <a:cs typeface="Courier New"/>
              </a:rPr>
              <a:t>(", except from vending machines.");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mutation2 = mutation1.toUpperCase();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mutation3 = mutation2.replace('E', 'X');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mutation4 = mutation3.substring(3, 30);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// Print each mutated string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System.out.println("Mutation</a:t>
            </a:r>
            <a:r>
              <a:rPr lang="en-US" sz="1200" dirty="0">
                <a:latin typeface="Courier New"/>
                <a:cs typeface="Courier New"/>
              </a:rPr>
              <a:t> #1: " + mutation1);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System.out.println("Mutation</a:t>
            </a:r>
            <a:r>
              <a:rPr lang="en-US" sz="1200" dirty="0">
                <a:latin typeface="Courier New"/>
                <a:cs typeface="Courier New"/>
              </a:rPr>
              <a:t> #2: " + mutation2);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System.out.println("Mutation</a:t>
            </a:r>
            <a:r>
              <a:rPr lang="en-US" sz="1200" dirty="0">
                <a:latin typeface="Courier New"/>
                <a:cs typeface="Courier New"/>
              </a:rPr>
              <a:t> #3: " + mutation3);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System.out.println("Mutation</a:t>
            </a:r>
            <a:r>
              <a:rPr lang="en-US" sz="1200" dirty="0">
                <a:latin typeface="Courier New"/>
                <a:cs typeface="Courier New"/>
              </a:rPr>
              <a:t> #4: " + mutation4);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System.out.println("Mutated</a:t>
            </a:r>
            <a:r>
              <a:rPr lang="en-US" sz="1200" dirty="0">
                <a:latin typeface="Courier New"/>
                <a:cs typeface="Courier New"/>
              </a:rPr>
              <a:t> length: " + mutation4.length());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Random</a:t>
            </a:r>
            <a:r>
              <a:rPr lang="en-US" dirty="0"/>
              <a:t> class is part of the </a:t>
            </a:r>
            <a:r>
              <a:rPr lang="en-US" sz="2800" dirty="0" err="1">
                <a:latin typeface="Courier New" pitchFamily="-110" charset="0"/>
              </a:rPr>
              <a:t>java.util</a:t>
            </a:r>
            <a:r>
              <a:rPr lang="en-US" dirty="0"/>
              <a:t> package</a:t>
            </a:r>
          </a:p>
          <a:p>
            <a:pPr>
              <a:spcBef>
                <a:spcPct val="75000"/>
              </a:spcBef>
            </a:pPr>
            <a:r>
              <a:rPr lang="en-US" dirty="0"/>
              <a:t>It provides methods that generate </a:t>
            </a:r>
            <a:r>
              <a:rPr lang="en-US" i="1" dirty="0"/>
              <a:t>pseudorandom numbers</a:t>
            </a:r>
          </a:p>
          <a:p>
            <a:pPr>
              <a:spcBef>
                <a:spcPct val="75000"/>
              </a:spcBef>
            </a:pPr>
            <a:r>
              <a:rPr lang="en-US" dirty="0"/>
              <a:t>A </a:t>
            </a:r>
            <a:r>
              <a:rPr lang="en-US" sz="2800" dirty="0">
                <a:latin typeface="Courier New" pitchFamily="-110" charset="0"/>
              </a:rPr>
              <a:t>Random</a:t>
            </a:r>
            <a:r>
              <a:rPr lang="en-US" dirty="0"/>
              <a:t> object performs complicated calculations based on a </a:t>
            </a:r>
            <a:r>
              <a:rPr lang="en-US" i="1" dirty="0"/>
              <a:t>seed value</a:t>
            </a:r>
            <a:r>
              <a:rPr lang="en-US" dirty="0"/>
              <a:t> to produce a stream of seemingly random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methods of the </a:t>
            </a:r>
            <a:r>
              <a:rPr lang="en-US" dirty="0">
                <a:latin typeface="Courier New"/>
                <a:cs typeface="Courier New"/>
              </a:rPr>
              <a:t>Random</a:t>
            </a:r>
            <a:r>
              <a:rPr lang="en-US" dirty="0"/>
              <a:t> class: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 descr="Fig3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70" y="1940451"/>
            <a:ext cx="5287483" cy="2208212"/>
          </a:xfrm>
          <a:prstGeom prst="rect">
            <a:avLst/>
          </a:prstGeom>
        </p:spPr>
      </p:pic>
      <p:pic>
        <p:nvPicPr>
          <p:cNvPr id="8" name="Picture 7" descr="Syntax generating random number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69" y="4295244"/>
            <a:ext cx="5287483" cy="208582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RandomNumbers.java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creation of pseudo-random numbers using the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Random class.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lang="en-US" sz="1200" dirty="0" err="1">
                <a:latin typeface="Courier New"/>
                <a:cs typeface="Courier New"/>
              </a:rPr>
              <a:t>java.util.Random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 err="1">
                <a:latin typeface="Courier New"/>
                <a:cs typeface="Courier New"/>
              </a:rPr>
              <a:t>RandomNumbers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Generates random numbers in various ranges.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Random generator = new Random();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num1;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float num2;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num1 = </a:t>
            </a:r>
            <a:r>
              <a:rPr lang="en-US" sz="1200" dirty="0" err="1">
                <a:latin typeface="Courier New"/>
                <a:cs typeface="Courier New"/>
              </a:rPr>
              <a:t>generator.nextInt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System.out.println("A</a:t>
            </a:r>
            <a:r>
              <a:rPr lang="en-US" sz="1200" dirty="0">
                <a:latin typeface="Courier New"/>
                <a:cs typeface="Courier New"/>
              </a:rPr>
              <a:t> random integer: " + num1);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num1 = generator.nextInt(10);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System.out.println("From</a:t>
            </a:r>
            <a:r>
              <a:rPr lang="en-US" sz="1200" dirty="0">
                <a:latin typeface="Courier New"/>
                <a:cs typeface="Courier New"/>
              </a:rPr>
              <a:t> 0 to 9: " + num1);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A </a:t>
            </a:r>
            <a:r>
              <a:rPr lang="en-US" i="1" dirty="0"/>
              <a:t>class library</a:t>
            </a:r>
            <a:r>
              <a:rPr lang="en-US" dirty="0"/>
              <a:t> is a collection of classes that we can use when developing programs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The </a:t>
            </a:r>
            <a:r>
              <a:rPr lang="en-US" i="1" dirty="0"/>
              <a:t>Java API </a:t>
            </a:r>
            <a:r>
              <a:rPr lang="en-US" dirty="0"/>
              <a:t>is the standard class library that is part of any Java development environment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API stands for Application Programming Interface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Various classes we've already used (</a:t>
            </a:r>
            <a:r>
              <a:rPr lang="en-US" sz="2800" dirty="0">
                <a:latin typeface="Courier New" pitchFamily="-110" charset="0"/>
              </a:rPr>
              <a:t>System</a:t>
            </a:r>
            <a:r>
              <a:rPr lang="en-US" dirty="0"/>
              <a:t> ,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,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) are part of the Java API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Other class libraries can be obtained through third party vendors, or you can create them yourself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num1 = generator.nextInt(10) + 1;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System.out.println("From</a:t>
            </a:r>
            <a:r>
              <a:rPr lang="en-US" sz="1200" dirty="0">
                <a:latin typeface="Courier New"/>
                <a:cs typeface="Courier New"/>
              </a:rPr>
              <a:t> 1 to 10: " + num1);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num1 = generator.nextInt(15) + 20;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System.out.println("From</a:t>
            </a:r>
            <a:r>
              <a:rPr lang="en-US" sz="1200" dirty="0">
                <a:latin typeface="Courier New"/>
                <a:cs typeface="Courier New"/>
              </a:rPr>
              <a:t> 20 to 34: " + num1);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num1 = generator.nextInt(20) - 10;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System.out.println("From</a:t>
            </a:r>
            <a:r>
              <a:rPr lang="en-US" sz="1200" dirty="0">
                <a:latin typeface="Courier New"/>
                <a:cs typeface="Courier New"/>
              </a:rPr>
              <a:t> -10 to 9: " + num1);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num2 = </a:t>
            </a:r>
            <a:r>
              <a:rPr lang="en-US" sz="1200" dirty="0" err="1">
                <a:latin typeface="Courier New"/>
                <a:cs typeface="Courier New"/>
              </a:rPr>
              <a:t>generator.nextFloat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System.out.println("A</a:t>
            </a:r>
            <a:r>
              <a:rPr lang="en-US" sz="1200" dirty="0">
                <a:latin typeface="Courier New"/>
                <a:cs typeface="Courier New"/>
              </a:rPr>
              <a:t> random float (between 0-1): " + num2);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num2 = </a:t>
            </a:r>
            <a:r>
              <a:rPr lang="en-US" sz="1200" dirty="0" err="1">
                <a:latin typeface="Courier New"/>
                <a:cs typeface="Courier New"/>
              </a:rPr>
              <a:t>generator.nextFloat</a:t>
            </a:r>
            <a:r>
              <a:rPr lang="en-US" sz="1200" dirty="0">
                <a:latin typeface="Courier New"/>
                <a:cs typeface="Courier New"/>
              </a:rPr>
              <a:t>() * 6;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0.0 to 5.999999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num1 = (int)num2 + 1;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System.out.println("From</a:t>
            </a:r>
            <a:r>
              <a:rPr lang="en-US" sz="1200" dirty="0">
                <a:latin typeface="Courier New"/>
                <a:cs typeface="Courier New"/>
              </a:rPr>
              <a:t> 1 to 6: " + num1);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Math</a:t>
            </a:r>
            <a:r>
              <a:rPr lang="en-US" dirty="0"/>
              <a:t> class is part of the </a:t>
            </a:r>
            <a:r>
              <a:rPr lang="en-US" sz="2400" dirty="0" err="1">
                <a:latin typeface="Courier New" pitchFamily="-110" charset="0"/>
              </a:rPr>
              <a:t>java.lang</a:t>
            </a:r>
            <a:r>
              <a:rPr lang="en-US" dirty="0"/>
              <a:t> package, so no need to import it. 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Math</a:t>
            </a:r>
            <a:r>
              <a:rPr lang="en-US" dirty="0"/>
              <a:t> class contains methods that perform various mathematical functions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These include: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/>
              <a:t>absolute value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/>
              <a:t>square root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/>
              <a:t>exponentiation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/>
              <a:t>trigonometric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methods of the </a:t>
            </a:r>
            <a:r>
              <a:rPr lang="en-US" sz="2800" dirty="0">
                <a:latin typeface="Courier New" pitchFamily="-110" charset="0"/>
              </a:rPr>
              <a:t>Math</a:t>
            </a:r>
            <a:r>
              <a:rPr lang="en-US" dirty="0"/>
              <a:t> class are </a:t>
            </a:r>
            <a:r>
              <a:rPr lang="en-US" i="1" dirty="0"/>
              <a:t>static methods</a:t>
            </a:r>
            <a:r>
              <a:rPr lang="en-US" dirty="0"/>
              <a:t> (also called </a:t>
            </a:r>
            <a:r>
              <a:rPr lang="en-US" i="1" dirty="0"/>
              <a:t>class methods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Static methods can be invoked through the class name – no object of the </a:t>
            </a:r>
            <a:r>
              <a:rPr lang="en-US" dirty="0">
                <a:latin typeface="Courier New" pitchFamily="-110" charset="0"/>
              </a:rPr>
              <a:t>Math</a:t>
            </a:r>
            <a:r>
              <a:rPr lang="en-US" dirty="0"/>
              <a:t> class is needed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spcAft>
                <a:spcPts val="1800"/>
              </a:spcAft>
              <a:buNone/>
            </a:pPr>
            <a:r>
              <a:rPr lang="en-US" sz="2400" dirty="0">
                <a:latin typeface="Courier New" pitchFamily="-110" charset="0"/>
              </a:rPr>
              <a:t>value = Math.cos(90) + </a:t>
            </a:r>
            <a:r>
              <a:rPr lang="en-US" sz="2400" dirty="0" err="1">
                <a:latin typeface="Courier New" pitchFamily="-110" charset="0"/>
              </a:rPr>
              <a:t>Math.sqrt(delta</a:t>
            </a:r>
            <a:r>
              <a:rPr lang="en-US" sz="2400" dirty="0">
                <a:latin typeface="Courier New" pitchFamily="-110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/>
              <a:t>We'll discuss static methods in more detail later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3304945" cy="5102594"/>
          </a:xfrm>
        </p:spPr>
        <p:txBody>
          <a:bodyPr/>
          <a:lstStyle/>
          <a:p>
            <a:r>
              <a:rPr lang="en-US" dirty="0"/>
              <a:t>Some methods of the </a:t>
            </a:r>
            <a:r>
              <a:rPr lang="en-US" dirty="0">
                <a:latin typeface="Courier New"/>
                <a:cs typeface="Courier New"/>
              </a:rPr>
              <a:t>Math</a:t>
            </a:r>
            <a:r>
              <a:rPr lang="en-US" dirty="0"/>
              <a:t> class: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Fig3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67" y="425449"/>
            <a:ext cx="4751917" cy="57561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E6B556-F52C-46F9-A444-8E2830D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Foundations, 4th Edition, Lewis/DePasquale/Chase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E7B31-BC93-4B8C-9507-D4877D20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70E869-CBAE-4FBD-914F-CF4D1FBCEFDA}"/>
              </a:ext>
            </a:extLst>
          </p:cNvPr>
          <p:cNvSpPr txBox="1">
            <a:spLocks noChangeArrowheads="1"/>
          </p:cNvSpPr>
          <p:nvPr/>
        </p:nvSpPr>
        <p:spPr>
          <a:xfrm>
            <a:off x="360100" y="439917"/>
            <a:ext cx="8024567" cy="8327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General Method Header Structure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997603-5BDE-44DB-B211-E9C2A5D37B36}"/>
              </a:ext>
            </a:extLst>
          </p:cNvPr>
          <p:cNvSpPr txBox="1">
            <a:spLocks noChangeArrowheads="1"/>
          </p:cNvSpPr>
          <p:nvPr/>
        </p:nvSpPr>
        <p:spPr>
          <a:xfrm>
            <a:off x="284922" y="1374497"/>
            <a:ext cx="8519712" cy="48897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return datatype</a:t>
            </a:r>
            <a:r>
              <a:rPr lang="en-US" altLang="en-US" sz="2400" dirty="0">
                <a:solidFill>
                  <a:srgbClr val="C00000"/>
                </a:solidFill>
              </a:rPr>
              <a:t>   </a:t>
            </a:r>
            <a:r>
              <a:rPr lang="en-US" altLang="en-US" sz="2400" u="sng" dirty="0">
                <a:solidFill>
                  <a:srgbClr val="00B050"/>
                </a:solidFill>
              </a:rPr>
              <a:t>method name</a:t>
            </a:r>
            <a:r>
              <a:rPr lang="en-US" altLang="en-US" sz="2400" dirty="0">
                <a:solidFill>
                  <a:srgbClr val="00B050"/>
                </a:solidFill>
              </a:rPr>
              <a:t>  </a:t>
            </a:r>
            <a:r>
              <a:rPr lang="en-US" altLang="en-US" sz="2400" u="sng" dirty="0">
                <a:solidFill>
                  <a:srgbClr val="7030A0"/>
                </a:solidFill>
              </a:rPr>
              <a:t>(data-type parameter-variables…)</a:t>
            </a:r>
          </a:p>
          <a:p>
            <a:pPr>
              <a:buNone/>
            </a:pPr>
            <a:endParaRPr lang="en-US" altLang="en-US" sz="2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static    double        </a:t>
            </a:r>
            <a:r>
              <a:rPr lang="en-US" altLang="en-US" sz="2400" dirty="0">
                <a:solidFill>
                  <a:srgbClr val="00B050"/>
                </a:solidFill>
              </a:rPr>
              <a:t>pow</a:t>
            </a:r>
            <a:r>
              <a:rPr lang="en-US" altLang="en-US" sz="2400" dirty="0">
                <a:solidFill>
                  <a:srgbClr val="C00000"/>
                </a:solidFill>
              </a:rPr>
              <a:t>               </a:t>
            </a:r>
            <a:r>
              <a:rPr lang="en-US" altLang="en-US" sz="2400" dirty="0">
                <a:solidFill>
                  <a:srgbClr val="7030A0"/>
                </a:solidFill>
              </a:rPr>
              <a:t>( double num, double power)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Using in our program: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1D09A60-3969-482C-BFEE-5236C5BDAB89}"/>
              </a:ext>
            </a:extLst>
          </p:cNvPr>
          <p:cNvSpPr txBox="1">
            <a:spLocks/>
          </p:cNvSpPr>
          <p:nvPr/>
        </p:nvSpPr>
        <p:spPr>
          <a:xfrm>
            <a:off x="6019800" y="61722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	© 2006 Pearson Education.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 		All Rights Reserved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A6F4E-4C74-4C95-9C91-A7003F565794}"/>
              </a:ext>
            </a:extLst>
          </p:cNvPr>
          <p:cNvSpPr txBox="1"/>
          <p:nvPr/>
        </p:nvSpPr>
        <p:spPr>
          <a:xfrm>
            <a:off x="369526" y="3175179"/>
            <a:ext cx="8435108" cy="33239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2.0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cube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//No need to create an object when using Math class’ methods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cube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pow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(number, 3);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//method call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System.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cube of 2 is:"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cube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//Output: The cube of 2 is: 8.0</a:t>
            </a:r>
            <a:r>
              <a:rPr lang="en-US" sz="2400" dirty="0">
                <a:highlight>
                  <a:srgbClr val="E8F2FE"/>
                </a:highlight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83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Quadratic.java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Math class to perform a calculation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based on user input.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lang="en-US" sz="1200" dirty="0" err="1">
                <a:latin typeface="Courier New"/>
                <a:cs typeface="Courier New"/>
              </a:rPr>
              <a:t>java.util.Scanner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Quadratic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Determines the roots of a quadratic equation.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a, </a:t>
            </a:r>
            <a:r>
              <a:rPr lang="en-US" sz="1200" dirty="0" err="1">
                <a:latin typeface="Courier New"/>
                <a:cs typeface="Courier New"/>
              </a:rPr>
              <a:t>b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;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ax^2 +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bx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+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endParaRPr lang="en-US" sz="12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double </a:t>
            </a:r>
            <a:r>
              <a:rPr lang="en-US" sz="1200" dirty="0" err="1">
                <a:latin typeface="Courier New"/>
                <a:cs typeface="Courier New"/>
              </a:rPr>
              <a:t>discriminant</a:t>
            </a:r>
            <a:r>
              <a:rPr lang="en-US" sz="1200" dirty="0">
                <a:latin typeface="Courier New"/>
                <a:cs typeface="Courier New"/>
              </a:rPr>
              <a:t>, root1, root2;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Scanner scan = new </a:t>
            </a:r>
            <a:r>
              <a:rPr lang="en-US" sz="1200" dirty="0" err="1">
                <a:latin typeface="Courier New"/>
                <a:cs typeface="Courier New"/>
              </a:rPr>
              <a:t>Scanner(System.in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System.out.print("Enter</a:t>
            </a:r>
            <a:r>
              <a:rPr lang="en-US" sz="1200" dirty="0">
                <a:latin typeface="Courier New"/>
                <a:cs typeface="Courier New"/>
              </a:rPr>
              <a:t> the coefficient of </a:t>
            </a:r>
            <a:r>
              <a:rPr lang="en-US" sz="1200" dirty="0" err="1">
                <a:latin typeface="Courier New"/>
                <a:cs typeface="Courier New"/>
              </a:rPr>
              <a:t>x</a:t>
            </a:r>
            <a:r>
              <a:rPr lang="en-US" sz="1200" dirty="0">
                <a:latin typeface="Courier New"/>
                <a:cs typeface="Courier New"/>
              </a:rPr>
              <a:t> squared: 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a = </a:t>
            </a:r>
            <a:r>
              <a:rPr lang="en-US" sz="1200" dirty="0" err="1">
                <a:latin typeface="Courier New"/>
                <a:cs typeface="Courier New"/>
              </a:rPr>
              <a:t>scan.nextInt</a:t>
            </a:r>
            <a:r>
              <a:rPr lang="en-US" sz="1200" dirty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System.out.print("Enter</a:t>
            </a:r>
            <a:r>
              <a:rPr lang="en-US" sz="1200" dirty="0">
                <a:latin typeface="Courier New"/>
                <a:cs typeface="Courier New"/>
              </a:rPr>
              <a:t> the coefficient of </a:t>
            </a:r>
            <a:r>
              <a:rPr lang="en-US" sz="1200" dirty="0" err="1">
                <a:latin typeface="Courier New"/>
                <a:cs typeface="Courier New"/>
              </a:rPr>
              <a:t>x</a:t>
            </a:r>
            <a:r>
              <a:rPr lang="en-US" sz="1200" dirty="0">
                <a:latin typeface="Courier New"/>
                <a:cs typeface="Courier New"/>
              </a:rPr>
              <a:t>: 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b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scan.nextInt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System.out.print("Enter</a:t>
            </a:r>
            <a:r>
              <a:rPr lang="en-US" sz="1200" dirty="0">
                <a:latin typeface="Courier New"/>
                <a:cs typeface="Courier New"/>
              </a:rPr>
              <a:t> the constant: 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scan.nextInt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Use the quadratic formula to compute the roots.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// Assumes a positive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discriminant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discriminant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Math.pow(b</a:t>
            </a:r>
            <a:r>
              <a:rPr lang="en-US" sz="1200" dirty="0">
                <a:latin typeface="Courier New"/>
                <a:cs typeface="Courier New"/>
              </a:rPr>
              <a:t>, 2) - (4 * a * </a:t>
            </a:r>
            <a:r>
              <a:rPr lang="en-US" sz="1200" dirty="0" err="1"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root1 = ((-1 * </a:t>
            </a:r>
            <a:r>
              <a:rPr lang="en-US" sz="1200" dirty="0" err="1">
                <a:latin typeface="Courier New"/>
                <a:cs typeface="Courier New"/>
              </a:rPr>
              <a:t>b</a:t>
            </a:r>
            <a:r>
              <a:rPr lang="en-US" sz="1200" dirty="0">
                <a:latin typeface="Courier New"/>
                <a:cs typeface="Courier New"/>
              </a:rPr>
              <a:t>) + </a:t>
            </a:r>
            <a:r>
              <a:rPr lang="en-US" sz="1200" dirty="0" err="1">
                <a:latin typeface="Courier New"/>
                <a:cs typeface="Courier New"/>
              </a:rPr>
              <a:t>Math.sqrt(discriminant</a:t>
            </a:r>
            <a:r>
              <a:rPr lang="en-US" sz="1200" dirty="0">
                <a:latin typeface="Courier New"/>
                <a:cs typeface="Courier New"/>
              </a:rPr>
              <a:t>)) / (2 * a);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root2 = ((-1 * </a:t>
            </a:r>
            <a:r>
              <a:rPr lang="en-US" sz="1200" dirty="0" err="1">
                <a:latin typeface="Courier New"/>
                <a:cs typeface="Courier New"/>
              </a:rPr>
              <a:t>b</a:t>
            </a:r>
            <a:r>
              <a:rPr lang="en-US" sz="1200" dirty="0">
                <a:latin typeface="Courier New"/>
                <a:cs typeface="Courier New"/>
              </a:rPr>
              <a:t>) - </a:t>
            </a:r>
            <a:r>
              <a:rPr lang="en-US" sz="1200" dirty="0" err="1">
                <a:latin typeface="Courier New"/>
                <a:cs typeface="Courier New"/>
              </a:rPr>
              <a:t>Math.sqrt(discriminant</a:t>
            </a:r>
            <a:r>
              <a:rPr lang="en-US" sz="1200" dirty="0">
                <a:latin typeface="Courier New"/>
                <a:cs typeface="Courier New"/>
              </a:rPr>
              <a:t>)) / (2 * a);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System.out.println("Root</a:t>
            </a:r>
            <a:r>
              <a:rPr lang="en-US" sz="1200" dirty="0">
                <a:latin typeface="Courier New"/>
                <a:cs typeface="Courier New"/>
              </a:rPr>
              <a:t> #1: " + root1);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System.out.println("Root</a:t>
            </a:r>
            <a:r>
              <a:rPr lang="en-US" sz="1200" dirty="0">
                <a:latin typeface="Courier New"/>
                <a:cs typeface="Courier New"/>
              </a:rPr>
              <a:t> #2: " + root2);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It is often necessary to format values in certain ways so that they can be presented properly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Java API contains classes that provide formatting capabilities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800" dirty="0" err="1">
                <a:latin typeface="Courier New" pitchFamily="-110" charset="0"/>
              </a:rPr>
              <a:t>NumberFormat</a:t>
            </a:r>
            <a:r>
              <a:rPr lang="en-US" dirty="0"/>
              <a:t> class allows you to format values as currency or percentages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DecimalFormat</a:t>
            </a:r>
            <a:r>
              <a:rPr lang="en-US" dirty="0"/>
              <a:t> class allows you to format values based on a pattern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Both are part of the </a:t>
            </a:r>
            <a:r>
              <a:rPr lang="en-US" sz="2800" dirty="0" err="1">
                <a:latin typeface="Courier New" pitchFamily="-110" charset="0"/>
              </a:rPr>
              <a:t>java.text</a:t>
            </a:r>
            <a:r>
              <a:rPr lang="en-US" dirty="0"/>
              <a:t>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800" dirty="0" err="1">
                <a:latin typeface="Courier New" pitchFamily="-110" charset="0"/>
              </a:rPr>
              <a:t>NumberFormat</a:t>
            </a:r>
            <a:r>
              <a:rPr lang="en-US" dirty="0"/>
              <a:t> class has static methods that return a formatter object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 err="1">
                <a:latin typeface="Courier New" pitchFamily="-110" charset="0"/>
              </a:rPr>
              <a:t>getCurrencyInstance</a:t>
            </a:r>
            <a:r>
              <a:rPr lang="en-US" sz="2400" dirty="0">
                <a:latin typeface="Courier New" pitchFamily="-110" charset="0"/>
              </a:rPr>
              <a:t>()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 err="1">
                <a:latin typeface="Courier New" pitchFamily="-110" charset="0"/>
              </a:rPr>
              <a:t>getPercentInstance</a:t>
            </a:r>
            <a:r>
              <a:rPr lang="en-US" sz="2400" dirty="0">
                <a:latin typeface="Courier New" pitchFamily="-110" charset="0"/>
              </a:rPr>
              <a:t>()</a:t>
            </a:r>
          </a:p>
          <a:p>
            <a:pPr>
              <a:spcBef>
                <a:spcPct val="70000"/>
              </a:spcBef>
            </a:pPr>
            <a:r>
              <a:rPr lang="en-US" dirty="0"/>
              <a:t>Each formatter object has a method called </a:t>
            </a:r>
            <a:r>
              <a:rPr lang="en-US" dirty="0">
                <a:latin typeface="Courier New" pitchFamily="-110" charset="0"/>
              </a:rPr>
              <a:t>format</a:t>
            </a:r>
            <a:r>
              <a:rPr lang="en-US" dirty="0"/>
              <a:t> that returns a string with the specified information in the appropriate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methods of the </a:t>
            </a:r>
            <a:r>
              <a:rPr lang="en-US" dirty="0" err="1">
                <a:latin typeface="Courier New"/>
                <a:cs typeface="Courier New"/>
              </a:rPr>
              <a:t>NumberFormat</a:t>
            </a:r>
            <a:r>
              <a:rPr lang="en-US" dirty="0"/>
              <a:t> class: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 descr="Fig3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80" y="2118254"/>
            <a:ext cx="6926044" cy="2910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3338811" cy="5102594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/>
              <a:t>The classes of the Java API are organized into </a:t>
            </a:r>
            <a:r>
              <a:rPr lang="en-US" i="1" dirty="0"/>
              <a:t>packages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Fig3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33" y="1382183"/>
            <a:ext cx="5094983" cy="466301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Purchase.java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NumberFormat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class to format output.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lang="en-US" sz="1200" dirty="0" err="1">
                <a:latin typeface="Courier New"/>
                <a:cs typeface="Courier New"/>
              </a:rPr>
              <a:t>java.util.Scanner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lang="en-US" sz="1200" dirty="0" err="1">
                <a:latin typeface="Courier New"/>
                <a:cs typeface="Courier New"/>
              </a:rPr>
              <a:t>java.text.NumberFormat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Purchase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Calculates the final price of a purchased item using values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entered by the user.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final double TAX_RATE = 0.06;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6% sales tax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quantity;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double subtotal, tax, </a:t>
            </a:r>
            <a:r>
              <a:rPr lang="en-US" sz="1200" dirty="0" err="1">
                <a:latin typeface="Courier New"/>
                <a:cs typeface="Courier New"/>
              </a:rPr>
              <a:t>totalCost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unitPrice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Scanner scan = new </a:t>
            </a:r>
            <a:r>
              <a:rPr lang="en-US" sz="1200" dirty="0" err="1">
                <a:latin typeface="Courier New"/>
                <a:cs typeface="Courier New"/>
              </a:rPr>
              <a:t>Scanner(System.in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NumberFormat</a:t>
            </a:r>
            <a:r>
              <a:rPr lang="en-US" sz="1200" dirty="0">
                <a:latin typeface="Courier New"/>
                <a:cs typeface="Courier New"/>
              </a:rPr>
              <a:t> fmt1 = </a:t>
            </a:r>
            <a:r>
              <a:rPr lang="en-US" sz="1200" dirty="0" err="1">
                <a:latin typeface="Courier New"/>
                <a:cs typeface="Courier New"/>
              </a:rPr>
              <a:t>NumberFormat.getCurrencyInstance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NumberFormat</a:t>
            </a:r>
            <a:r>
              <a:rPr lang="en-US" sz="1200" dirty="0">
                <a:latin typeface="Courier New"/>
                <a:cs typeface="Courier New"/>
              </a:rPr>
              <a:t> fmt2 = </a:t>
            </a:r>
            <a:r>
              <a:rPr lang="en-US" sz="1200" dirty="0" err="1">
                <a:latin typeface="Courier New"/>
                <a:cs typeface="Courier New"/>
              </a:rPr>
              <a:t>NumberFormat.getPercentInstance</a:t>
            </a:r>
            <a:r>
              <a:rPr lang="en-US" sz="1200" dirty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System.out.print("Enter</a:t>
            </a:r>
            <a:r>
              <a:rPr lang="en-US" sz="1200" dirty="0">
                <a:latin typeface="Courier New"/>
                <a:cs typeface="Courier New"/>
              </a:rPr>
              <a:t> the quantity: 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quantity = </a:t>
            </a:r>
            <a:r>
              <a:rPr lang="en-US" sz="1200" dirty="0" err="1">
                <a:latin typeface="Courier New"/>
                <a:cs typeface="Courier New"/>
              </a:rPr>
              <a:t>scan.nextInt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System.out.print("Enter</a:t>
            </a:r>
            <a:r>
              <a:rPr lang="en-US" sz="1200" dirty="0">
                <a:latin typeface="Courier New"/>
                <a:cs typeface="Courier New"/>
              </a:rPr>
              <a:t> the unit price: 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unitPrice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scan.nextDouble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subtotal = quantity * </a:t>
            </a:r>
            <a:r>
              <a:rPr lang="en-US" sz="1200" dirty="0" err="1">
                <a:latin typeface="Courier New"/>
                <a:cs typeface="Courier New"/>
              </a:rPr>
              <a:t>unitPrice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tax = subtotal * TAX_RATE;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totalCost</a:t>
            </a:r>
            <a:r>
              <a:rPr lang="en-US" sz="1200" dirty="0">
                <a:latin typeface="Courier New"/>
                <a:cs typeface="Courier New"/>
              </a:rPr>
              <a:t> = subtotal + tax;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// Print output with appropriate formatting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System.out.println("Subtotal</a:t>
            </a:r>
            <a:r>
              <a:rPr lang="en-US" sz="1200" dirty="0">
                <a:latin typeface="Courier New"/>
                <a:cs typeface="Courier New"/>
              </a:rPr>
              <a:t>: " + fmt1.format(subtotal));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System.out.println("Tax</a:t>
            </a:r>
            <a:r>
              <a:rPr lang="en-US" sz="1200" dirty="0">
                <a:latin typeface="Courier New"/>
                <a:cs typeface="Courier New"/>
              </a:rPr>
              <a:t>: " + fmt1.format(tax) + " at "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                    + fmt2.format(TAX_RATE));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System.out.println("Total</a:t>
            </a:r>
            <a:r>
              <a:rPr lang="en-US" sz="1200" dirty="0">
                <a:latin typeface="Courier New"/>
                <a:cs typeface="Courier New"/>
              </a:rPr>
              <a:t>: " + fmt1.format(totalCost));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5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DecimalFormat</a:t>
            </a:r>
            <a:r>
              <a:rPr lang="en-US" dirty="0"/>
              <a:t> class can be used to format a floating point value in various ways</a:t>
            </a:r>
          </a:p>
          <a:p>
            <a:pPr>
              <a:spcBef>
                <a:spcPct val="85000"/>
              </a:spcBef>
            </a:pPr>
            <a:r>
              <a:rPr lang="en-US" dirty="0"/>
              <a:t>For example, you can specify that the number should be truncated to three decimal places</a:t>
            </a:r>
          </a:p>
          <a:p>
            <a:pPr>
              <a:spcBef>
                <a:spcPct val="85000"/>
              </a:spcBef>
            </a:pPr>
            <a:r>
              <a:rPr lang="en-US" dirty="0"/>
              <a:t>The constructor of the </a:t>
            </a:r>
            <a:r>
              <a:rPr lang="en-US" sz="2800" dirty="0">
                <a:latin typeface="Courier New" pitchFamily="-110" charset="0"/>
              </a:rPr>
              <a:t>DecimalFormat</a:t>
            </a:r>
            <a:r>
              <a:rPr lang="en-US" dirty="0"/>
              <a:t> class takes a string that represents a pattern for the formatted number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5000"/>
              </a:spcBef>
            </a:pPr>
            <a:r>
              <a:rPr lang="en-US" dirty="0"/>
              <a:t>Some methods of the </a:t>
            </a:r>
            <a:r>
              <a:rPr lang="en-US" dirty="0">
                <a:latin typeface="Courier New"/>
                <a:cs typeface="Courier New"/>
              </a:rPr>
              <a:t>DecimalFormat</a:t>
            </a:r>
            <a:r>
              <a:rPr lang="en-US" dirty="0"/>
              <a:t> class: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 descr="Fig3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9" y="2273300"/>
            <a:ext cx="6829354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E6B556-F52C-46F9-A444-8E2830D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E7B31-BC93-4B8C-9507-D4877D20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70E869-CBAE-4FBD-914F-CF4D1FBCEFDA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609600"/>
            <a:ext cx="8024567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General Method Header Structure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997603-5BDE-44DB-B211-E9C2A5D37B36}"/>
              </a:ext>
            </a:extLst>
          </p:cNvPr>
          <p:cNvSpPr txBox="1">
            <a:spLocks noChangeArrowheads="1"/>
          </p:cNvSpPr>
          <p:nvPr/>
        </p:nvSpPr>
        <p:spPr>
          <a:xfrm>
            <a:off x="360100" y="1432875"/>
            <a:ext cx="8519712" cy="483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return datatype</a:t>
            </a:r>
            <a:r>
              <a:rPr lang="en-US" altLang="en-US" sz="2400" dirty="0">
                <a:solidFill>
                  <a:srgbClr val="C00000"/>
                </a:solidFill>
              </a:rPr>
              <a:t>   </a:t>
            </a:r>
            <a:r>
              <a:rPr lang="en-US" altLang="en-US" sz="2400" u="sng" dirty="0">
                <a:solidFill>
                  <a:srgbClr val="00B050"/>
                </a:solidFill>
              </a:rPr>
              <a:t>method name</a:t>
            </a:r>
            <a:r>
              <a:rPr lang="en-US" altLang="en-US" sz="2400" dirty="0">
                <a:solidFill>
                  <a:srgbClr val="00B050"/>
                </a:solidFill>
              </a:rPr>
              <a:t>  </a:t>
            </a:r>
            <a:r>
              <a:rPr lang="en-US" altLang="en-US" sz="2400" u="sng" dirty="0">
                <a:solidFill>
                  <a:srgbClr val="7030A0"/>
                </a:solidFill>
              </a:rPr>
              <a:t>(data-type parameter-variables…)</a:t>
            </a: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</a:t>
            </a: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String                    </a:t>
            </a:r>
            <a:r>
              <a:rPr lang="en-US" altLang="en-US" sz="2400" dirty="0">
                <a:solidFill>
                  <a:srgbClr val="00B050"/>
                </a:solidFill>
              </a:rPr>
              <a:t>format</a:t>
            </a:r>
            <a:r>
              <a:rPr lang="en-US" altLang="en-US" sz="2400" dirty="0">
                <a:solidFill>
                  <a:srgbClr val="C00000"/>
                </a:solidFill>
              </a:rPr>
              <a:t>              </a:t>
            </a:r>
            <a:r>
              <a:rPr lang="en-US" altLang="en-US" sz="2400" dirty="0">
                <a:solidFill>
                  <a:srgbClr val="7030A0"/>
                </a:solidFill>
              </a:rPr>
              <a:t>(double number )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u="sng"/>
              <a:t>Using </a:t>
            </a:r>
            <a:r>
              <a:rPr lang="en-US" altLang="en-US" sz="2400" u="sng" dirty="0"/>
              <a:t>it in our program: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4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1D09A60-3969-482C-BFEE-5236C5BDAB89}"/>
              </a:ext>
            </a:extLst>
          </p:cNvPr>
          <p:cNvSpPr txBox="1">
            <a:spLocks/>
          </p:cNvSpPr>
          <p:nvPr/>
        </p:nvSpPr>
        <p:spPr>
          <a:xfrm>
            <a:off x="6019800" y="61722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		© 2006 Pearson Education.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 		All Rights Reserved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B5BBE-0E24-4462-8F0A-B59F0FBFE46B}"/>
              </a:ext>
            </a:extLst>
          </p:cNvPr>
          <p:cNvSpPr txBox="1"/>
          <p:nvPr/>
        </p:nvSpPr>
        <p:spPr>
          <a:xfrm>
            <a:off x="527901" y="3224099"/>
            <a:ext cx="7739406" cy="3139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2.56783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B050"/>
                </a:solidFill>
              </a:rPr>
              <a:t>//Create an object with a specific formatting first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DecimalFormat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fmt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DecimalFormat(</a:t>
            </a:r>
            <a:r>
              <a:rPr lang="en-US" b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"0.###"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"Number rounded to at most 3 decimal places: "</a:t>
            </a:r>
            <a:r>
              <a:rPr lang="en-US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fmt</a:t>
            </a:r>
            <a:r>
              <a:rPr lang="en-US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.format</a:t>
            </a:r>
            <a:r>
              <a:rPr lang="en-US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number</a:t>
            </a:r>
            <a:r>
              <a:rPr lang="en-US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//Output: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rounded to at most 3 decimal //places: 5.568</a:t>
            </a:r>
            <a:endParaRPr lang="en-US" dirty="0">
              <a:highlight>
                <a:srgbClr val="E8F2FE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63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CircleStats.java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formatting of decimal values using the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DecimalFormat class.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lang="en-US" sz="1200" dirty="0" err="1">
                <a:latin typeface="Courier New"/>
                <a:cs typeface="Courier New"/>
              </a:rPr>
              <a:t>java.util.Scanner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lang="en-US" sz="1200" dirty="0" err="1">
                <a:latin typeface="Courier New"/>
                <a:cs typeface="Courier New"/>
              </a:rPr>
              <a:t>java.text.DecimalFormat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 err="1">
                <a:latin typeface="Courier New"/>
                <a:cs typeface="Courier New"/>
              </a:rPr>
              <a:t>CircleStats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Calculates the area and circumference of a circle given its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radius.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radius;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double area, circumference;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Scanner scan = new </a:t>
            </a:r>
            <a:r>
              <a:rPr lang="en-US" sz="1200" dirty="0" err="1">
                <a:latin typeface="Courier New"/>
                <a:cs typeface="Courier New"/>
              </a:rPr>
              <a:t>Scanner(System.in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System.out.print("Enter</a:t>
            </a:r>
            <a:r>
              <a:rPr lang="en-US" sz="1200" dirty="0">
                <a:latin typeface="Courier New"/>
                <a:cs typeface="Courier New"/>
              </a:rPr>
              <a:t> the circle's radius: 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radius = </a:t>
            </a:r>
            <a:r>
              <a:rPr lang="en-US" sz="1200" dirty="0" err="1">
                <a:latin typeface="Courier New"/>
                <a:cs typeface="Courier New"/>
              </a:rPr>
              <a:t>scan.nextInt</a:t>
            </a:r>
            <a:r>
              <a:rPr lang="en-US" sz="1200" dirty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area = </a:t>
            </a:r>
            <a:r>
              <a:rPr lang="en-US" sz="1200" dirty="0" err="1">
                <a:latin typeface="Courier New"/>
                <a:cs typeface="Courier New"/>
              </a:rPr>
              <a:t>Math.PI</a:t>
            </a:r>
            <a:r>
              <a:rPr lang="en-US" sz="1200" dirty="0">
                <a:latin typeface="Courier New"/>
                <a:cs typeface="Courier New"/>
              </a:rPr>
              <a:t> * </a:t>
            </a:r>
            <a:r>
              <a:rPr lang="en-US" sz="1200" dirty="0" err="1">
                <a:latin typeface="Courier New"/>
                <a:cs typeface="Courier New"/>
              </a:rPr>
              <a:t>Math.pow(radius</a:t>
            </a:r>
            <a:r>
              <a:rPr lang="en-US" sz="1200" dirty="0">
                <a:latin typeface="Courier New"/>
                <a:cs typeface="Courier New"/>
              </a:rPr>
              <a:t>, 2);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circumference = 2 * </a:t>
            </a:r>
            <a:r>
              <a:rPr lang="en-US" sz="1200" dirty="0" err="1">
                <a:latin typeface="Courier New"/>
                <a:cs typeface="Courier New"/>
              </a:rPr>
              <a:t>Math.PI</a:t>
            </a:r>
            <a:r>
              <a:rPr lang="en-US" sz="1200" dirty="0">
                <a:latin typeface="Courier New"/>
                <a:cs typeface="Courier New"/>
              </a:rPr>
              <a:t> * radius;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// Round the output to three decimal places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DecimalFormat </a:t>
            </a:r>
            <a:r>
              <a:rPr lang="en-US" sz="1200" dirty="0" err="1">
                <a:latin typeface="Courier New"/>
                <a:cs typeface="Courier New"/>
              </a:rPr>
              <a:t>fmt</a:t>
            </a:r>
            <a:r>
              <a:rPr lang="en-US" sz="1200" dirty="0">
                <a:latin typeface="Courier New"/>
                <a:cs typeface="Courier New"/>
              </a:rPr>
              <a:t> = new DecimalFormat("0.###");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System.out.println("The</a:t>
            </a:r>
            <a:r>
              <a:rPr lang="en-US" sz="1200" dirty="0">
                <a:latin typeface="Courier New"/>
                <a:cs typeface="Courier New"/>
              </a:rPr>
              <a:t> circle's area: " + </a:t>
            </a:r>
            <a:r>
              <a:rPr lang="en-US" sz="1200" dirty="0" err="1">
                <a:latin typeface="Courier New"/>
                <a:cs typeface="Courier New"/>
              </a:rPr>
              <a:t>fmt.format(area</a:t>
            </a:r>
            <a:r>
              <a:rPr lang="en-US" sz="1200" dirty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System.out.println("The</a:t>
            </a:r>
            <a:r>
              <a:rPr lang="en-US" sz="1200" dirty="0">
                <a:latin typeface="Courier New"/>
                <a:cs typeface="Courier New"/>
              </a:rPr>
              <a:t> circle's circumference: "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                    + </a:t>
            </a:r>
            <a:r>
              <a:rPr lang="en-US" sz="1200" dirty="0" err="1">
                <a:latin typeface="Courier New"/>
                <a:cs typeface="Courier New"/>
              </a:rPr>
              <a:t>fmt.format(circumference</a:t>
            </a:r>
            <a:r>
              <a:rPr lang="en-US" sz="1200" dirty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Java allows you to define an enumerated type, which can then be used to declare variables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An enumerated type establishes all possible values for a variable of that type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values are identifiers of your own choosing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following declaration creates an enumerated type called </a:t>
            </a:r>
            <a:r>
              <a:rPr lang="en-US" dirty="0">
                <a:latin typeface="Courier New" pitchFamily="-110" charset="0"/>
              </a:rPr>
              <a:t>Season</a:t>
            </a:r>
          </a:p>
          <a:p>
            <a:pPr algn="ctr">
              <a:lnSpc>
                <a:spcPct val="80000"/>
              </a:lnSpc>
              <a:spcBef>
                <a:spcPct val="70000"/>
              </a:spcBef>
              <a:buNone/>
            </a:pPr>
            <a:r>
              <a:rPr lang="en-US" sz="2400" dirty="0" err="1">
                <a:latin typeface="Courier New" pitchFamily="-110" charset="0"/>
              </a:rPr>
              <a:t>enum</a:t>
            </a:r>
            <a:r>
              <a:rPr lang="en-US" sz="2400" dirty="0">
                <a:latin typeface="Courier New" pitchFamily="-110" charset="0"/>
              </a:rPr>
              <a:t> Season {winter, spring, summer, fall};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Any number of values can be listed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Once a type is defined, a variable of that type can be declared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595" dirty="0">
                <a:latin typeface="Courier New" pitchFamily="-110" charset="0"/>
              </a:rPr>
              <a:t>Season time;</a:t>
            </a:r>
          </a:p>
          <a:p>
            <a:pPr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dirty="0"/>
              <a:t>	and it can be assigned a value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595" dirty="0">
                <a:latin typeface="Courier New" pitchFamily="-110" charset="0"/>
              </a:rPr>
              <a:t>time = </a:t>
            </a:r>
            <a:r>
              <a:rPr lang="en-US" sz="2595" dirty="0" err="1">
                <a:latin typeface="Courier New" pitchFamily="-110" charset="0"/>
              </a:rPr>
              <a:t>Season.fall</a:t>
            </a:r>
            <a:r>
              <a:rPr lang="en-US" sz="2595" dirty="0">
                <a:latin typeface="Courier New" pitchFamily="-110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The values are specified through the name of the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Enumerated types are </a:t>
            </a:r>
            <a:r>
              <a:rPr lang="en-US" i="1" dirty="0"/>
              <a:t>type-safe</a:t>
            </a:r>
            <a:r>
              <a:rPr lang="en-US" dirty="0"/>
              <a:t> – you cannot assign any value other than those listed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/>
              <a:t>Internally, each value of an enumerated type is stored as an integer, called its </a:t>
            </a:r>
            <a:r>
              <a:rPr lang="en-US" i="1" dirty="0"/>
              <a:t>ordinal value</a:t>
            </a:r>
          </a:p>
          <a:p>
            <a:pPr>
              <a:spcBef>
                <a:spcPct val="70000"/>
              </a:spcBef>
            </a:pPr>
            <a:r>
              <a:rPr lang="en-US" dirty="0"/>
              <a:t>The first value in an enumerated type has an ordinal value of zero, the second one, and so on</a:t>
            </a:r>
          </a:p>
          <a:p>
            <a:pPr>
              <a:spcBef>
                <a:spcPct val="70000"/>
              </a:spcBef>
            </a:pPr>
            <a:r>
              <a:rPr lang="en-US" dirty="0"/>
              <a:t>However, you cannot assign a numeric value to an enumerated type, even if it corresponds to a valid ordinal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When you want to use a class from a package, you could use its </a:t>
            </a:r>
            <a:r>
              <a:rPr lang="en-US" i="1" dirty="0"/>
              <a:t>fully qualified name</a:t>
            </a:r>
            <a:endParaRPr lang="en-US" dirty="0"/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400" dirty="0" err="1">
                <a:latin typeface="Courier New" pitchFamily="-110" charset="0"/>
              </a:rPr>
              <a:t>java.util.Scanner</a:t>
            </a:r>
            <a:endParaRPr lang="en-US" sz="2400" dirty="0">
              <a:latin typeface="Courier New" pitchFamily="-110" charset="0"/>
            </a:endParaRP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Or you can </a:t>
            </a:r>
            <a:r>
              <a:rPr lang="en-US" i="1" dirty="0"/>
              <a:t>import</a:t>
            </a:r>
            <a:r>
              <a:rPr lang="en-US" dirty="0"/>
              <a:t> the class, and then use just the class name:</a:t>
            </a:r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400" dirty="0">
                <a:latin typeface="Courier New" pitchFamily="-110" charset="0"/>
              </a:rPr>
              <a:t>import </a:t>
            </a:r>
            <a:r>
              <a:rPr lang="en-US" sz="2400" dirty="0" err="1">
                <a:latin typeface="Courier New" pitchFamily="-110" charset="0"/>
              </a:rPr>
              <a:t>java.util.Scanner</a:t>
            </a:r>
            <a:r>
              <a:rPr lang="en-US" sz="2400" dirty="0">
                <a:latin typeface="Courier New" pitchFamily="-110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To import all classes in a particular package, you can use the </a:t>
            </a:r>
            <a:r>
              <a:rPr lang="en-US" dirty="0">
                <a:latin typeface="Courier New" pitchFamily="-110" charset="0"/>
              </a:rPr>
              <a:t>*</a:t>
            </a:r>
            <a:r>
              <a:rPr lang="en-US" dirty="0"/>
              <a:t> wildcard character:</a:t>
            </a:r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400" dirty="0">
                <a:latin typeface="Courier New" pitchFamily="-110" charset="0"/>
              </a:rPr>
              <a:t>import </a:t>
            </a:r>
            <a:r>
              <a:rPr lang="en-US" sz="2400" dirty="0" err="1">
                <a:latin typeface="Courier New" pitchFamily="-110" charset="0"/>
              </a:rPr>
              <a:t>java.util</a:t>
            </a:r>
            <a:r>
              <a:rPr lang="en-US" sz="2400" dirty="0">
                <a:latin typeface="Courier New" pitchFamily="-110" charset="0"/>
              </a:rPr>
              <a:t>.*;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/>
              <a:t>The declaration of an enumerated type is a special type of class, and each variable of that type is an object</a:t>
            </a:r>
          </a:p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ordinal</a:t>
            </a:r>
            <a:r>
              <a:rPr lang="en-US" dirty="0"/>
              <a:t> method returns the ordinal value of the object</a:t>
            </a:r>
          </a:p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name</a:t>
            </a:r>
            <a:r>
              <a:rPr lang="en-US" dirty="0"/>
              <a:t> method returns the name of the identifier corresponding to the object's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IceCream.java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enumerated types.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 err="1">
                <a:latin typeface="Courier New"/>
                <a:cs typeface="Courier New"/>
              </a:rPr>
              <a:t>IceCream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enum</a:t>
            </a:r>
            <a:r>
              <a:rPr lang="en-US" sz="1200" dirty="0">
                <a:latin typeface="Courier New"/>
                <a:cs typeface="Courier New"/>
              </a:rPr>
              <a:t> Flavor {vanilla, chocolate, strawberry, </a:t>
            </a:r>
            <a:r>
              <a:rPr lang="en-US" sz="1200" dirty="0" err="1">
                <a:latin typeface="Courier New"/>
                <a:cs typeface="Courier New"/>
              </a:rPr>
              <a:t>fudgeRipple</a:t>
            </a:r>
            <a:r>
              <a:rPr lang="en-US" sz="1200" dirty="0">
                <a:latin typeface="Courier New"/>
                <a:cs typeface="Courier New"/>
              </a:rPr>
              <a:t>, coffee,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          </a:t>
            </a:r>
            <a:r>
              <a:rPr lang="en-US" sz="1200" dirty="0" err="1">
                <a:latin typeface="Courier New"/>
                <a:cs typeface="Courier New"/>
              </a:rPr>
              <a:t>rockyRoad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mintChocolateChip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cookieDough</a:t>
            </a:r>
            <a:r>
              <a:rPr lang="en-US" sz="12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Creates and uses variables of the Flavor type.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Flavor cone1, cone2, cone3;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cone1 = </a:t>
            </a:r>
            <a:r>
              <a:rPr lang="en-US" sz="1200" dirty="0" err="1">
                <a:latin typeface="Courier New"/>
                <a:cs typeface="Courier New"/>
              </a:rPr>
              <a:t>Flavor.rockyRoad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cone2 = </a:t>
            </a:r>
            <a:r>
              <a:rPr lang="en-US" sz="1200" dirty="0" err="1">
                <a:latin typeface="Courier New"/>
                <a:cs typeface="Courier New"/>
              </a:rPr>
              <a:t>Flavor.chocolate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System.out.println("cone1 value: " + cone1);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System.out.println("cone1 ordinal: " + cone1.ordinal());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System.out.println("cone1 name: " + cone1.name());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System.out.println("cone2 value: " + cone2);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System.out.println("cone2 ordinal: " + cone2.ordinal());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System.out.println("cone2 name: " + cone2.name());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cone3 = cone1;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System.out.println("cone3 value: " + cone3);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System.out.println("cone3 ordinal: " + cone3.ordinal());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System.out.println("cone3 name: " + cone3.name());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dirty="0" err="1">
                <a:latin typeface="Courier New" pitchFamily="-110" charset="0"/>
              </a:rPr>
              <a:t>java.lang</a:t>
            </a:r>
            <a:r>
              <a:rPr lang="en-US" dirty="0"/>
              <a:t> package contains </a:t>
            </a:r>
            <a:r>
              <a:rPr lang="en-US" i="1" dirty="0"/>
              <a:t>wrapper classes</a:t>
            </a:r>
            <a:r>
              <a:rPr lang="en-US" dirty="0"/>
              <a:t> that correspond to each primitive type: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 descr="Fig3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57" y="2620963"/>
            <a:ext cx="4003675" cy="335443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following declaration creates an </a:t>
            </a:r>
            <a:r>
              <a:rPr lang="en-US" sz="2800" dirty="0">
                <a:latin typeface="Courier New" pitchFamily="-110" charset="0"/>
              </a:rPr>
              <a:t>Integer</a:t>
            </a:r>
            <a:r>
              <a:rPr lang="en-US" dirty="0"/>
              <a:t> object:</a:t>
            </a:r>
          </a:p>
          <a:p>
            <a:pPr algn="ctr">
              <a:lnSpc>
                <a:spcPct val="80000"/>
              </a:lnSpc>
              <a:spcBef>
                <a:spcPct val="70000"/>
              </a:spcBef>
              <a:buNone/>
            </a:pPr>
            <a:r>
              <a:rPr lang="en-US" sz="2400" dirty="0">
                <a:latin typeface="Courier New" pitchFamily="-110" charset="0"/>
              </a:rPr>
              <a:t>	Integer age = new Integer(40);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An object of a wrapper class can be used in any situation where a primitive value will not suffice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For example, some objects serve as collections of other objects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Primitive values could not be stored in such collections, but wrapper objects could 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Wrapper classes also contain static methods that help manage the associated type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For example, the </a:t>
            </a:r>
            <a:r>
              <a:rPr lang="en-US" sz="2800" dirty="0">
                <a:latin typeface="Courier New" pitchFamily="-110" charset="0"/>
              </a:rPr>
              <a:t>Integer</a:t>
            </a:r>
            <a:r>
              <a:rPr lang="en-US" dirty="0"/>
              <a:t> class contains a method to convert an integer stored in a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to an </a:t>
            </a:r>
            <a:r>
              <a:rPr lang="en-US" sz="2800" dirty="0" err="1">
                <a:latin typeface="Courier New" pitchFamily="-110" charset="0"/>
              </a:rPr>
              <a:t>int</a:t>
            </a:r>
            <a:r>
              <a:rPr lang="en-US" dirty="0"/>
              <a:t> value: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>
                <a:latin typeface="Courier New" pitchFamily="-110" charset="0"/>
              </a:rPr>
              <a:t>num = </a:t>
            </a:r>
            <a:r>
              <a:rPr lang="en-US" sz="2400" dirty="0" err="1">
                <a:latin typeface="Courier New" pitchFamily="-110" charset="0"/>
              </a:rPr>
              <a:t>Integer.parseInt(str</a:t>
            </a:r>
            <a:r>
              <a:rPr lang="en-US" sz="2400" dirty="0">
                <a:latin typeface="Courier New" pitchFamily="-110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/>
              <a:t>The wrapper classes often contain useful constants as well</a:t>
            </a:r>
          </a:p>
          <a:p>
            <a:pPr>
              <a:lnSpc>
                <a:spcPct val="90000"/>
              </a:lnSpc>
            </a:pPr>
            <a:r>
              <a:rPr lang="en-US" dirty="0"/>
              <a:t>For example, the </a:t>
            </a:r>
            <a:r>
              <a:rPr lang="en-US" sz="2800" dirty="0">
                <a:latin typeface="Courier New" pitchFamily="-110" charset="0"/>
              </a:rPr>
              <a:t>Integer</a:t>
            </a:r>
            <a:r>
              <a:rPr lang="en-US" dirty="0"/>
              <a:t> class contains </a:t>
            </a:r>
            <a:r>
              <a:rPr lang="en-US" sz="2800" dirty="0">
                <a:latin typeface="Courier New" pitchFamily="-110" charset="0"/>
              </a:rPr>
              <a:t>MIN_VALUE</a:t>
            </a:r>
            <a:r>
              <a:rPr lang="en-US" dirty="0"/>
              <a:t> and </a:t>
            </a:r>
            <a:r>
              <a:rPr lang="en-US" sz="2800" dirty="0">
                <a:latin typeface="Courier New" pitchFamily="-110" charset="0"/>
              </a:rPr>
              <a:t>MAX_VALUE</a:t>
            </a:r>
            <a:r>
              <a:rPr lang="en-US" dirty="0"/>
              <a:t> which hold the smallest and largest </a:t>
            </a:r>
            <a:r>
              <a:rPr lang="en-US" sz="2800" dirty="0" err="1">
                <a:latin typeface="Courier New" pitchFamily="-110" charset="0"/>
              </a:rPr>
              <a:t>int</a:t>
            </a:r>
            <a:r>
              <a:rPr lang="en-US" dirty="0"/>
              <a:t>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methods of the </a:t>
            </a:r>
            <a:r>
              <a:rPr lang="en-US" dirty="0">
                <a:latin typeface="Courier New"/>
                <a:cs typeface="Courier New"/>
              </a:rPr>
              <a:t>Integer</a:t>
            </a:r>
            <a:r>
              <a:rPr lang="en-US" dirty="0"/>
              <a:t> class: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6" name="Picture 5" descr="Fig3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19" y="2023533"/>
            <a:ext cx="5512395" cy="399626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i="1" dirty="0" err="1"/>
              <a:t>Autoboxing</a:t>
            </a:r>
            <a:r>
              <a:rPr lang="en-US" dirty="0"/>
              <a:t> is the automatic conversion of a primitive value to a corresponding wrapper object</a:t>
            </a:r>
          </a:p>
          <a:p>
            <a:pPr>
              <a:buNone/>
            </a:pPr>
            <a:r>
              <a:rPr lang="en-US" sz="2800" dirty="0">
                <a:latin typeface="Courier New" pitchFamily="-110" charset="0"/>
              </a:rPr>
              <a:t>					</a:t>
            </a:r>
            <a:r>
              <a:rPr lang="en-US" sz="2595" dirty="0">
                <a:latin typeface="Courier New" pitchFamily="-110" charset="0"/>
              </a:rPr>
              <a:t>Integer </a:t>
            </a:r>
            <a:r>
              <a:rPr lang="en-US" sz="2595" dirty="0" err="1">
                <a:latin typeface="Courier New" pitchFamily="-110" charset="0"/>
              </a:rPr>
              <a:t>obj</a:t>
            </a:r>
            <a:r>
              <a:rPr lang="en-US" sz="2595" dirty="0">
                <a:latin typeface="Courier New" pitchFamily="-110" charset="0"/>
              </a:rPr>
              <a:t>;</a:t>
            </a:r>
          </a:p>
          <a:p>
            <a:pPr>
              <a:buNone/>
            </a:pPr>
            <a:r>
              <a:rPr lang="en-US" sz="2595" dirty="0">
                <a:latin typeface="Courier New" pitchFamily="-110" charset="0"/>
              </a:rPr>
              <a:t>					</a:t>
            </a:r>
            <a:r>
              <a:rPr lang="en-US" sz="2595" dirty="0" err="1">
                <a:latin typeface="Courier New" pitchFamily="-110" charset="0"/>
              </a:rPr>
              <a:t>int</a:t>
            </a:r>
            <a:r>
              <a:rPr lang="en-US" sz="2595" dirty="0">
                <a:latin typeface="Courier New" pitchFamily="-110" charset="0"/>
              </a:rPr>
              <a:t> num = 42;</a:t>
            </a:r>
          </a:p>
          <a:p>
            <a:pPr>
              <a:buNone/>
            </a:pPr>
            <a:r>
              <a:rPr lang="en-US" sz="2595" dirty="0">
                <a:latin typeface="Courier New" pitchFamily="-110" charset="0"/>
              </a:rPr>
              <a:t>					</a:t>
            </a:r>
            <a:r>
              <a:rPr lang="en-US" sz="2595" dirty="0" err="1">
                <a:latin typeface="Courier New" pitchFamily="-110" charset="0"/>
              </a:rPr>
              <a:t>obj</a:t>
            </a:r>
            <a:r>
              <a:rPr lang="en-US" sz="2595" dirty="0">
                <a:latin typeface="Courier New" pitchFamily="-110" charset="0"/>
              </a:rPr>
              <a:t> = num;</a:t>
            </a:r>
          </a:p>
          <a:p>
            <a:pPr>
              <a:spcBef>
                <a:spcPct val="70000"/>
              </a:spcBef>
            </a:pPr>
            <a:r>
              <a:rPr lang="en-US" dirty="0"/>
              <a:t>The assignment creates the appropriate </a:t>
            </a:r>
            <a:r>
              <a:rPr lang="en-US" sz="2800" dirty="0">
                <a:latin typeface="Courier New" pitchFamily="-110" charset="0"/>
              </a:rPr>
              <a:t>Integer</a:t>
            </a:r>
            <a:r>
              <a:rPr lang="en-US" dirty="0"/>
              <a:t> object</a:t>
            </a:r>
          </a:p>
          <a:p>
            <a:pPr>
              <a:spcBef>
                <a:spcPct val="70000"/>
              </a:spcBef>
            </a:pPr>
            <a:r>
              <a:rPr lang="en-US" dirty="0"/>
              <a:t>The reverse conversion (called </a:t>
            </a:r>
            <a:r>
              <a:rPr lang="en-US" i="1" dirty="0" err="1"/>
              <a:t>unboxing</a:t>
            </a:r>
            <a:r>
              <a:rPr lang="en-US" dirty="0"/>
              <a:t>) also occurs automatically as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Declarations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Syntax import declar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45" y="1909762"/>
            <a:ext cx="6480923" cy="25352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java.lang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All classes of the </a:t>
            </a:r>
            <a:r>
              <a:rPr lang="en-US" sz="2800" dirty="0" err="1">
                <a:latin typeface="Courier New" pitchFamily="-110" charset="0"/>
              </a:rPr>
              <a:t>java.lang</a:t>
            </a:r>
            <a:r>
              <a:rPr lang="en-US" dirty="0"/>
              <a:t> package are imported automatically into all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It's as if all programs contain the following line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400" dirty="0">
                <a:latin typeface="Courier New" pitchFamily="-110" charset="0"/>
              </a:rPr>
              <a:t>import </a:t>
            </a:r>
            <a:r>
              <a:rPr lang="en-US" sz="2400" dirty="0" err="1">
                <a:latin typeface="Courier New" pitchFamily="-110" charset="0"/>
              </a:rPr>
              <a:t>java.lang</a:t>
            </a:r>
            <a:r>
              <a:rPr lang="en-US" sz="2400" dirty="0">
                <a:latin typeface="Courier New" pitchFamily="-110" charset="0"/>
              </a:rPr>
              <a:t>.*;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That's why we didn't have to import the </a:t>
            </a:r>
            <a:r>
              <a:rPr lang="en-US" sz="2800" dirty="0">
                <a:latin typeface="Courier New" pitchFamily="-110" charset="0"/>
              </a:rPr>
              <a:t>System</a:t>
            </a:r>
            <a:r>
              <a:rPr lang="en-US" dirty="0"/>
              <a:t> or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classes explicitly in earlier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 class, on the other hand, is part of the </a:t>
            </a:r>
            <a:r>
              <a:rPr lang="en-US" sz="2800" dirty="0" err="1">
                <a:latin typeface="Courier New" pitchFamily="-110" charset="0"/>
              </a:rPr>
              <a:t>java.util</a:t>
            </a:r>
            <a:r>
              <a:rPr lang="en-US" dirty="0"/>
              <a:t> package, and therefore must be imported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dirty="0"/>
              <a:t>Once a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object has been created, neither its value nor its length can be changed</a:t>
            </a:r>
          </a:p>
          <a:p>
            <a:pPr>
              <a:spcBef>
                <a:spcPct val="70000"/>
              </a:spcBef>
            </a:pPr>
            <a:r>
              <a:rPr lang="en-US" dirty="0"/>
              <a:t>Thus we say that an object of the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class is </a:t>
            </a:r>
            <a:r>
              <a:rPr lang="en-US" i="1" dirty="0"/>
              <a:t>immutable</a:t>
            </a:r>
          </a:p>
          <a:p>
            <a:pPr>
              <a:spcBef>
                <a:spcPct val="70000"/>
              </a:spcBef>
            </a:pPr>
            <a:r>
              <a:rPr lang="en-US" dirty="0"/>
              <a:t>However, several methods of the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class return new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objects that are modified versions of the original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A variable holds either a primitive type or a </a:t>
            </a:r>
            <a:r>
              <a:rPr lang="en-US" i="1" dirty="0"/>
              <a:t>reference</a:t>
            </a:r>
            <a:r>
              <a:rPr lang="en-US" dirty="0"/>
              <a:t> to an object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A class name can be used as a type to declare an </a:t>
            </a:r>
            <a:r>
              <a:rPr lang="en-US" i="1" dirty="0"/>
              <a:t>object reference variable</a:t>
            </a:r>
            <a:endParaRPr lang="en-US" dirty="0"/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800" dirty="0">
                <a:latin typeface="Courier New" pitchFamily="-110" charset="0"/>
              </a:rPr>
              <a:t>String title;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No object is created with this declaration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An object reference variable holds the address of an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4239</Words>
  <Application>Microsoft Office PowerPoint</Application>
  <PresentationFormat>On-screen Show (4:3)</PresentationFormat>
  <Paragraphs>635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Times New Roman</vt:lpstr>
      <vt:lpstr>Office Theme</vt:lpstr>
      <vt:lpstr>PowerPoint Presentation</vt:lpstr>
      <vt:lpstr>Chapter Scope</vt:lpstr>
      <vt:lpstr>The Java API</vt:lpstr>
      <vt:lpstr>Packages</vt:lpstr>
      <vt:lpstr>Import Declarations</vt:lpstr>
      <vt:lpstr>Import Declarations</vt:lpstr>
      <vt:lpstr>The java.lang Package</vt:lpstr>
      <vt:lpstr>The String Class</vt:lpstr>
      <vt:lpstr>Creating Objects</vt:lpstr>
      <vt:lpstr>Memory Diagram</vt:lpstr>
      <vt:lpstr>Creating Objects</vt:lpstr>
      <vt:lpstr>Memory Diagram</vt:lpstr>
      <vt:lpstr>Creating Strings</vt:lpstr>
      <vt:lpstr>Object References cont.</vt:lpstr>
      <vt:lpstr>Assignment Revisited</vt:lpstr>
      <vt:lpstr>Assignment Revisited</vt:lpstr>
      <vt:lpstr>Aliases</vt:lpstr>
      <vt:lpstr>Garbage Collection</vt:lpstr>
      <vt:lpstr>Invoking Methods</vt:lpstr>
      <vt:lpstr>PowerPoint Presentation</vt:lpstr>
      <vt:lpstr>PowerPoint Presentation</vt:lpstr>
      <vt:lpstr>PowerPoint Presentation</vt:lpstr>
      <vt:lpstr>The String Class</vt:lpstr>
      <vt:lpstr>PowerPoint Presentation</vt:lpstr>
      <vt:lpstr>PowerPoint Presentation</vt:lpstr>
      <vt:lpstr>PowerPoint Presentation</vt:lpstr>
      <vt:lpstr>The Random Class</vt:lpstr>
      <vt:lpstr>The Random Class</vt:lpstr>
      <vt:lpstr>PowerPoint Presentation</vt:lpstr>
      <vt:lpstr>PowerPoint Presentation</vt:lpstr>
      <vt:lpstr>The Math Class</vt:lpstr>
      <vt:lpstr>The Math Class</vt:lpstr>
      <vt:lpstr>PowerPoint Presentation</vt:lpstr>
      <vt:lpstr>PowerPoint Presentation</vt:lpstr>
      <vt:lpstr>PowerPoint Presentation</vt:lpstr>
      <vt:lpstr>PowerPoint Presentation</vt:lpstr>
      <vt:lpstr>Formatting Output</vt:lpstr>
      <vt:lpstr>Formatting Output</vt:lpstr>
      <vt:lpstr>Formatting Output</vt:lpstr>
      <vt:lpstr>PowerPoint Presentation</vt:lpstr>
      <vt:lpstr>PowerPoint Presentation</vt:lpstr>
      <vt:lpstr>Formatting Output</vt:lpstr>
      <vt:lpstr>Formatting Output</vt:lpstr>
      <vt:lpstr>PowerPoint Presentation</vt:lpstr>
      <vt:lpstr>PowerPoint Presentation</vt:lpstr>
      <vt:lpstr>PowerPoint Presentation</vt:lpstr>
      <vt:lpstr>Enumerated Types</vt:lpstr>
      <vt:lpstr>Enumerated Types</vt:lpstr>
      <vt:lpstr>Enumerated Types</vt:lpstr>
      <vt:lpstr>Enumerated Types</vt:lpstr>
      <vt:lpstr>PowerPoint Presentation</vt:lpstr>
      <vt:lpstr>PowerPoint Presentation</vt:lpstr>
      <vt:lpstr>Wrapper Classes</vt:lpstr>
      <vt:lpstr>Wrapper Classes</vt:lpstr>
      <vt:lpstr>Wrapper Classes</vt:lpstr>
      <vt:lpstr>Wrapper Classes</vt:lpstr>
      <vt:lpstr>Autoboxing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Maaz Haleem</cp:lastModifiedBy>
  <cp:revision>51</cp:revision>
  <cp:lastPrinted>2018-09-12T16:25:51Z</cp:lastPrinted>
  <dcterms:created xsi:type="dcterms:W3CDTF">2013-08-02T20:57:49Z</dcterms:created>
  <dcterms:modified xsi:type="dcterms:W3CDTF">2019-02-03T03:11:12Z</dcterms:modified>
</cp:coreProperties>
</file>