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321" r:id="rId4"/>
    <p:sldId id="322" r:id="rId5"/>
    <p:sldId id="323" r:id="rId6"/>
    <p:sldId id="289" r:id="rId7"/>
    <p:sldId id="324" r:id="rId8"/>
    <p:sldId id="311" r:id="rId9"/>
    <p:sldId id="312" r:id="rId10"/>
    <p:sldId id="328" r:id="rId11"/>
    <p:sldId id="313" r:id="rId12"/>
    <p:sldId id="325" r:id="rId13"/>
    <p:sldId id="314" r:id="rId14"/>
    <p:sldId id="326" r:id="rId15"/>
    <p:sldId id="327" r:id="rId16"/>
    <p:sldId id="315" r:id="rId17"/>
    <p:sldId id="281" r:id="rId18"/>
    <p:sldId id="329" r:id="rId19"/>
    <p:sldId id="330" r:id="rId20"/>
    <p:sldId id="290" r:id="rId21"/>
    <p:sldId id="291" r:id="rId22"/>
    <p:sldId id="331" r:id="rId23"/>
    <p:sldId id="316" r:id="rId24"/>
    <p:sldId id="292" r:id="rId25"/>
    <p:sldId id="293" r:id="rId26"/>
    <p:sldId id="332" r:id="rId27"/>
    <p:sldId id="333" r:id="rId28"/>
    <p:sldId id="334" r:id="rId29"/>
    <p:sldId id="335" r:id="rId30"/>
    <p:sldId id="336" r:id="rId31"/>
    <p:sldId id="337" r:id="rId32"/>
    <p:sldId id="294" r:id="rId33"/>
    <p:sldId id="295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296" r:id="rId51"/>
    <p:sldId id="297" r:id="rId52"/>
    <p:sldId id="30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Conditionals and Loops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3" y="1120029"/>
            <a:ext cx="3163891" cy="397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AND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&amp;&amp;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both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are true, and false otherwise</a:t>
            </a:r>
          </a:p>
          <a:p>
            <a:pPr>
              <a:spcBef>
                <a:spcPct val="9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OR</a:t>
            </a:r>
            <a:r>
              <a:rPr lang="en-US" dirty="0" smtClean="0"/>
              <a:t> expression</a:t>
            </a:r>
          </a:p>
          <a:p>
            <a:pPr algn="ctr">
              <a:spcBef>
                <a:spcPct val="75000"/>
              </a:spcBef>
              <a:buNone/>
            </a:pPr>
            <a:r>
              <a:rPr lang="en-US" dirty="0" smtClean="0">
                <a:latin typeface="Courier New" pitchFamily="-110" charset="0"/>
              </a:rPr>
              <a:t>a || </a:t>
            </a:r>
            <a:r>
              <a:rPr lang="en-US" dirty="0" err="1" smtClean="0">
                <a:latin typeface="Courier New" pitchFamily="-110" charset="0"/>
              </a:rPr>
              <a:t>b</a:t>
            </a:r>
            <a:endParaRPr lang="en-US" dirty="0" smtClean="0"/>
          </a:p>
          <a:p>
            <a:pPr>
              <a:spcBef>
                <a:spcPct val="75000"/>
              </a:spcBef>
              <a:buNone/>
            </a:pPr>
            <a:r>
              <a:rPr lang="en-US" dirty="0" smtClean="0"/>
              <a:t>	is true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or </a:t>
            </a:r>
            <a:r>
              <a:rPr lang="en-US" sz="2800" dirty="0" err="1" smtClean="0">
                <a:latin typeface="Courier New" pitchFamily="-110" charset="0"/>
              </a:rPr>
              <a:t>b</a:t>
            </a:r>
            <a:r>
              <a:rPr lang="en-US" dirty="0" smtClean="0"/>
              <a:t> or both are true, and false otherwise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and Logical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A truth table shows all possible true-false combinations of the terms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Since </a:t>
            </a:r>
            <a:r>
              <a:rPr lang="en-US" dirty="0" smtClean="0">
                <a:latin typeface="Courier New" pitchFamily="-110" charset="0"/>
              </a:rPr>
              <a:t>&amp;&amp;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-110" charset="0"/>
              </a:rPr>
              <a:t>||</a:t>
            </a:r>
            <a:r>
              <a:rPr lang="en-US" dirty="0" smtClean="0"/>
              <a:t> each have two operands, there are four possible combinations</a:t>
            </a:r>
            <a:endParaRPr lang="en-US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4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27" y="3832226"/>
            <a:ext cx="4393708" cy="2261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Expressions that use logical operators can form complex conditions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(total &lt; MAX+5 &amp;&amp; !found)</a:t>
            </a:r>
          </a:p>
          <a:p>
            <a:pPr>
              <a:spcAft>
                <a:spcPts val="6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System.out.println("processing</a:t>
            </a:r>
            <a:r>
              <a:rPr lang="en-US" sz="2162" dirty="0" smtClean="0">
                <a:latin typeface="Courier New"/>
                <a:cs typeface="Courier New"/>
              </a:rPr>
              <a:t>…");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All logical operators have lower precedence than the relational operators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Logical NOT has higher precedence than logical AND and logical 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expressions can be evaluated using truth tables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Fig4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95045"/>
            <a:ext cx="7235209" cy="25034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processing of logical AND and logical OR is </a:t>
            </a:r>
            <a:r>
              <a:rPr lang="en-US" i="1" dirty="0" smtClean="0"/>
              <a:t>short-circuited</a:t>
            </a:r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If the left operand is sufficient to determine the result, the right operand is not evaluated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(count != 0 &amp;&amp; total/count &gt; MAX)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System.out.println("Testing</a:t>
            </a:r>
            <a:r>
              <a:rPr lang="en-US" sz="24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dirty="0" smtClean="0">
                <a:latin typeface="Times New Roman" pitchFamily="-110" charset="0"/>
              </a:rPr>
              <a:t>This type of processing must be used carefully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Consider the following if statement: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(sum &gt; MAX)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delta = sum – MAX;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</a:t>
            </a:r>
            <a:r>
              <a:rPr lang="en-US" sz="2162" dirty="0" err="1" smtClean="0">
                <a:latin typeface="Courier New"/>
                <a:cs typeface="Courier New"/>
              </a:rPr>
              <a:t>System.out.println("The</a:t>
            </a:r>
            <a:r>
              <a:rPr lang="en-US" sz="2162" dirty="0" smtClean="0">
                <a:latin typeface="Courier New"/>
                <a:cs typeface="Courier New"/>
              </a:rPr>
              <a:t> sum is " + sum);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First the condition is evaluated -- the value of </a:t>
            </a:r>
            <a:r>
              <a:rPr lang="en-US" dirty="0" smtClean="0">
                <a:latin typeface="Courier New"/>
                <a:cs typeface="Courier New"/>
              </a:rPr>
              <a:t>sum</a:t>
            </a:r>
            <a:r>
              <a:rPr lang="en-US" dirty="0" smtClean="0">
                <a:latin typeface="Times New Roman" pitchFamily="-110" charset="0"/>
              </a:rPr>
              <a:t> is either greater than the value of </a:t>
            </a:r>
            <a:r>
              <a:rPr lang="en-US" sz="2800" dirty="0" smtClean="0">
                <a:latin typeface="Courier New"/>
                <a:cs typeface="Courier New"/>
              </a:rPr>
              <a:t>MAX</a:t>
            </a:r>
            <a:r>
              <a:rPr lang="en-US" dirty="0" smtClean="0">
                <a:latin typeface="Times New Roman" pitchFamily="-110" charset="0"/>
              </a:rPr>
              <a:t>, or it is not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condition is true, the assignment statement is executed -- if it isn’t, it is skipped.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Either way, the call to </a:t>
            </a:r>
            <a:r>
              <a:rPr lang="en-US" sz="2800" dirty="0" err="1" smtClean="0"/>
              <a:t>println</a:t>
            </a:r>
            <a:r>
              <a:rPr lang="en-US" dirty="0" smtClean="0">
                <a:latin typeface="Times New Roman" pitchFamily="-110" charset="0"/>
              </a:rPr>
              <a:t> is executed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 of an if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Fig4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46" y="1963778"/>
            <a:ext cx="2574972" cy="3776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Age.java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 statement.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Age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user's age and prints comments accordingly.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MINOR = 21;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your age: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age = </a:t>
            </a:r>
            <a:r>
              <a:rPr lang="en-US" sz="1100" dirty="0" err="1" smtClean="0">
                <a:latin typeface="Courier New"/>
                <a:cs typeface="Courier New"/>
              </a:rPr>
              <a:t>scan.nextInt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100" dirty="0" smtClean="0">
                <a:latin typeface="Courier New"/>
                <a:cs typeface="Courier New"/>
              </a:rPr>
              <a:t> entered: " + age);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(age &lt; MINOR)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System.out.println("Youth</a:t>
            </a:r>
            <a:r>
              <a:rPr lang="en-US" sz="1100" dirty="0" smtClean="0">
                <a:latin typeface="Courier New"/>
                <a:cs typeface="Courier New"/>
              </a:rPr>
              <a:t> is a wonderful thing. Enjoy.");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System.out.println("Age</a:t>
            </a:r>
            <a:r>
              <a:rPr lang="en-US" sz="1100" dirty="0" smtClean="0">
                <a:latin typeface="Courier New"/>
                <a:cs typeface="Courier New"/>
              </a:rPr>
              <a:t> is a state of mind.");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statement controlled by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is indented to indicate that relationship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The use of a consistent indentation style makes a program easier to read and understand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Although it makes no difference to the compiler, proper indentation is crucial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99733" y="4377267"/>
            <a:ext cx="5715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"Always code as if the person who ends up maintaining your code will be a violent psychopath who knows where you live."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Arial" pitchFamily="-110" charset="0"/>
              </a:rPr>
              <a:t>	-- Martin Golding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else clause</a:t>
            </a:r>
            <a:r>
              <a:rPr lang="en-US" sz="2800" dirty="0" smtClean="0"/>
              <a:t> can be added to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sz="2800" dirty="0" smtClean="0"/>
              <a:t> statement to make an </a:t>
            </a:r>
            <a:r>
              <a:rPr lang="en-US" sz="2800" i="1" dirty="0" smtClean="0"/>
              <a:t>if-else statement</a:t>
            </a:r>
            <a:endParaRPr lang="en-US" sz="2800" dirty="0" smtClean="0">
              <a:latin typeface="Courier New" pitchFamily="-110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If the </a:t>
            </a:r>
            <a:r>
              <a:rPr lang="en-US" sz="2800" i="1" dirty="0" smtClean="0">
                <a:solidFill>
                  <a:srgbClr val="008000"/>
                </a:solidFill>
              </a:rPr>
              <a:t>condition</a:t>
            </a:r>
            <a:r>
              <a:rPr lang="en-US" sz="2800" dirty="0" smtClean="0">
                <a:latin typeface="Times New Roman" pitchFamily="-110" charset="0"/>
              </a:rPr>
              <a:t> is true, </a:t>
            </a:r>
            <a:r>
              <a:rPr lang="en-US" sz="2800" i="1" dirty="0" smtClean="0">
                <a:solidFill>
                  <a:srgbClr val="008000"/>
                </a:solidFill>
              </a:rPr>
              <a:t>statement1</a:t>
            </a:r>
            <a:r>
              <a:rPr lang="en-US" sz="2800" dirty="0" smtClean="0">
                <a:latin typeface="Times New Roman" pitchFamily="-110" charset="0"/>
              </a:rPr>
              <a:t> is executed;  if the condition is false, </a:t>
            </a:r>
            <a:r>
              <a:rPr lang="en-US" sz="2800" i="1" dirty="0" smtClean="0">
                <a:solidFill>
                  <a:srgbClr val="008000"/>
                </a:solidFill>
              </a:rPr>
              <a:t>statement2</a:t>
            </a:r>
            <a:r>
              <a:rPr lang="en-US" sz="2800" dirty="0" smtClean="0">
                <a:latin typeface="Times New Roman" pitchFamily="-110" charset="0"/>
              </a:rPr>
              <a:t> is executed</a:t>
            </a:r>
          </a:p>
          <a:p>
            <a:pPr>
              <a:spcBef>
                <a:spcPct val="70000"/>
              </a:spcBef>
              <a:buFontTx/>
              <a:buChar char="•"/>
            </a:pPr>
            <a:r>
              <a:rPr lang="en-US" sz="2800" dirty="0" smtClean="0">
                <a:latin typeface="Times New Roman" pitchFamily="-110" charset="0"/>
              </a:rPr>
              <a:t>One or the other will be executed, but not both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81400" y="2356118"/>
            <a:ext cx="222724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>
                <a:latin typeface="Courier New"/>
                <a:cs typeface="Courier New"/>
              </a:rPr>
              <a:t> 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statement1</a:t>
            </a:r>
            <a:r>
              <a:rPr lang="en-US" sz="2000" dirty="0"/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statement2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</a:p>
          <a:p>
            <a:r>
              <a:rPr lang="en-US" dirty="0" smtClean="0"/>
              <a:t>Boolean expressions</a:t>
            </a:r>
          </a:p>
          <a:p>
            <a:r>
              <a:rPr lang="en-US" dirty="0" smtClean="0"/>
              <a:t>if and switch statements</a:t>
            </a:r>
          </a:p>
          <a:p>
            <a:r>
              <a:rPr lang="en-US" dirty="0" smtClean="0"/>
              <a:t>Comparing data</a:t>
            </a:r>
          </a:p>
          <a:p>
            <a:r>
              <a:rPr lang="en-US" dirty="0" smtClean="0"/>
              <a:t>while, do, and for loops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Wages.java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an if-else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Wages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the number of hours worked and calculates wages.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RATE = 8.25;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regular pay rate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STANDARD = 40;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standard hours in a work week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pay = 0.0;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number of hours worked: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hours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Pay overtime at "time and a half"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(hours &gt; STANDARD)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STANDARD * RATE + (hours-STANDARD) * (RATE * 1.5);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pay = hours * RATE;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System.out.println("Gross</a:t>
            </a:r>
            <a:r>
              <a:rPr lang="en-US" sz="1200" dirty="0" smtClean="0">
                <a:latin typeface="Courier New"/>
                <a:cs typeface="Courier New"/>
              </a:rPr>
              <a:t> earnings: " + </a:t>
            </a:r>
            <a:r>
              <a:rPr lang="en-US" sz="1200" dirty="0" err="1" smtClean="0">
                <a:latin typeface="Courier New"/>
                <a:cs typeface="Courier New"/>
              </a:rPr>
              <a:t>fmt.format(pay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Several statements can be grouped together into a </a:t>
            </a:r>
            <a:r>
              <a:rPr lang="en-US" i="1" dirty="0" smtClean="0"/>
              <a:t>block statement </a:t>
            </a:r>
            <a:r>
              <a:rPr lang="en-US" dirty="0" smtClean="0"/>
              <a:t>delimited by braces</a:t>
            </a:r>
            <a:endParaRPr lang="en-US" i="1" dirty="0" smtClean="0"/>
          </a:p>
          <a:p>
            <a:pPr>
              <a:spcBef>
                <a:spcPct val="75000"/>
              </a:spcBef>
              <a:spcAft>
                <a:spcPts val="2400"/>
              </a:spcAft>
            </a:pPr>
            <a:r>
              <a:rPr lang="en-US" dirty="0" smtClean="0"/>
              <a:t>A block statement can be used wherever a statement is called for in the Java syntax rules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000" dirty="0" smtClean="0">
                <a:latin typeface="Courier New"/>
                <a:cs typeface="Courier New"/>
              </a:rPr>
              <a:t>!!");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</a:t>
            </a:r>
            <a:r>
              <a:rPr lang="en-US" sz="2000" dirty="0" err="1" smtClean="0">
                <a:latin typeface="Courier New"/>
                <a:cs typeface="Courier New"/>
              </a:rPr>
              <a:t>errorCount</a:t>
            </a:r>
            <a:r>
              <a:rPr lang="en-US" sz="20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Syntax if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734608"/>
            <a:ext cx="6532463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Guessing.java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block statement in an if-else.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Guessing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Plays a simple guessing game with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MAX =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answer, guess;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answer = </a:t>
            </a:r>
            <a:r>
              <a:rPr lang="en-US" sz="1200" dirty="0" err="1" smtClean="0">
                <a:latin typeface="Courier New"/>
                <a:cs typeface="Courier New"/>
              </a:rPr>
              <a:t>generator.nextInt(MAX</a:t>
            </a:r>
            <a:r>
              <a:rPr lang="en-US" sz="1200" dirty="0" smtClean="0">
                <a:latin typeface="Courier New"/>
                <a:cs typeface="Courier New"/>
              </a:rPr>
              <a:t>) + 1;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System.out.print("I'm</a:t>
            </a:r>
            <a:r>
              <a:rPr lang="en-US" sz="1200" dirty="0" smtClean="0">
                <a:latin typeface="Courier New"/>
                <a:cs typeface="Courier New"/>
              </a:rPr>
              <a:t> thinking of a number between 1 and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+ MAX + ". Guess what it is: 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guess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(guess == answer)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System.out.println("You</a:t>
            </a:r>
            <a:r>
              <a:rPr lang="en-US" sz="1200" dirty="0" smtClean="0">
                <a:latin typeface="Courier New"/>
                <a:cs typeface="Courier New"/>
              </a:rPr>
              <a:t> got it! Good guessing!");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is not correct, sorry.");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number was " + answer);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/>
              <a:t>Remember that indentation is for the human reader, and is ignored by the computer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if (total &gt; MAX)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System.out.println("Error</a:t>
            </a:r>
            <a:r>
              <a:rPr lang="en-US" sz="2400" dirty="0" smtClean="0">
                <a:latin typeface="Courier New"/>
                <a:cs typeface="Courier New"/>
              </a:rPr>
              <a:t>!!");</a:t>
            </a:r>
          </a:p>
          <a:p>
            <a:pPr>
              <a:spcAft>
                <a:spcPts val="1800"/>
              </a:spcAft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errorCount</a:t>
            </a:r>
            <a:r>
              <a:rPr lang="en-US" sz="2400" dirty="0" smtClean="0">
                <a:latin typeface="Courier New"/>
                <a:cs typeface="Courier New"/>
              </a:rPr>
              <a:t>++;</a:t>
            </a:r>
          </a:p>
          <a:p>
            <a:r>
              <a:rPr lang="en-US" sz="2800" dirty="0" smtClean="0"/>
              <a:t>Despite what is implied by the indentation, the increment will occur whether the condition is true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41331" y="2294466"/>
            <a:ext cx="1828800" cy="1600200"/>
          </a:xfrm>
          <a:custGeom>
            <a:avLst/>
            <a:gdLst>
              <a:gd name="T0" fmla="*/ 914400 w 21600"/>
              <a:gd name="T1" fmla="*/ 0 h 21600"/>
              <a:gd name="T2" fmla="*/ 267801 w 21600"/>
              <a:gd name="T3" fmla="*/ 234326 h 21600"/>
              <a:gd name="T4" fmla="*/ 0 w 21600"/>
              <a:gd name="T5" fmla="*/ 800100 h 21600"/>
              <a:gd name="T6" fmla="*/ 267801 w 21600"/>
              <a:gd name="T7" fmla="*/ 1365874 h 21600"/>
              <a:gd name="T8" fmla="*/ 914400 w 21600"/>
              <a:gd name="T9" fmla="*/ 1600200 h 21600"/>
              <a:gd name="T10" fmla="*/ 1560999 w 21600"/>
              <a:gd name="T11" fmla="*/ 1365874 h 21600"/>
              <a:gd name="T12" fmla="*/ 1828800 w 21600"/>
              <a:gd name="T13" fmla="*/ 800100 h 21600"/>
              <a:gd name="T14" fmla="*/ 1560999 w 21600"/>
              <a:gd name="T15" fmla="*/ 2343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5" y="8730"/>
                  <a:pt x="1815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8"/>
                </a:srgbClr>
              </a:gs>
              <a:gs pos="100000">
                <a:srgbClr val="760000">
                  <a:alpha val="39998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portion, or the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portion, or both, could be block statements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0" y="2548474"/>
            <a:ext cx="658495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(total &gt; MAX)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"Error</a:t>
            </a:r>
            <a:r>
              <a:rPr lang="en-US" sz="2000" dirty="0">
                <a:latin typeface="Courier New"/>
                <a:cs typeface="Courier New"/>
              </a:rPr>
              <a:t>!!");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errorCount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000" dirty="0">
                <a:latin typeface="Courier New"/>
                <a:cs typeface="Courier New"/>
              </a:rPr>
              <a:t>else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</a:t>
            </a:r>
            <a:r>
              <a:rPr lang="en-US" sz="2000" dirty="0" err="1">
                <a:latin typeface="Courier New"/>
                <a:cs typeface="Courier New"/>
              </a:rPr>
              <a:t>"Total</a:t>
            </a:r>
            <a:r>
              <a:rPr lang="en-US" sz="2000" dirty="0">
                <a:latin typeface="Courier New"/>
                <a:cs typeface="Courier New"/>
              </a:rPr>
              <a:t>: " + total);</a:t>
            </a:r>
          </a:p>
          <a:p>
            <a:r>
              <a:rPr lang="en-US" sz="2000" dirty="0">
                <a:latin typeface="Courier New"/>
                <a:cs typeface="Courier New"/>
              </a:rPr>
              <a:t>   current = total*2;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sz="24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Java has a </a:t>
            </a:r>
            <a:r>
              <a:rPr lang="en-US" sz="2800" i="1" dirty="0" smtClean="0"/>
              <a:t>conditional operator</a:t>
            </a:r>
            <a:r>
              <a:rPr lang="en-US" sz="2800" dirty="0" smtClean="0"/>
              <a:t> that uses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condition to determine which of two expressions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Its syntax is</a:t>
            </a:r>
          </a:p>
          <a:p>
            <a:pPr algn="ctr">
              <a:lnSpc>
                <a:spcPct val="95000"/>
              </a:lnSpc>
              <a:spcBef>
                <a:spcPts val="1872"/>
              </a:spcBef>
              <a:buNone/>
            </a:pP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>
                <a:latin typeface="Courier New" pitchFamily="-110" charset="0"/>
              </a:rPr>
              <a:t> ?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>
                <a:latin typeface="Courier New" pitchFamily="-110" charset="0"/>
              </a:rPr>
              <a:t> :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If the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condition</a:t>
            </a:r>
            <a:r>
              <a:rPr lang="en-US" sz="2800" dirty="0" smtClean="0"/>
              <a:t> is true,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expression1</a:t>
            </a:r>
            <a:r>
              <a:rPr lang="en-US" sz="2800" dirty="0" smtClean="0"/>
              <a:t> is evaluated;  if it is false, </a:t>
            </a:r>
            <a:r>
              <a:rPr lang="en-US" sz="2800" b="1" i="1" dirty="0" smtClean="0">
                <a:solidFill>
                  <a:srgbClr val="008000"/>
                </a:solidFill>
                <a:latin typeface="Courier New" pitchFamily="-110" charset="0"/>
              </a:rPr>
              <a:t>expression2</a:t>
            </a:r>
            <a:r>
              <a:rPr lang="en-US" sz="2800" dirty="0" smtClean="0"/>
              <a:t> is evaluated</a:t>
            </a:r>
          </a:p>
          <a:p>
            <a:pPr>
              <a:lnSpc>
                <a:spcPct val="95000"/>
              </a:lnSpc>
              <a:spcBef>
                <a:spcPts val="1872"/>
              </a:spcBef>
            </a:pPr>
            <a:r>
              <a:rPr lang="en-US" sz="2800" dirty="0" smtClean="0"/>
              <a:t>The value of the entire conditional operator is the value of the selected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similar to an </a:t>
            </a:r>
            <a:r>
              <a:rPr lang="en-US" sz="2800" dirty="0" smtClean="0">
                <a:latin typeface="Courier New" pitchFamily="-110" charset="0"/>
              </a:rPr>
              <a:t>if-else</a:t>
            </a:r>
            <a:r>
              <a:rPr lang="en-US" dirty="0" smtClean="0"/>
              <a:t> statement, except that it is an expression that returns a value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For example</a:t>
            </a:r>
          </a:p>
          <a:p>
            <a:pPr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		larger = ((num1 &gt; num2) ? num1 : num2);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If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greater than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, then </a:t>
            </a:r>
            <a:r>
              <a:rPr lang="en-US" sz="2800" dirty="0" smtClean="0">
                <a:latin typeface="Courier New" pitchFamily="-110" charset="0"/>
              </a:rPr>
              <a:t>num1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  <a:r>
              <a:rPr lang="en-US" dirty="0" smtClean="0"/>
              <a:t>;  otherwise, </a:t>
            </a:r>
            <a:r>
              <a:rPr lang="en-US" sz="2800" dirty="0" smtClean="0">
                <a:latin typeface="Courier New" pitchFamily="-110" charset="0"/>
              </a:rPr>
              <a:t>num2</a:t>
            </a:r>
            <a:r>
              <a:rPr lang="en-US" dirty="0" smtClean="0"/>
              <a:t> is assigned to </a:t>
            </a:r>
            <a:r>
              <a:rPr lang="en-US" sz="2800" dirty="0" smtClean="0">
                <a:latin typeface="Courier New" pitchFamily="-110" charset="0"/>
              </a:rPr>
              <a:t>larger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conditional operator is </a:t>
            </a:r>
            <a:r>
              <a:rPr lang="en-US" i="1" dirty="0" smtClean="0"/>
              <a:t>ternary</a:t>
            </a:r>
            <a:r>
              <a:rPr lang="en-US" dirty="0" smtClean="0"/>
              <a:t> because it requires three operands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 execution is linear unless specified otherwise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programming statements allow us to: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decide whether or not to execute a particular statement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execute a statement over and over, repetitively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decisions are based on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expressions</a:t>
            </a:r>
            <a:r>
              <a:rPr lang="en-US" dirty="0" smtClean="0"/>
              <a:t> (or </a:t>
            </a:r>
            <a:r>
              <a:rPr lang="en-US" i="1" dirty="0" smtClean="0"/>
              <a:t>conditions</a:t>
            </a:r>
            <a:r>
              <a:rPr lang="en-US" dirty="0" smtClean="0"/>
              <a:t>) that evaluate to true or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order of statement execution is called the </a:t>
            </a:r>
            <a:r>
              <a:rPr lang="en-US" i="1" dirty="0" smtClean="0"/>
              <a:t>flow of control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100" dirty="0" smtClean="0">
              <a:latin typeface="Times New Roman" pitchFamily="-110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System.out.println</a:t>
            </a:r>
            <a:r>
              <a:rPr lang="en-US" sz="2000" dirty="0" smtClean="0">
                <a:latin typeface="Courier New"/>
                <a:cs typeface="Courier New"/>
              </a:rPr>
              <a:t> ("Your change is " +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count + ((count == 1) ? "Dime" : "Dimes"));</a:t>
            </a:r>
          </a:p>
          <a:p>
            <a:pPr>
              <a:spcBef>
                <a:spcPct val="50000"/>
              </a:spcBef>
            </a:pPr>
            <a:endParaRPr lang="en-US" sz="1050" dirty="0" smtClean="0">
              <a:latin typeface="Times New Roman" pitchFamily="-110" charset="0"/>
            </a:endParaRP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equals 1, then </a:t>
            </a:r>
            <a:r>
              <a:rPr lang="en-US" sz="2800" dirty="0" smtClean="0">
                <a:latin typeface="Courier New"/>
                <a:cs typeface="Courier New"/>
              </a:rPr>
              <a:t>"Dime"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</a:t>
            </a:r>
            <a:r>
              <a:rPr lang="en-US" sz="2800" dirty="0" smtClean="0">
                <a:latin typeface="Courier New"/>
                <a:cs typeface="Courier New"/>
              </a:rPr>
              <a:t>count</a:t>
            </a:r>
            <a:r>
              <a:rPr lang="en-US" dirty="0" smtClean="0">
                <a:latin typeface="Times New Roman" pitchFamily="-110" charset="0"/>
              </a:rPr>
              <a:t> is anything other than 1, then </a:t>
            </a:r>
            <a:r>
              <a:rPr lang="en-US" sz="2800" dirty="0" smtClean="0">
                <a:latin typeface="Courier New"/>
                <a:cs typeface="Courier New"/>
              </a:rPr>
              <a:t>"Dimes"</a:t>
            </a:r>
            <a:r>
              <a:rPr lang="en-US" dirty="0" smtClean="0">
                <a:latin typeface="Times New Roman" pitchFamily="-110" charset="0"/>
              </a:rPr>
              <a:t> is printed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statement executed as a result of an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or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could be another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These are called </a:t>
            </a:r>
            <a:r>
              <a:rPr lang="en-US" i="1" dirty="0" smtClean="0"/>
              <a:t>nested if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is matched to the last unmatched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(no matter what the indentation implies)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Braces can be used to specify the </a:t>
            </a:r>
            <a:r>
              <a:rPr lang="en-US" sz="2800" dirty="0" smtClean="0">
                <a:latin typeface="Courier New" pitchFamily="-110" charset="0"/>
              </a:rPr>
              <a:t>if</a:t>
            </a:r>
            <a:r>
              <a:rPr lang="en-US" dirty="0" smtClean="0"/>
              <a:t> statement to which an </a:t>
            </a:r>
            <a:r>
              <a:rPr lang="en-US" sz="2800" dirty="0" smtClean="0">
                <a:latin typeface="Courier New" pitchFamily="-110" charset="0"/>
              </a:rPr>
              <a:t>else</a:t>
            </a:r>
            <a:r>
              <a:rPr lang="en-US" dirty="0" smtClean="0"/>
              <a:t> clause belongs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MinOfThree.java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nested if statements.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MinOfThree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three integers from the user and determines the smallest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num1, num2, num3, min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three integers: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num3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(num1 &lt; num2)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(num1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(num2 &lt; num3)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num2;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min = num3;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System.out.println("Minimum</a:t>
            </a:r>
            <a:r>
              <a:rPr lang="en-US" sz="1200" dirty="0" smtClean="0">
                <a:latin typeface="Courier New"/>
                <a:cs typeface="Courier New"/>
              </a:rPr>
              <a:t> value: " + min);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When comparing data using </a:t>
            </a:r>
            <a:r>
              <a:rPr lang="en-US" dirty="0" err="1" smtClean="0"/>
              <a:t>boolean</a:t>
            </a:r>
            <a:r>
              <a:rPr lang="en-US" dirty="0" smtClean="0"/>
              <a:t> expressions, it's important to understand the nuances of certain data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Let's examine some key situations: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comparing floating point values for equality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characters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strings (alphabetical order)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comparing object vs. comparing object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You should rarely use the equality operator (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) when comparing two floating point values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Two floating point values are equal only if their underlying binary representations match exactly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Computations often result in slight differences that may be irrelevant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 many situations, you might consider two floating point numbers to be “close enough” even if they aren't exactly equal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Float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To determine the equality of two floats, you may want to use the following technique:</a:t>
            </a:r>
          </a:p>
          <a:p>
            <a:pPr>
              <a:spcBef>
                <a:spcPts val="180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if (Math.abs(f1 - f2) &lt; TOLERANCE)</a:t>
            </a:r>
          </a:p>
          <a:p>
            <a:pPr>
              <a:spcBef>
                <a:spcPts val="0"/>
              </a:spcBef>
              <a:buNone/>
            </a:pPr>
            <a:r>
              <a:rPr lang="en-US" sz="2162" dirty="0" smtClean="0">
                <a:latin typeface="Courier New"/>
                <a:cs typeface="Courier New"/>
              </a:rPr>
              <a:t>	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System.out.println("Essentially</a:t>
            </a:r>
            <a:r>
              <a:rPr lang="en-US" sz="2162" dirty="0" smtClean="0">
                <a:latin typeface="Courier New"/>
                <a:cs typeface="Courier New"/>
              </a:rPr>
              <a:t> equal");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If the difference between the two floating point values is less than the tolerance, they are considered to be equal</a:t>
            </a:r>
          </a:p>
          <a:p>
            <a:pPr>
              <a:spcBef>
                <a:spcPts val="1800"/>
              </a:spcBef>
              <a:buFontTx/>
              <a:buChar char="•"/>
            </a:pPr>
            <a:r>
              <a:rPr lang="en-US" dirty="0" smtClean="0">
                <a:latin typeface="Times New Roman" pitchFamily="-110" charset="0"/>
              </a:rPr>
              <a:t>The tolerance could be set to any appropriate level, such as 0.000001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As we've discussed, Java character data is based on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Unicode establishes a particular numeric value for each character, and therefore an ordering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We can use relational operators on character data based on this ordering</a:t>
            </a:r>
            <a:endParaRPr lang="en-US" i="1" dirty="0" smtClean="0"/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For example, the character </a:t>
            </a:r>
            <a:r>
              <a:rPr lang="en-US" sz="2800" dirty="0" smtClean="0">
                <a:latin typeface="Courier New" pitchFamily="-110" charset="0"/>
              </a:rPr>
              <a:t>'+'</a:t>
            </a:r>
            <a:r>
              <a:rPr lang="en-US" dirty="0" smtClean="0"/>
              <a:t> is less than the character </a:t>
            </a:r>
            <a:r>
              <a:rPr lang="en-US" sz="2800" dirty="0" smtClean="0">
                <a:latin typeface="Courier New" pitchFamily="-110" charset="0"/>
              </a:rPr>
              <a:t>'J'</a:t>
            </a:r>
            <a:r>
              <a:rPr lang="en-US" dirty="0" smtClean="0"/>
              <a:t> because it comes before it in the Unicode character set</a:t>
            </a:r>
          </a:p>
          <a:p>
            <a:pPr>
              <a:lnSpc>
                <a:spcPct val="80000"/>
              </a:lnSpc>
              <a:spcBef>
                <a:spcPts val="1968"/>
              </a:spcBef>
            </a:pPr>
            <a:r>
              <a:rPr lang="en-US" dirty="0" smtClean="0"/>
              <a:t>Appendix C provides an overview of Unicode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88"/>
              </a:spcBef>
            </a:pPr>
            <a:r>
              <a:rPr lang="en-US" dirty="0" smtClean="0"/>
              <a:t>In Unicode, the digit characters (0-9) are contiguous and in order</a:t>
            </a:r>
          </a:p>
          <a:p>
            <a:pPr>
              <a:spcBef>
                <a:spcPts val="888"/>
              </a:spcBef>
            </a:pPr>
            <a:r>
              <a:rPr lang="en-US" dirty="0" smtClean="0"/>
              <a:t>Likewise, the uppercase letters (A-Z) and lowercase letters (a-</a:t>
            </a:r>
            <a:r>
              <a:rPr lang="en-US" dirty="0" err="1" smtClean="0"/>
              <a:t>z</a:t>
            </a:r>
            <a:r>
              <a:rPr lang="en-US" dirty="0" smtClean="0"/>
              <a:t>) are contiguous and in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Group 26"/>
          <p:cNvGraphicFramePr>
            <a:graphicFrameLocks/>
          </p:cNvGraphicFramePr>
          <p:nvPr/>
        </p:nvGraphicFramePr>
        <p:xfrm>
          <a:off x="2066934" y="3968750"/>
          <a:ext cx="4802188" cy="1828800"/>
        </p:xfrm>
        <a:graphic>
          <a:graphicData uri="http://schemas.openxmlformats.org/drawingml/2006/table">
            <a:tbl>
              <a:tblPr/>
              <a:tblGrid>
                <a:gridCol w="240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Characters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Unicode Values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0 –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48 through 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65 through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a –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97 through 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Remember that in Java a character string is an object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can be called with strings to determine if two strings contain exactly the same characters in the same order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returns a </a:t>
            </a:r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>
              <a:spcBef>
                <a:spcPts val="24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if (name1.equals(name2))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	   </a:t>
            </a:r>
            <a:r>
              <a:rPr lang="en-US" sz="2400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400" dirty="0" smtClean="0">
                <a:latin typeface="Courier New"/>
                <a:cs typeface="Courier New"/>
              </a:rPr>
              <a:t> name");</a:t>
            </a:r>
          </a:p>
          <a:p>
            <a:pPr>
              <a:spcBef>
                <a:spcPts val="2400"/>
              </a:spcBef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conditional statement</a:t>
            </a:r>
            <a:r>
              <a:rPr lang="en-US" dirty="0" smtClean="0"/>
              <a:t> lets us choose which statement will be executed next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Therefore they are sometimes called </a:t>
            </a:r>
            <a:r>
              <a:rPr lang="en-US" i="1" dirty="0" smtClean="0"/>
              <a:t>selection statements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Conditional statements give us the power to make basic decisions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Java conditional statements are the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if-else statement</a:t>
            </a:r>
            <a:endParaRPr lang="en-US" sz="24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i="1" dirty="0" smtClean="0"/>
              <a:t>switch statement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We cannot use the relational operators to compare strings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contains a method called </a:t>
            </a:r>
            <a:r>
              <a:rPr lang="en-US" sz="2400" dirty="0" err="1" smtClean="0">
                <a:latin typeface="Courier New" pitchFamily="-110" charset="0"/>
              </a:rPr>
              <a:t>compareTo</a:t>
            </a:r>
            <a:r>
              <a:rPr lang="en-US" dirty="0" smtClean="0"/>
              <a:t> to determine if one string comes before another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call to </a:t>
            </a:r>
            <a:r>
              <a:rPr lang="en-US" sz="2400" dirty="0" smtClean="0">
                <a:latin typeface="Courier New" pitchFamily="-110" charset="0"/>
              </a:rPr>
              <a:t>name1.compareTo(name2)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zero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-110" charset="0"/>
              </a:rPr>
              <a:t>name2</a:t>
            </a:r>
            <a:r>
              <a:rPr lang="en-US" sz="2400" dirty="0" smtClean="0"/>
              <a:t> are equal (contain the same characters)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negative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less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returns a positive value if </a:t>
            </a:r>
            <a:r>
              <a:rPr lang="en-US" sz="2400" dirty="0" smtClean="0">
                <a:latin typeface="Courier New" pitchFamily="-110" charset="0"/>
              </a:rPr>
              <a:t>name1</a:t>
            </a:r>
            <a:r>
              <a:rPr lang="en-US" sz="2400" dirty="0" smtClean="0"/>
              <a:t> is greater than </a:t>
            </a:r>
            <a:r>
              <a:rPr lang="en-US" sz="2400" dirty="0" smtClean="0">
                <a:latin typeface="Courier New" pitchFamily="-110" charset="0"/>
              </a:rPr>
              <a:t>name2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if (name1.compareTo(name2) &lt;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System.out.println(name1 + "comes first");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else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if (name1.compareTo(name2) == 0)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</a:t>
            </a:r>
            <a:r>
              <a:rPr lang="en-US" sz="2162" dirty="0" err="1" smtClean="0">
                <a:latin typeface="Courier New"/>
                <a:cs typeface="Courier New"/>
              </a:rPr>
              <a:t>System.out.println("Same</a:t>
            </a:r>
            <a:r>
              <a:rPr lang="en-US" sz="2162" dirty="0" smtClean="0">
                <a:latin typeface="Courier New"/>
                <a:cs typeface="Courier New"/>
              </a:rPr>
              <a:t> name");</a:t>
            </a:r>
          </a:p>
          <a:p>
            <a:pPr>
              <a:buNone/>
            </a:pPr>
            <a:r>
              <a:rPr lang="en-US" sz="2162" dirty="0" smtClean="0">
                <a:latin typeface="Courier New"/>
                <a:cs typeface="Courier New"/>
              </a:rPr>
              <a:t>	   else</a:t>
            </a:r>
          </a:p>
          <a:p>
            <a:pPr>
              <a:spcAft>
                <a:spcPts val="1200"/>
              </a:spcAft>
              <a:buNone/>
            </a:pPr>
            <a:r>
              <a:rPr lang="en-US" sz="2162" dirty="0" smtClean="0">
                <a:latin typeface="Courier New"/>
                <a:cs typeface="Courier New"/>
              </a:rPr>
              <a:t>	      System.out.println(name2 + "comes first");</a:t>
            </a:r>
          </a:p>
          <a:p>
            <a:r>
              <a:rPr lang="en-US" dirty="0" smtClean="0">
                <a:latin typeface="Times New Roman" pitchFamily="-110" charset="0"/>
              </a:rPr>
              <a:t>Because comparing characters and strings is based on a character set, it is called a </a:t>
            </a:r>
            <a:r>
              <a:rPr lang="en-US" i="1" dirty="0" smtClean="0">
                <a:latin typeface="Times New Roman" pitchFamily="-110" charset="0"/>
              </a:rPr>
              <a:t>lexicographic ordering</a:t>
            </a:r>
            <a:endParaRPr lang="en-US" dirty="0" smtClean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Lexicographic ordering is not strictly alphabetical when uppercase and lowercase characters are mixed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For example, the string </a:t>
            </a:r>
            <a:r>
              <a:rPr lang="en-US" sz="2800" dirty="0" smtClean="0">
                <a:latin typeface="Courier New" pitchFamily="-110" charset="0"/>
              </a:rPr>
              <a:t>"Great"</a:t>
            </a:r>
            <a:r>
              <a:rPr lang="en-US" dirty="0" smtClean="0"/>
              <a:t> comes before the string </a:t>
            </a:r>
            <a:r>
              <a:rPr lang="en-US" sz="2800" dirty="0" smtClean="0">
                <a:latin typeface="Courier New" pitchFamily="-110" charset="0"/>
              </a:rPr>
              <a:t>"fantastic"</a:t>
            </a:r>
            <a:r>
              <a:rPr lang="en-US" dirty="0" smtClean="0"/>
              <a:t> because all of the uppercase letters come before all of the lowercase letters in Unicode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Also, short strings come before longer strings with the same prefix (lexicographically)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Therefore </a:t>
            </a:r>
            <a:r>
              <a:rPr lang="en-US" sz="2800" dirty="0" smtClean="0">
                <a:latin typeface="Courier New" pitchFamily="-110" charset="0"/>
              </a:rPr>
              <a:t>"book"</a:t>
            </a:r>
            <a:r>
              <a:rPr lang="en-US" dirty="0" smtClean="0"/>
              <a:t> comes before </a:t>
            </a:r>
            <a:r>
              <a:rPr lang="en-US" sz="2800" dirty="0" smtClean="0">
                <a:latin typeface="Courier New" pitchFamily="-110" charset="0"/>
              </a:rPr>
              <a:t>"bookcase"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vs. 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 can be applied to objects – it returns true if the two references are aliases of each 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is defined for all objects, and unless we redefine it when we write a class, it has the same semantics as the </a:t>
            </a:r>
            <a:r>
              <a:rPr lang="en-US" sz="2800" dirty="0" smtClean="0">
                <a:latin typeface="Courier New" pitchFamily="-110" charset="0"/>
              </a:rPr>
              <a:t>==</a:t>
            </a:r>
            <a:r>
              <a:rPr lang="en-US" dirty="0" smtClean="0"/>
              <a:t> operator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has been redefined in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to compare the characters in the two strings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can/should redefine the </a:t>
            </a:r>
            <a:r>
              <a:rPr lang="en-US" sz="2800" dirty="0" smtClean="0">
                <a:latin typeface="Courier New" pitchFamily="-110" charset="0"/>
              </a:rPr>
              <a:t>equals</a:t>
            </a:r>
            <a:r>
              <a:rPr lang="en-US" dirty="0" smtClean="0"/>
              <a:t> method to return true under whatever conditions are appropriate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switch statement</a:t>
            </a:r>
            <a:r>
              <a:rPr lang="en-US" dirty="0" smtClean="0"/>
              <a:t> provides another way to decide which statement to execute next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evaluates an expression, then attempts to match the result to one of several possible </a:t>
            </a:r>
            <a:r>
              <a:rPr lang="en-US" i="1" dirty="0" smtClean="0"/>
              <a:t>cases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Each case contains a value and a list of statements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The flow of control transfers to statement associated with the first case value that matches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syntax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34797" y="2286000"/>
            <a:ext cx="3384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/>
              <a:t>switch ( </a:t>
            </a:r>
            <a:r>
              <a:rPr lang="en-US" sz="2000" i="1">
                <a:solidFill>
                  <a:srgbClr val="008000"/>
                </a:solidFill>
              </a:rPr>
              <a:t>expression</a:t>
            </a:r>
            <a:r>
              <a:rPr lang="en-US" sz="2000"/>
              <a:t> 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value1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statement-list1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 i="1">
                <a:solidFill>
                  <a:srgbClr val="008000"/>
                </a:solidFill>
              </a:rPr>
              <a:t>value2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/>
              <a:t>:</a:t>
            </a:r>
          </a:p>
          <a:p>
            <a:r>
              <a:rPr lang="en-US" sz="2000"/>
              <a:t>      </a:t>
            </a:r>
            <a:r>
              <a:rPr lang="en-US" sz="2000" i="1">
                <a:solidFill>
                  <a:srgbClr val="008000"/>
                </a:solidFill>
              </a:rPr>
              <a:t>statement-list2</a:t>
            </a:r>
            <a:endParaRPr lang="en-US" sz="2000">
              <a:solidFill>
                <a:srgbClr val="008000"/>
              </a:solidFill>
            </a:endParaRPr>
          </a:p>
          <a:p>
            <a:r>
              <a:rPr lang="en-US" sz="2000"/>
              <a:t>   case </a:t>
            </a:r>
            <a:r>
              <a:rPr lang="en-US" sz="2000">
                <a:solidFill>
                  <a:srgbClr val="008000"/>
                </a:solidFill>
              </a:rPr>
              <a:t>value3</a:t>
            </a:r>
            <a:r>
              <a:rPr lang="en-US" sz="2000"/>
              <a:t> :</a:t>
            </a:r>
            <a:endParaRPr lang="en-US" sz="2000">
              <a:solidFill>
                <a:srgbClr val="FFFF99"/>
              </a:solidFill>
            </a:endParaRPr>
          </a:p>
          <a:p>
            <a:r>
              <a:rPr lang="en-US" sz="2000">
                <a:solidFill>
                  <a:srgbClr val="FFFF99"/>
                </a:solidFill>
              </a:rPr>
              <a:t>      </a:t>
            </a:r>
            <a:r>
              <a:rPr lang="en-US" sz="2000">
                <a:solidFill>
                  <a:srgbClr val="008000"/>
                </a:solidFill>
              </a:rPr>
              <a:t>statement-list3</a:t>
            </a:r>
          </a:p>
          <a:p>
            <a:r>
              <a:rPr lang="en-US" sz="2000">
                <a:solidFill>
                  <a:srgbClr val="FFFF99"/>
                </a:solidFill>
              </a:rPr>
              <a:t>   </a:t>
            </a:r>
            <a:r>
              <a:rPr lang="en-US" sz="2000"/>
              <a:t>case</a:t>
            </a:r>
            <a:r>
              <a:rPr lang="en-US" sz="2000">
                <a:solidFill>
                  <a:srgbClr val="FFFF99"/>
                </a:solidFill>
              </a:rPr>
              <a:t>  </a:t>
            </a:r>
            <a:r>
              <a:rPr lang="en-US" sz="2000">
                <a:solidFill>
                  <a:srgbClr val="008000"/>
                </a:solidFill>
              </a:rPr>
              <a:t>...</a:t>
            </a:r>
          </a:p>
          <a:p>
            <a:endParaRPr lang="en-US" sz="2000"/>
          </a:p>
          <a:p>
            <a:r>
              <a:rPr lang="en-US" sz="2000"/>
              <a:t>}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307585" y="2270125"/>
            <a:ext cx="1782762" cy="1920875"/>
            <a:chOff x="653" y="1286"/>
            <a:chExt cx="1123" cy="121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3" y="1286"/>
              <a:ext cx="783" cy="1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switch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and</a:t>
              </a:r>
            </a:p>
            <a:p>
              <a:pPr algn="ctr"/>
              <a:r>
                <a:rPr lang="en-US" sz="2000"/>
                <a:t>case</a:t>
              </a:r>
              <a:endParaRPr lang="en-US" sz="2000">
                <a:latin typeface="Arial" pitchFamily="-110" charset="0"/>
              </a:endParaRP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are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reserved</a:t>
              </a:r>
            </a:p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words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501759" y="4030660"/>
            <a:ext cx="2268538" cy="1768475"/>
            <a:chOff x="3439" y="2491"/>
            <a:chExt cx="1429" cy="1114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39" y="2779"/>
              <a:ext cx="1429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</a:t>
              </a:r>
              <a:r>
                <a:rPr lang="en-US" sz="2000" i="1" dirty="0">
                  <a:solidFill>
                    <a:srgbClr val="008000"/>
                  </a:solidFill>
                </a:rPr>
                <a:t>expression</a:t>
              </a:r>
              <a:endParaRPr lang="en-US" sz="2000" dirty="0">
                <a:solidFill>
                  <a:srgbClr val="008000"/>
                </a:solidFill>
              </a:endParaRP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matches </a:t>
              </a:r>
              <a:r>
                <a:rPr lang="en-US" sz="2000" i="1" dirty="0">
                  <a:solidFill>
                    <a:srgbClr val="008000"/>
                  </a:solidFill>
                </a:rPr>
                <a:t>value2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,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control jumps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to here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12" idx="0"/>
            </p:cNvCxnSpPr>
            <p:nvPr/>
          </p:nvCxnSpPr>
          <p:spPr bwMode="auto">
            <a:xfrm rot="5400000" flipH="1">
              <a:off x="3593" y="2337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Often a </a:t>
            </a:r>
            <a:r>
              <a:rPr lang="en-US" i="1" dirty="0" smtClean="0"/>
              <a:t>break statement</a:t>
            </a:r>
            <a:r>
              <a:rPr lang="en-US" dirty="0" smtClean="0"/>
              <a:t> is used as the last statement in each case's statement list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causes control to transfer to the end of the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a </a:t>
            </a:r>
            <a:r>
              <a:rPr lang="en-US" sz="2800" dirty="0" smtClean="0">
                <a:latin typeface="Courier New" pitchFamily="-110" charset="0"/>
              </a:rPr>
              <a:t>break</a:t>
            </a:r>
            <a:r>
              <a:rPr lang="en-US" dirty="0" smtClean="0"/>
              <a:t> statement is not used, the flow of control will continue into the next case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Sometimes this may be appropriate, but often we want to execute only the statements associated with one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switch statement: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00400" y="2117725"/>
            <a:ext cx="2470150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switch (option)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'A':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aCount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b="0" dirty="0">
                <a:latin typeface="Courier New"/>
                <a:cs typeface="Courier New"/>
              </a:rPr>
              <a:t>   </a:t>
            </a:r>
            <a:r>
              <a:rPr lang="en-US" sz="2000" dirty="0">
                <a:latin typeface="Courier New"/>
                <a:cs typeface="Courier New"/>
              </a:rPr>
              <a:t>case 'B':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bCount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   case 'C':</a:t>
            </a:r>
          </a:p>
          <a:p>
            <a:r>
              <a:rPr lang="en-US" sz="2000" dirty="0">
                <a:latin typeface="Courier New"/>
                <a:cs typeface="Courier New"/>
              </a:rPr>
              <a:t>      </a:t>
            </a:r>
            <a:r>
              <a:rPr lang="en-US" sz="2000" dirty="0" err="1">
                <a:latin typeface="Courier New"/>
                <a:cs typeface="Courier New"/>
              </a:rPr>
              <a:t>cCount</a:t>
            </a:r>
            <a:r>
              <a:rPr lang="en-US" sz="2000" dirty="0">
                <a:latin typeface="Courier New"/>
                <a:cs typeface="Courier New"/>
              </a:rPr>
              <a:t>++;</a:t>
            </a:r>
          </a:p>
          <a:p>
            <a:r>
              <a:rPr lang="en-US" sz="2000" dirty="0">
                <a:latin typeface="Courier New"/>
                <a:cs typeface="Courier New"/>
              </a:rPr>
              <a:t>      break;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can have an optional </a:t>
            </a:r>
            <a:r>
              <a:rPr lang="en-US" i="1" dirty="0" smtClean="0"/>
              <a:t>default case</a:t>
            </a:r>
            <a:endParaRPr lang="en-US" dirty="0" smtClean="0"/>
          </a:p>
          <a:p>
            <a:pPr>
              <a:spcBef>
                <a:spcPct val="75000"/>
              </a:spcBef>
            </a:pPr>
            <a:r>
              <a:rPr lang="en-US" dirty="0" smtClean="0"/>
              <a:t>The default case has no associated value and simply uses the reserved word </a:t>
            </a:r>
            <a:r>
              <a:rPr lang="en-US" sz="2800" dirty="0" smtClean="0">
                <a:latin typeface="Courier New" pitchFamily="-110" charset="0"/>
              </a:rPr>
              <a:t>default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 default case is present, control will transfer to it if no other case value matches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If there is no default case, and no other value matches, control falls through to the statement after the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expression of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must result in an </a:t>
            </a:r>
            <a:r>
              <a:rPr lang="en-US" i="1" dirty="0" smtClean="0"/>
              <a:t>integral type</a:t>
            </a:r>
            <a:r>
              <a:rPr lang="en-US" dirty="0" smtClean="0"/>
              <a:t>, meaning an integer (</a:t>
            </a:r>
            <a:r>
              <a:rPr lang="en-US" sz="2800" dirty="0" smtClean="0">
                <a:latin typeface="Courier New" pitchFamily="-110" charset="0"/>
              </a:rPr>
              <a:t>byte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short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long</a:t>
            </a:r>
            <a:r>
              <a:rPr lang="en-US" dirty="0" smtClean="0"/>
              <a:t>) or a </a:t>
            </a:r>
            <a:r>
              <a:rPr lang="en-US" sz="2800" dirty="0" smtClean="0">
                <a:latin typeface="Courier New" pitchFamily="-110" charset="0"/>
              </a:rPr>
              <a:t>char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It cannot be a </a:t>
            </a:r>
            <a:r>
              <a:rPr lang="en-US" sz="2800" dirty="0" err="1" smtClean="0">
                <a:latin typeface="Courier New" pitchFamily="-110" charset="0"/>
              </a:rPr>
              <a:t>boolean</a:t>
            </a:r>
            <a:r>
              <a:rPr lang="en-US" dirty="0" smtClean="0"/>
              <a:t> value or a floating point value (</a:t>
            </a:r>
            <a:r>
              <a:rPr lang="en-US" sz="2800" dirty="0" smtClean="0">
                <a:latin typeface="Courier New" pitchFamily="-110" charset="0"/>
              </a:rPr>
              <a:t>float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double</a:t>
            </a:r>
            <a:r>
              <a:rPr lang="en-US" dirty="0" smtClean="0"/>
              <a:t>)</a:t>
            </a:r>
            <a:endParaRPr lang="en-US" dirty="0" smtClean="0">
              <a:latin typeface="Courier New" pitchFamily="-110" charset="0"/>
            </a:endParaRPr>
          </a:p>
          <a:p>
            <a:pPr>
              <a:spcBef>
                <a:spcPct val="75000"/>
              </a:spcBef>
            </a:pPr>
            <a:r>
              <a:rPr lang="en-US" dirty="0" smtClean="0"/>
              <a:t>The implicit </a:t>
            </a:r>
            <a:r>
              <a:rPr lang="en-US" dirty="0" err="1" smtClean="0"/>
              <a:t>boolean</a:t>
            </a:r>
            <a:r>
              <a:rPr lang="en-US" dirty="0" smtClean="0"/>
              <a:t> condition in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 is equality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You cannot perform relational checks with a </a:t>
            </a:r>
            <a:r>
              <a:rPr lang="en-US" sz="2800" dirty="0" smtClean="0">
                <a:latin typeface="Courier New" pitchFamily="-110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a basic if statement 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22663" y="3613225"/>
            <a:ext cx="203538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if (</a:t>
            </a:r>
            <a:r>
              <a:rPr lang="en-US" sz="2000" dirty="0">
                <a:cs typeface="Courier New"/>
              </a:rPr>
              <a:t> </a:t>
            </a:r>
            <a:r>
              <a:rPr lang="en-US" sz="2000" i="1" dirty="0">
                <a:solidFill>
                  <a:srgbClr val="008000"/>
                </a:solidFill>
              </a:rPr>
              <a:t>condition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/>
              <a:t>   </a:t>
            </a:r>
            <a:r>
              <a:rPr lang="en-US" sz="2000" i="1" dirty="0">
                <a:solidFill>
                  <a:srgbClr val="008000"/>
                </a:solidFill>
              </a:rPr>
              <a:t>statement</a:t>
            </a:r>
            <a:r>
              <a:rPr lang="en-US" sz="2000" dirty="0"/>
              <a:t>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292225" y="2622555"/>
            <a:ext cx="2154238" cy="993775"/>
            <a:chOff x="515" y="1486"/>
            <a:chExt cx="1357" cy="626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15" y="1486"/>
              <a:ext cx="1140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if</a:t>
              </a:r>
              <a:r>
                <a:rPr lang="en-US" sz="2000" dirty="0">
                  <a:solidFill>
                    <a:schemeClr val="hlink"/>
                  </a:solidFill>
                  <a:latin typeface="Courier New"/>
                  <a:cs typeface="Courier New"/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is a Java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reserved word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852323" y="2133603"/>
            <a:ext cx="4200525" cy="1508125"/>
            <a:chOff x="2443" y="1200"/>
            <a:chExt cx="2646" cy="95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The </a:t>
              </a:r>
              <a:r>
                <a:rPr lang="en-US" sz="2000" i="1">
                  <a:solidFill>
                    <a:srgbClr val="008000"/>
                  </a:solidFill>
                </a:rPr>
                <a:t>condition</a:t>
              </a:r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 must be a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boolean expression. It must</a:t>
              </a:r>
            </a:p>
            <a:p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evaluate to either true or false.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28775" y="4454536"/>
            <a:ext cx="5629275" cy="1179514"/>
            <a:chOff x="727" y="2640"/>
            <a:chExt cx="3546" cy="743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27" y="2937"/>
              <a:ext cx="3546" cy="4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the </a:t>
              </a:r>
              <a:r>
                <a:rPr lang="en-US" sz="2000" i="1" dirty="0">
                  <a:solidFill>
                    <a:srgbClr val="008000"/>
                  </a:solidFill>
                </a:rPr>
                <a:t>condition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true,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executed.</a:t>
              </a:r>
            </a:p>
            <a:p>
              <a:pPr algn="ctr"/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If it is false, the </a:t>
              </a:r>
              <a:r>
                <a:rPr lang="en-US" sz="2000" i="1" dirty="0">
                  <a:solidFill>
                    <a:srgbClr val="008000"/>
                  </a:solidFill>
                </a:rPr>
                <a:t>statement</a:t>
              </a:r>
              <a:r>
                <a:rPr lang="en-US" sz="2000" dirty="0">
                  <a:solidFill>
                    <a:srgbClr val="008000"/>
                  </a:solidFill>
                  <a:latin typeface="Arial" pitchFamily="-110" charset="0"/>
                </a:rPr>
                <a:t> is skipped.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491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GradeReport.java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switch statement.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GradeReport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a grade from the user and prints comments accordingly.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grade, category;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a numeric grade (0 to 100):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grade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category = grade / 10;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System.out.print("That</a:t>
            </a:r>
            <a:r>
              <a:rPr lang="en-US" sz="1200" dirty="0" smtClean="0">
                <a:latin typeface="Courier New"/>
                <a:cs typeface="Courier New"/>
              </a:rPr>
              <a:t> grade is 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switch (category)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10: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perfect score. Well done.");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9: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System.out.println("well</a:t>
            </a:r>
            <a:r>
              <a:rPr lang="en-US" sz="1200" dirty="0" smtClean="0">
                <a:latin typeface="Courier New"/>
                <a:cs typeface="Courier New"/>
              </a:rPr>
              <a:t> above average. Excellent.");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8: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System.out.println("above</a:t>
            </a:r>
            <a:r>
              <a:rPr lang="en-US" sz="1200" dirty="0" smtClean="0">
                <a:latin typeface="Courier New"/>
                <a:cs typeface="Courier New"/>
              </a:rPr>
              <a:t> average. Nice job.");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7: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System.out.println("average</a:t>
            </a:r>
            <a:r>
              <a:rPr lang="en-US" sz="1200" dirty="0" smtClean="0">
                <a:latin typeface="Courier New"/>
                <a:cs typeface="Courier New"/>
              </a:rPr>
              <a:t>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case 6: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System.out.print("below</a:t>
            </a:r>
            <a:r>
              <a:rPr lang="en-US" sz="1200" dirty="0" smtClean="0">
                <a:latin typeface="Courier New"/>
                <a:cs typeface="Courier New"/>
              </a:rPr>
              <a:t> average. Please see the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System.out.println("instructor</a:t>
            </a:r>
            <a:r>
              <a:rPr lang="en-US" sz="1200" dirty="0" smtClean="0">
                <a:latin typeface="Courier New"/>
                <a:cs typeface="Courier New"/>
              </a:rPr>
              <a:t> for assistance.");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break;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default: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System.out.println("not</a:t>
            </a:r>
            <a:r>
              <a:rPr lang="en-US" sz="1200" dirty="0" smtClean="0">
                <a:latin typeface="Courier New"/>
                <a:cs typeface="Courier New"/>
              </a:rPr>
              <a:t> passing.");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while (</a:t>
            </a:r>
            <a:r>
              <a:rPr lang="en-US" sz="1200" dirty="0" err="1" smtClean="0">
                <a:latin typeface="Courier New"/>
                <a:cs typeface="Courier New"/>
              </a:rPr>
              <a:t>str.charAt(left</a:t>
            </a:r>
            <a:r>
              <a:rPr lang="en-US" sz="1200" dirty="0" smtClean="0">
                <a:latin typeface="Courier New"/>
                <a:cs typeface="Courier New"/>
              </a:rPr>
              <a:t>) == </a:t>
            </a:r>
            <a:r>
              <a:rPr lang="en-US" sz="1200" dirty="0" err="1" smtClean="0">
                <a:latin typeface="Courier New"/>
                <a:cs typeface="Courier New"/>
              </a:rPr>
              <a:t>str.charAt(right</a:t>
            </a:r>
            <a:r>
              <a:rPr lang="en-US" sz="1200" dirty="0" smtClean="0">
                <a:latin typeface="Courier New"/>
                <a:cs typeface="Courier New"/>
              </a:rPr>
              <a:t>) &amp;&amp; 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left++;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right--;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(left &lt; right)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NOT a palindrome.");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string IS a palindrome.");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System.out.print("Test</a:t>
            </a:r>
            <a:r>
              <a:rPr lang="en-US" sz="1200" dirty="0" smtClean="0">
                <a:latin typeface="Courier New"/>
                <a:cs typeface="Courier New"/>
              </a:rPr>
              <a:t> another palindrome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conditions are based </a:t>
            </a:r>
            <a:r>
              <a:rPr lang="en-US" i="1" dirty="0" smtClean="0"/>
              <a:t>equality operators </a:t>
            </a:r>
            <a:r>
              <a:rPr lang="en-US" dirty="0" smtClean="0"/>
              <a:t>or </a:t>
            </a:r>
            <a:r>
              <a:rPr lang="en-US" i="1" dirty="0" smtClean="0"/>
              <a:t>relational operators: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Fig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59" y="2481262"/>
            <a:ext cx="3999442" cy="3066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Examples of if statements: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(total == sum)</a:t>
            </a:r>
          </a:p>
          <a:p>
            <a:pPr>
              <a:spcAft>
                <a:spcPts val="36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System.out.println("total</a:t>
            </a:r>
            <a:r>
              <a:rPr lang="en-US" sz="2000" dirty="0" smtClean="0">
                <a:latin typeface="Courier New"/>
                <a:cs typeface="Courier New"/>
              </a:rPr>
              <a:t> equals sum");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(count &gt; 50)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System.out.println("count</a:t>
            </a:r>
            <a:r>
              <a:rPr lang="en-US" sz="2000" dirty="0" smtClean="0">
                <a:latin typeface="Courier New"/>
                <a:cs typeface="Courier New"/>
              </a:rPr>
              <a:t> is more than 50");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if (letter != '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System.out.println("letter</a:t>
            </a:r>
            <a:r>
              <a:rPr lang="en-US" sz="2000" dirty="0" smtClean="0">
                <a:latin typeface="Courier New"/>
                <a:cs typeface="Courier New"/>
              </a:rPr>
              <a:t> is not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");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Conditions can also use </a:t>
            </a:r>
            <a:r>
              <a:rPr lang="en-US" i="1" dirty="0" smtClean="0"/>
              <a:t>logical operators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They all take </a:t>
            </a:r>
            <a:r>
              <a:rPr lang="en-US" dirty="0" err="1" smtClean="0"/>
              <a:t>boolean</a:t>
            </a:r>
            <a:r>
              <a:rPr lang="en-US" dirty="0" smtClean="0"/>
              <a:t> operands and produce </a:t>
            </a:r>
            <a:r>
              <a:rPr lang="en-US" dirty="0" err="1" smtClean="0"/>
              <a:t>boolean</a:t>
            </a:r>
            <a:r>
              <a:rPr lang="en-US" dirty="0" smtClean="0"/>
              <a:t> results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NOT is a unary operator (it operates on one operand)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Logical AND and logical OR are binary operators (each operates on two operands)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7" y="1962145"/>
            <a:ext cx="6625865" cy="144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logical NOT</a:t>
            </a:r>
            <a:r>
              <a:rPr lang="en-US" dirty="0" smtClean="0"/>
              <a:t> operation is also called </a:t>
            </a:r>
            <a:r>
              <a:rPr lang="en-US" i="1" dirty="0" smtClean="0"/>
              <a:t>logical negation</a:t>
            </a:r>
            <a:r>
              <a:rPr lang="en-US" dirty="0" smtClean="0"/>
              <a:t> or </a:t>
            </a:r>
            <a:r>
              <a:rPr lang="en-US" i="1" dirty="0" smtClean="0"/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If some </a:t>
            </a:r>
            <a:r>
              <a:rPr lang="en-US" dirty="0" err="1" smtClean="0"/>
              <a:t>boolean</a:t>
            </a:r>
            <a:r>
              <a:rPr lang="en-US" dirty="0" smtClean="0"/>
              <a:t> condition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true,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false;  if </a:t>
            </a:r>
            <a:r>
              <a:rPr lang="en-US" sz="2800" dirty="0" smtClean="0">
                <a:latin typeface="Courier New" pitchFamily="-110" charset="0"/>
              </a:rPr>
              <a:t>a</a:t>
            </a:r>
            <a:r>
              <a:rPr lang="en-US" dirty="0" smtClean="0"/>
              <a:t> is false, then </a:t>
            </a:r>
            <a:r>
              <a:rPr lang="en-US" sz="2800" dirty="0" smtClean="0">
                <a:latin typeface="Courier New" pitchFamily="-110" charset="0"/>
              </a:rPr>
              <a:t>!a</a:t>
            </a:r>
            <a:r>
              <a:rPr lang="en-US" dirty="0" smtClean="0"/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Logical expressions can be shown using a </a:t>
            </a:r>
            <a:r>
              <a:rPr lang="en-US" i="1" dirty="0" smtClean="0"/>
              <a:t>truth table: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7" y="4739745"/>
            <a:ext cx="3517900" cy="1330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3085</Words>
  <Application>Microsoft Office PowerPoint</Application>
  <PresentationFormat>On-screen Show (4:3)</PresentationFormat>
  <Paragraphs>596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Office Theme</vt:lpstr>
      <vt:lpstr>PowerPoint Presentation</vt:lpstr>
      <vt:lpstr>Chapter Scope</vt:lpstr>
      <vt:lpstr>Flow of Control</vt:lpstr>
      <vt:lpstr>Conditional Statements</vt:lpstr>
      <vt:lpstr>The if Statement</vt:lpstr>
      <vt:lpstr>Equality and Relational Operators</vt:lpstr>
      <vt:lpstr>Conditions</vt:lpstr>
      <vt:lpstr>Logical Operators</vt:lpstr>
      <vt:lpstr>Logical NOT</vt:lpstr>
      <vt:lpstr>Logical AND and Logical OR</vt:lpstr>
      <vt:lpstr>Logical AND and Logical OR</vt:lpstr>
      <vt:lpstr>Logical Operators</vt:lpstr>
      <vt:lpstr>Logical Operators</vt:lpstr>
      <vt:lpstr>Short-Circuited Operators</vt:lpstr>
      <vt:lpstr>The if Statement</vt:lpstr>
      <vt:lpstr>The if Statement</vt:lpstr>
      <vt:lpstr>PowerPoint Presentation</vt:lpstr>
      <vt:lpstr>Indentation</vt:lpstr>
      <vt:lpstr>The if-else Statement</vt:lpstr>
      <vt:lpstr>PowerPoint Presentation</vt:lpstr>
      <vt:lpstr>PowerPoint Presentation</vt:lpstr>
      <vt:lpstr>Block Statements</vt:lpstr>
      <vt:lpstr>The if-else Statement</vt:lpstr>
      <vt:lpstr>PowerPoint Presentation</vt:lpstr>
      <vt:lpstr>PowerPoint Presentation</vt:lpstr>
      <vt:lpstr>Indentation Revisited</vt:lpstr>
      <vt:lpstr>The if-else Statement</vt:lpstr>
      <vt:lpstr>The Conditional Operator</vt:lpstr>
      <vt:lpstr>The Conditional Operator</vt:lpstr>
      <vt:lpstr>The Conditional Operator</vt:lpstr>
      <vt:lpstr>Nested if Statements</vt:lpstr>
      <vt:lpstr>PowerPoint Presentation</vt:lpstr>
      <vt:lpstr>PowerPoint Presentation</vt:lpstr>
      <vt:lpstr>Comparing Data</vt:lpstr>
      <vt:lpstr>Comparing Float Values</vt:lpstr>
      <vt:lpstr>Comparing Float Values</vt:lpstr>
      <vt:lpstr>Comparing Characters</vt:lpstr>
      <vt:lpstr>Comparing Characters</vt:lpstr>
      <vt:lpstr>Comparing Strings</vt:lpstr>
      <vt:lpstr>Comparing Strings</vt:lpstr>
      <vt:lpstr>Comparing Strings</vt:lpstr>
      <vt:lpstr>Lexicographic Ordering</vt:lpstr>
      <vt:lpstr>== vs. equals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Baker,Patricia D.</cp:lastModifiedBy>
  <cp:revision>33</cp:revision>
  <dcterms:created xsi:type="dcterms:W3CDTF">2013-08-04T12:17:35Z</dcterms:created>
  <dcterms:modified xsi:type="dcterms:W3CDTF">2017-09-10T04:30:15Z</dcterms:modified>
</cp:coreProperties>
</file>