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8" r:id="rId3"/>
    <p:sldId id="321" r:id="rId4"/>
    <p:sldId id="358" r:id="rId5"/>
    <p:sldId id="357" r:id="rId6"/>
    <p:sldId id="317" r:id="rId7"/>
    <p:sldId id="359" r:id="rId8"/>
    <p:sldId id="360" r:id="rId9"/>
    <p:sldId id="298" r:id="rId10"/>
    <p:sldId id="299" r:id="rId11"/>
    <p:sldId id="361" r:id="rId12"/>
    <p:sldId id="300" r:id="rId13"/>
    <p:sldId id="301" r:id="rId14"/>
    <p:sldId id="362" r:id="rId15"/>
    <p:sldId id="363" r:id="rId16"/>
    <p:sldId id="364" r:id="rId17"/>
    <p:sldId id="365" r:id="rId18"/>
    <p:sldId id="302" r:id="rId19"/>
    <p:sldId id="303" r:id="rId20"/>
    <p:sldId id="366" r:id="rId21"/>
    <p:sldId id="367" r:id="rId22"/>
    <p:sldId id="368" r:id="rId23"/>
    <p:sldId id="304" r:id="rId24"/>
    <p:sldId id="305" r:id="rId25"/>
    <p:sldId id="369" r:id="rId26"/>
    <p:sldId id="319" r:id="rId27"/>
    <p:sldId id="370" r:id="rId28"/>
    <p:sldId id="306" r:id="rId29"/>
    <p:sldId id="307" r:id="rId30"/>
    <p:sldId id="371" r:id="rId31"/>
    <p:sldId id="372" r:id="rId32"/>
    <p:sldId id="320" r:id="rId33"/>
    <p:sldId id="373" r:id="rId34"/>
    <p:sldId id="374" r:id="rId35"/>
    <p:sldId id="375" r:id="rId36"/>
    <p:sldId id="308" r:id="rId37"/>
    <p:sldId id="309" r:id="rId38"/>
    <p:sldId id="310" r:id="rId39"/>
    <p:sldId id="376" r:id="rId40"/>
    <p:sldId id="377" r:id="rId41"/>
    <p:sldId id="378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11"/>
    <p:restoredTop sz="94674"/>
  </p:normalViewPr>
  <p:slideViewPr>
    <p:cSldViewPr snapToGrid="0" snapToObjects="1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9628C-E566-C847-9FFB-ECBFD01C2D49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2FABF-C98F-294F-8E68-B12E1669D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846B3-35DA-9749-BEE5-DED67FE47B1D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B2BD8-746B-9F48-B7E9-74D6E69A6B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B2BD8-746B-9F48-B7E9-74D6E69A6B1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76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4 -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8000">
              <a:schemeClr val="bg1"/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0954" y="274638"/>
            <a:ext cx="8808198" cy="856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922" y="1253756"/>
            <a:ext cx="8694229" cy="5102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4922" y="6356350"/>
            <a:ext cx="655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381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4 -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23127" y="1963163"/>
            <a:ext cx="4828557" cy="2441466"/>
          </a:xfrm>
        </p:spPr>
        <p:txBody>
          <a:bodyPr>
            <a:normAutofit/>
          </a:bodyPr>
          <a:lstStyle/>
          <a:p>
            <a:pPr algn="l">
              <a:spcAft>
                <a:spcPts val="1800"/>
              </a:spcAft>
            </a:pPr>
            <a:r>
              <a:rPr lang="en-US" dirty="0" smtClean="0">
                <a:solidFill>
                  <a:schemeClr val="tx1"/>
                </a:solidFill>
              </a:rPr>
              <a:t>Chapter 4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Conditionals and Loops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73" y="1120029"/>
            <a:ext cx="3163891" cy="39759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while (value != 0)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sentinel value of 0 to terminate loop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count++;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sum += value;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System.out.println("The</a:t>
            </a:r>
            <a:r>
              <a:rPr lang="en-US" sz="1200" dirty="0" smtClean="0">
                <a:latin typeface="Courier New"/>
                <a:cs typeface="Courier New"/>
              </a:rPr>
              <a:t> sum so far is " + sum);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System.out.print("Enter</a:t>
            </a:r>
            <a:r>
              <a:rPr lang="en-US" sz="1200" dirty="0" smtClean="0">
                <a:latin typeface="Courier New"/>
                <a:cs typeface="Courier New"/>
              </a:rPr>
              <a:t> an integer (0 to quit): 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value = </a:t>
            </a:r>
            <a:r>
              <a:rPr lang="en-US" sz="1200" dirty="0" err="1" smtClean="0">
                <a:latin typeface="Courier New"/>
                <a:cs typeface="Courier New"/>
              </a:rPr>
              <a:t>scan.nextInt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if (count == 0)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System.out.println("No</a:t>
            </a:r>
            <a:r>
              <a:rPr lang="en-US" sz="1200" dirty="0" smtClean="0">
                <a:latin typeface="Courier New"/>
                <a:cs typeface="Courier New"/>
              </a:rPr>
              <a:t> values were entered.");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average = (</a:t>
            </a:r>
            <a:r>
              <a:rPr lang="en-US" sz="1200" dirty="0" err="1" smtClean="0">
                <a:latin typeface="Courier New"/>
                <a:cs typeface="Courier New"/>
              </a:rPr>
              <a:t>double)sum</a:t>
            </a:r>
            <a:r>
              <a:rPr lang="en-US" sz="1200" dirty="0" smtClean="0">
                <a:latin typeface="Courier New"/>
                <a:cs typeface="Courier New"/>
              </a:rPr>
              <a:t> / count;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DecimalFormat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fmt</a:t>
            </a:r>
            <a:r>
              <a:rPr lang="en-US" sz="1200" dirty="0" smtClean="0">
                <a:latin typeface="Courier New"/>
                <a:cs typeface="Courier New"/>
              </a:rPr>
              <a:t> = new DecimalFormat("0.###");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System.out.println("The</a:t>
            </a:r>
            <a:r>
              <a:rPr lang="en-US" sz="1200" dirty="0" smtClean="0">
                <a:latin typeface="Courier New"/>
                <a:cs typeface="Courier New"/>
              </a:rPr>
              <a:t> average is " + </a:t>
            </a:r>
            <a:r>
              <a:rPr lang="en-US" sz="1200" dirty="0" err="1" smtClean="0">
                <a:latin typeface="Courier New"/>
                <a:cs typeface="Courier New"/>
              </a:rPr>
              <a:t>fmt.format(average</a:t>
            </a:r>
            <a:r>
              <a:rPr lang="en-US" sz="1200" dirty="0" smtClean="0">
                <a:latin typeface="Courier New"/>
                <a:cs typeface="Courier New"/>
              </a:rPr>
              <a:t>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loop can also be used for </a:t>
            </a:r>
            <a:r>
              <a:rPr lang="en-US" i="1" dirty="0" smtClean="0"/>
              <a:t>input validation</a:t>
            </a:r>
            <a:r>
              <a:rPr lang="en-US" dirty="0" smtClean="0"/>
              <a:t>, making a program more </a:t>
            </a:r>
            <a:r>
              <a:rPr lang="en-US" i="1" dirty="0" smtClean="0"/>
              <a:t>robust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 descr="Syntax while loop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913" y="2638954"/>
            <a:ext cx="5864754" cy="293237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WinPercentage.java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a while loop for input validation.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java.text.NumberFormat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java.util.Scanner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WinPercentage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Computes the percentage of games won by a team.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final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NUM_GAMES = 12;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won;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double ratio;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Scanner scan = new </a:t>
            </a:r>
            <a:r>
              <a:rPr lang="en-US" sz="1200" dirty="0" err="1" smtClean="0">
                <a:latin typeface="Courier New"/>
                <a:cs typeface="Courier New"/>
              </a:rPr>
              <a:t>Scanner(System.in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System.out.print("Enter</a:t>
            </a:r>
            <a:r>
              <a:rPr lang="en-US" sz="1200" dirty="0" smtClean="0">
                <a:latin typeface="Courier New"/>
                <a:cs typeface="Courier New"/>
              </a:rPr>
              <a:t> the number of games won (0 to "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    + NUM_GAMES + "): 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won = </a:t>
            </a:r>
            <a:r>
              <a:rPr lang="en-US" sz="1200" dirty="0" err="1" smtClean="0">
                <a:latin typeface="Courier New"/>
                <a:cs typeface="Courier New"/>
              </a:rPr>
              <a:t>scan.nextInt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while (won &lt; 0 || won &gt; NUM_GAMES)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System.out.print("Invalid</a:t>
            </a:r>
            <a:r>
              <a:rPr lang="en-US" sz="1200" dirty="0" smtClean="0">
                <a:latin typeface="Courier New"/>
                <a:cs typeface="Courier New"/>
              </a:rPr>
              <a:t> input. Please reenter: 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won = </a:t>
            </a:r>
            <a:r>
              <a:rPr lang="en-US" sz="1200" dirty="0" err="1" smtClean="0">
                <a:latin typeface="Courier New"/>
                <a:cs typeface="Courier New"/>
              </a:rPr>
              <a:t>scan.nextInt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ratio = (</a:t>
            </a:r>
            <a:r>
              <a:rPr lang="en-US" sz="1200" dirty="0" err="1" smtClean="0">
                <a:latin typeface="Courier New"/>
                <a:cs typeface="Courier New"/>
              </a:rPr>
              <a:t>double)won</a:t>
            </a:r>
            <a:r>
              <a:rPr lang="en-US" sz="1200" dirty="0" smtClean="0">
                <a:latin typeface="Courier New"/>
                <a:cs typeface="Courier New"/>
              </a:rPr>
              <a:t> / NUM_GAMES;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NumberFormat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fmt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NumberFormat.getPercentInstance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System.out.println("Winning</a:t>
            </a:r>
            <a:r>
              <a:rPr lang="en-US" sz="1200" dirty="0" smtClean="0">
                <a:latin typeface="Courier New"/>
                <a:cs typeface="Courier New"/>
              </a:rPr>
              <a:t> percentage: " + </a:t>
            </a:r>
            <a:r>
              <a:rPr lang="en-US" sz="1200" dirty="0" err="1" smtClean="0">
                <a:latin typeface="Courier New"/>
                <a:cs typeface="Courier New"/>
              </a:rPr>
              <a:t>fmt.format(ratio</a:t>
            </a:r>
            <a:r>
              <a:rPr lang="en-US" sz="1200" dirty="0" smtClean="0">
                <a:latin typeface="Courier New"/>
                <a:cs typeface="Courier New"/>
              </a:rPr>
              <a:t>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75000"/>
              </a:spcBef>
            </a:pPr>
            <a:r>
              <a:rPr lang="en-US" dirty="0" smtClean="0"/>
              <a:t>The body of a loop eventually must make the condition false</a:t>
            </a:r>
          </a:p>
          <a:p>
            <a:pPr>
              <a:spcBef>
                <a:spcPct val="75000"/>
              </a:spcBef>
            </a:pPr>
            <a:r>
              <a:rPr lang="en-US" dirty="0" smtClean="0"/>
              <a:t>If not, it is called an </a:t>
            </a:r>
            <a:r>
              <a:rPr lang="en-US" i="1" dirty="0" smtClean="0"/>
              <a:t>infinite loop</a:t>
            </a:r>
            <a:r>
              <a:rPr lang="en-US" dirty="0" smtClean="0"/>
              <a:t>, which will execute until the user interrupts the program</a:t>
            </a:r>
          </a:p>
          <a:p>
            <a:pPr>
              <a:spcBef>
                <a:spcPct val="75000"/>
              </a:spcBef>
            </a:pPr>
            <a:r>
              <a:rPr lang="en-US" dirty="0" smtClean="0"/>
              <a:t>This is a common logical error</a:t>
            </a:r>
          </a:p>
          <a:p>
            <a:pPr>
              <a:spcBef>
                <a:spcPct val="75000"/>
              </a:spcBef>
            </a:pPr>
            <a:r>
              <a:rPr lang="en-US" dirty="0" smtClean="0"/>
              <a:t>You should double check the logic of a program to ensure that your loops will terminate normally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 smtClean="0"/>
              <a:t>An example of an infinite loop:</a:t>
            </a:r>
          </a:p>
          <a:p>
            <a:pPr>
              <a:buNone/>
            </a:pPr>
            <a:r>
              <a:rPr lang="en-US" sz="2162" dirty="0" smtClean="0">
                <a:latin typeface="Courier New"/>
                <a:cs typeface="Courier New"/>
              </a:rPr>
              <a:t>	</a:t>
            </a:r>
            <a:r>
              <a:rPr lang="en-US" sz="2162" dirty="0" err="1" smtClean="0">
                <a:latin typeface="Courier New"/>
                <a:cs typeface="Courier New"/>
              </a:rPr>
              <a:t>int</a:t>
            </a:r>
            <a:r>
              <a:rPr lang="en-US" sz="2162" dirty="0" smtClean="0">
                <a:latin typeface="Courier New"/>
                <a:cs typeface="Courier New"/>
              </a:rPr>
              <a:t> count = 1;</a:t>
            </a:r>
          </a:p>
          <a:p>
            <a:pPr>
              <a:buNone/>
            </a:pPr>
            <a:r>
              <a:rPr lang="en-US" sz="2162" dirty="0" smtClean="0">
                <a:latin typeface="Courier New"/>
                <a:cs typeface="Courier New"/>
              </a:rPr>
              <a:t>	while (count &lt;= 25)</a:t>
            </a:r>
          </a:p>
          <a:p>
            <a:pPr>
              <a:buNone/>
            </a:pPr>
            <a:r>
              <a:rPr lang="en-US" sz="2162" dirty="0" smtClean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2162" dirty="0" smtClean="0">
                <a:latin typeface="Courier New"/>
                <a:cs typeface="Courier New"/>
              </a:rPr>
              <a:t>	   </a:t>
            </a:r>
            <a:r>
              <a:rPr lang="en-US" sz="2162" dirty="0" err="1" smtClean="0">
                <a:latin typeface="Courier New"/>
                <a:cs typeface="Courier New"/>
              </a:rPr>
              <a:t>System.out.println</a:t>
            </a:r>
            <a:r>
              <a:rPr lang="en-US" sz="2162" dirty="0" smtClean="0">
                <a:latin typeface="Courier New"/>
                <a:cs typeface="Courier New"/>
              </a:rPr>
              <a:t> (count);</a:t>
            </a:r>
          </a:p>
          <a:p>
            <a:pPr>
              <a:buNone/>
            </a:pPr>
            <a:r>
              <a:rPr lang="en-US" sz="2162" dirty="0" smtClean="0">
                <a:latin typeface="Courier New"/>
                <a:cs typeface="Courier New"/>
              </a:rPr>
              <a:t>	   count = count - 1;</a:t>
            </a:r>
          </a:p>
          <a:p>
            <a:pPr>
              <a:spcAft>
                <a:spcPts val="1200"/>
              </a:spcAft>
              <a:buNone/>
            </a:pPr>
            <a:r>
              <a:rPr lang="en-US" sz="2162" dirty="0" smtClean="0">
                <a:latin typeface="Courier New"/>
                <a:cs typeface="Courier New"/>
              </a:rPr>
              <a:t>	}</a:t>
            </a:r>
            <a:endParaRPr lang="en-US" dirty="0" smtClean="0"/>
          </a:p>
          <a:p>
            <a:r>
              <a:rPr lang="en-US" dirty="0" smtClean="0">
                <a:latin typeface="Times New Roman" pitchFamily="-110" charset="0"/>
              </a:rPr>
              <a:t>This loop will continue executing until interrupted (Control-C) or until an underflow error occurs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126931" y="2294466"/>
            <a:ext cx="1828800" cy="1600200"/>
          </a:xfrm>
          <a:custGeom>
            <a:avLst/>
            <a:gdLst>
              <a:gd name="T0" fmla="*/ 914400 w 21600"/>
              <a:gd name="T1" fmla="*/ 0 h 21600"/>
              <a:gd name="T2" fmla="*/ 267801 w 21600"/>
              <a:gd name="T3" fmla="*/ 234326 h 21600"/>
              <a:gd name="T4" fmla="*/ 0 w 21600"/>
              <a:gd name="T5" fmla="*/ 800100 h 21600"/>
              <a:gd name="T6" fmla="*/ 267801 w 21600"/>
              <a:gd name="T7" fmla="*/ 1365874 h 21600"/>
              <a:gd name="T8" fmla="*/ 914400 w 21600"/>
              <a:gd name="T9" fmla="*/ 1600200 h 21600"/>
              <a:gd name="T10" fmla="*/ 1560999 w 21600"/>
              <a:gd name="T11" fmla="*/ 1365874 h 21600"/>
              <a:gd name="T12" fmla="*/ 1828800 w 21600"/>
              <a:gd name="T13" fmla="*/ 800100 h 21600"/>
              <a:gd name="T14" fmla="*/ 1560999 w 21600"/>
              <a:gd name="T15" fmla="*/ 23432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762" y="16478"/>
                </a:moveTo>
                <a:cubicBezTo>
                  <a:pt x="19069" y="14874"/>
                  <a:pt x="19784" y="12869"/>
                  <a:pt x="19784" y="10800"/>
                </a:cubicBezTo>
                <a:cubicBezTo>
                  <a:pt x="19784" y="5838"/>
                  <a:pt x="15761" y="1816"/>
                  <a:pt x="10800" y="1816"/>
                </a:cubicBezTo>
                <a:cubicBezTo>
                  <a:pt x="8730" y="1815"/>
                  <a:pt x="6725" y="2530"/>
                  <a:pt x="5121" y="3837"/>
                </a:cubicBezTo>
                <a:close/>
                <a:moveTo>
                  <a:pt x="3837" y="5121"/>
                </a:moveTo>
                <a:cubicBezTo>
                  <a:pt x="2530" y="6725"/>
                  <a:pt x="1815" y="8730"/>
                  <a:pt x="1815" y="10799"/>
                </a:cubicBezTo>
                <a:cubicBezTo>
                  <a:pt x="1816" y="15761"/>
                  <a:pt x="5838" y="19784"/>
                  <a:pt x="10800" y="19784"/>
                </a:cubicBezTo>
                <a:cubicBezTo>
                  <a:pt x="12869" y="19784"/>
                  <a:pt x="14874" y="19069"/>
                  <a:pt x="16478" y="17762"/>
                </a:cubicBezTo>
                <a:close/>
              </a:path>
            </a:pathLst>
          </a:custGeom>
          <a:gradFill rotWithShape="0">
            <a:gsLst>
              <a:gs pos="0">
                <a:srgbClr val="FF0000">
                  <a:alpha val="39998"/>
                </a:srgbClr>
              </a:gs>
              <a:gs pos="100000">
                <a:srgbClr val="760000">
                  <a:alpha val="39998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75000"/>
              </a:spcBef>
            </a:pPr>
            <a:r>
              <a:rPr lang="en-US" dirty="0" smtClean="0"/>
              <a:t>Similar to nested </a:t>
            </a:r>
            <a:r>
              <a:rPr lang="en-US" sz="2800" dirty="0" smtClean="0">
                <a:latin typeface="Courier New" pitchFamily="-110" charset="0"/>
              </a:rPr>
              <a:t>if</a:t>
            </a:r>
            <a:r>
              <a:rPr lang="en-US" dirty="0" smtClean="0"/>
              <a:t> statements, loops can be nested as well</a:t>
            </a:r>
          </a:p>
          <a:p>
            <a:pPr>
              <a:spcBef>
                <a:spcPct val="75000"/>
              </a:spcBef>
            </a:pPr>
            <a:r>
              <a:rPr lang="en-US" dirty="0" smtClean="0"/>
              <a:t>That is, the body of a loop can contain another loop</a:t>
            </a:r>
          </a:p>
          <a:p>
            <a:pPr>
              <a:spcBef>
                <a:spcPct val="75000"/>
              </a:spcBef>
            </a:pPr>
            <a:r>
              <a:rPr lang="en-US" dirty="0" smtClean="0"/>
              <a:t>For each iteration of the outer loop, the inner loop iterates completely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en-US" dirty="0" smtClean="0"/>
              <a:t>How many times will the output be printed?</a:t>
            </a:r>
          </a:p>
          <a:p>
            <a:pPr>
              <a:buNone/>
            </a:pPr>
            <a:r>
              <a:rPr lang="en-US" sz="2353" dirty="0" smtClean="0">
                <a:latin typeface="Courier New"/>
                <a:cs typeface="Courier New"/>
              </a:rPr>
              <a:t>	count1 = 1;</a:t>
            </a:r>
          </a:p>
          <a:p>
            <a:pPr>
              <a:buNone/>
            </a:pPr>
            <a:r>
              <a:rPr lang="en-US" sz="2353" dirty="0" smtClean="0">
                <a:latin typeface="Courier New"/>
                <a:cs typeface="Courier New"/>
              </a:rPr>
              <a:t>	while (count1 &lt;= 10)</a:t>
            </a:r>
          </a:p>
          <a:p>
            <a:pPr>
              <a:buNone/>
            </a:pPr>
            <a:r>
              <a:rPr lang="en-US" sz="2353" dirty="0" smtClean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2353" dirty="0" smtClean="0">
                <a:latin typeface="Courier New"/>
                <a:cs typeface="Courier New"/>
              </a:rPr>
              <a:t>	   count2 = 1;</a:t>
            </a:r>
          </a:p>
          <a:p>
            <a:pPr>
              <a:buNone/>
            </a:pPr>
            <a:r>
              <a:rPr lang="en-US" sz="2353" dirty="0" smtClean="0">
                <a:latin typeface="Courier New"/>
                <a:cs typeface="Courier New"/>
              </a:rPr>
              <a:t>	   while (count2 &lt;= 50)</a:t>
            </a:r>
          </a:p>
          <a:p>
            <a:pPr>
              <a:buNone/>
            </a:pPr>
            <a:r>
              <a:rPr lang="en-US" sz="2353" dirty="0" smtClean="0">
                <a:latin typeface="Courier New"/>
                <a:cs typeface="Courier New"/>
              </a:rPr>
              <a:t>	   {</a:t>
            </a:r>
          </a:p>
          <a:p>
            <a:pPr>
              <a:buNone/>
            </a:pPr>
            <a:r>
              <a:rPr lang="en-US" sz="2353" dirty="0" smtClean="0">
                <a:latin typeface="Courier New"/>
                <a:cs typeface="Courier New"/>
              </a:rPr>
              <a:t>	      </a:t>
            </a:r>
            <a:r>
              <a:rPr lang="en-US" sz="2353" dirty="0" err="1" smtClean="0">
                <a:latin typeface="Courier New"/>
                <a:cs typeface="Courier New"/>
              </a:rPr>
              <a:t>System.out.println</a:t>
            </a:r>
            <a:r>
              <a:rPr lang="en-US" sz="2353" dirty="0" smtClean="0">
                <a:latin typeface="Courier New"/>
                <a:cs typeface="Courier New"/>
              </a:rPr>
              <a:t> ("Here again");</a:t>
            </a:r>
          </a:p>
          <a:p>
            <a:pPr>
              <a:buNone/>
            </a:pPr>
            <a:r>
              <a:rPr lang="en-US" sz="2353" dirty="0" smtClean="0">
                <a:latin typeface="Courier New"/>
                <a:cs typeface="Courier New"/>
              </a:rPr>
              <a:t>	      count2++;</a:t>
            </a:r>
          </a:p>
          <a:p>
            <a:pPr>
              <a:buNone/>
            </a:pPr>
            <a:r>
              <a:rPr lang="en-US" sz="2353" dirty="0" smtClean="0">
                <a:latin typeface="Courier New"/>
                <a:cs typeface="Courier New"/>
              </a:rPr>
              <a:t>	   }</a:t>
            </a:r>
          </a:p>
          <a:p>
            <a:pPr>
              <a:buNone/>
            </a:pPr>
            <a:r>
              <a:rPr lang="en-US" sz="2353" dirty="0" smtClean="0">
                <a:latin typeface="Courier New"/>
                <a:cs typeface="Courier New"/>
              </a:rPr>
              <a:t>	   count1++;</a:t>
            </a:r>
          </a:p>
          <a:p>
            <a:pPr>
              <a:buNone/>
            </a:pPr>
            <a:r>
              <a:rPr lang="en-US" sz="2353" dirty="0" smtClean="0">
                <a:latin typeface="Courier New"/>
                <a:cs typeface="Courier New"/>
              </a:rPr>
              <a:t>	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PalindromeTester.java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nested while loops.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java.util.Scanner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PalindromeTester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Tests strings to see if they are palindromes.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String </a:t>
            </a:r>
            <a:r>
              <a:rPr lang="en-US" sz="1200" dirty="0" err="1" smtClean="0">
                <a:latin typeface="Courier New"/>
                <a:cs typeface="Courier New"/>
              </a:rPr>
              <a:t>str</a:t>
            </a:r>
            <a:r>
              <a:rPr lang="en-US" sz="1200" dirty="0" smtClean="0">
                <a:latin typeface="Courier New"/>
                <a:cs typeface="Courier New"/>
              </a:rPr>
              <a:t>, another = "</a:t>
            </a:r>
            <a:r>
              <a:rPr lang="en-US" sz="1200" dirty="0" err="1" smtClean="0">
                <a:latin typeface="Courier New"/>
                <a:cs typeface="Courier New"/>
              </a:rPr>
              <a:t>y</a:t>
            </a:r>
            <a:r>
              <a:rPr lang="en-US" sz="1200" dirty="0" smtClean="0">
                <a:latin typeface="Courier New"/>
                <a:cs typeface="Courier New"/>
              </a:rPr>
              <a:t>";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left, right;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Scanner scan = new </a:t>
            </a:r>
            <a:r>
              <a:rPr lang="en-US" sz="1200" dirty="0" err="1" smtClean="0">
                <a:latin typeface="Courier New"/>
                <a:cs typeface="Courier New"/>
              </a:rPr>
              <a:t>Scanner(System.in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while (</a:t>
            </a:r>
            <a:r>
              <a:rPr lang="en-US" sz="1200" dirty="0" err="1" smtClean="0">
                <a:latin typeface="Courier New"/>
                <a:cs typeface="Courier New"/>
              </a:rPr>
              <a:t>another.equalsIgnoreCase("y</a:t>
            </a:r>
            <a:r>
              <a:rPr lang="en-US" sz="1200" dirty="0" smtClean="0">
                <a:latin typeface="Courier New"/>
                <a:cs typeface="Courier New"/>
              </a:rPr>
              <a:t>"))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allows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y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or Y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System.out.println("Enter</a:t>
            </a:r>
            <a:r>
              <a:rPr lang="en-US" sz="1200" dirty="0" smtClean="0">
                <a:latin typeface="Courier New"/>
                <a:cs typeface="Courier New"/>
              </a:rPr>
              <a:t> a potential palindrome:");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str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scan.nextLine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left = 0;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right = </a:t>
            </a:r>
            <a:r>
              <a:rPr lang="en-US" sz="1200" dirty="0" err="1" smtClean="0">
                <a:latin typeface="Courier New"/>
                <a:cs typeface="Courier New"/>
              </a:rPr>
              <a:t>str.length</a:t>
            </a:r>
            <a:r>
              <a:rPr lang="en-US" sz="1200" dirty="0" smtClean="0">
                <a:latin typeface="Courier New"/>
                <a:cs typeface="Courier New"/>
              </a:rPr>
              <a:t>() - 1;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while (</a:t>
            </a:r>
            <a:r>
              <a:rPr lang="en-US" sz="1200" dirty="0" err="1" smtClean="0">
                <a:latin typeface="Courier New"/>
                <a:cs typeface="Courier New"/>
              </a:rPr>
              <a:t>str.charAt(left</a:t>
            </a:r>
            <a:r>
              <a:rPr lang="en-US" sz="1200" dirty="0" smtClean="0">
                <a:latin typeface="Courier New"/>
                <a:cs typeface="Courier New"/>
              </a:rPr>
              <a:t>) == </a:t>
            </a:r>
            <a:r>
              <a:rPr lang="en-US" sz="1200" dirty="0" err="1" smtClean="0">
                <a:latin typeface="Courier New"/>
                <a:cs typeface="Courier New"/>
              </a:rPr>
              <a:t>str.charAt(right</a:t>
            </a:r>
            <a:r>
              <a:rPr lang="en-US" sz="1200" dirty="0" smtClean="0">
                <a:latin typeface="Courier New"/>
                <a:cs typeface="Courier New"/>
              </a:rPr>
              <a:t>) &amp;&amp; left &lt; right)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left++;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right--;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if (left &lt; right)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System.out.println("That</a:t>
            </a:r>
            <a:r>
              <a:rPr lang="en-US" sz="1200" dirty="0" smtClean="0">
                <a:latin typeface="Courier New"/>
                <a:cs typeface="Courier New"/>
              </a:rPr>
              <a:t> string is NOT a palindrome.");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System.out.println("That</a:t>
            </a:r>
            <a:r>
              <a:rPr lang="en-US" sz="1200" dirty="0" smtClean="0">
                <a:latin typeface="Courier New"/>
                <a:cs typeface="Courier New"/>
              </a:rPr>
              <a:t> string IS a palindrome.");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System.out.print("Test</a:t>
            </a:r>
            <a:r>
              <a:rPr lang="en-US" sz="1200" dirty="0" smtClean="0">
                <a:latin typeface="Courier New"/>
                <a:cs typeface="Courier New"/>
              </a:rPr>
              <a:t> another palindrome (</a:t>
            </a:r>
            <a:r>
              <a:rPr lang="en-US" sz="1200" dirty="0" err="1" smtClean="0">
                <a:latin typeface="Courier New"/>
                <a:cs typeface="Courier New"/>
              </a:rPr>
              <a:t>y/n</a:t>
            </a:r>
            <a:r>
              <a:rPr lang="en-US" sz="1200" dirty="0" smtClean="0">
                <a:latin typeface="Courier New"/>
                <a:cs typeface="Courier New"/>
              </a:rPr>
              <a:t>)? 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another = </a:t>
            </a:r>
            <a:r>
              <a:rPr lang="en-US" sz="1200" dirty="0" err="1" smtClean="0">
                <a:latin typeface="Courier New"/>
                <a:cs typeface="Courier New"/>
              </a:rPr>
              <a:t>scan.nextLine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Flow of control</a:t>
            </a:r>
          </a:p>
          <a:p>
            <a:r>
              <a:rPr lang="en-US" dirty="0" smtClean="0"/>
              <a:t>Boolean expressions</a:t>
            </a:r>
          </a:p>
          <a:p>
            <a:r>
              <a:rPr lang="en-US" dirty="0" smtClean="0"/>
              <a:t>if and switch statements</a:t>
            </a:r>
          </a:p>
          <a:p>
            <a:r>
              <a:rPr lang="en-US" dirty="0" smtClean="0"/>
              <a:t>Comparing data</a:t>
            </a:r>
          </a:p>
          <a:p>
            <a:r>
              <a:rPr lang="en-US" dirty="0" smtClean="0"/>
              <a:t>while, do, and for loops</a:t>
            </a:r>
          </a:p>
          <a:p>
            <a:r>
              <a:rPr lang="en-US" dirty="0" err="1" smtClean="0"/>
              <a:t>Iterators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dirty="0" smtClean="0"/>
              <a:t>An </a:t>
            </a:r>
            <a:r>
              <a:rPr lang="en-US" i="1" dirty="0" err="1" smtClean="0"/>
              <a:t>iterator</a:t>
            </a:r>
            <a:r>
              <a:rPr lang="en-US" dirty="0" smtClean="0"/>
              <a:t> is an object that allows you to process a collection of items one at a time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dirty="0" smtClean="0"/>
              <a:t>It lets you step through each item in turn and process it as needed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dirty="0" smtClean="0"/>
              <a:t>An </a:t>
            </a:r>
            <a:r>
              <a:rPr lang="en-US" dirty="0" err="1" smtClean="0"/>
              <a:t>iterator</a:t>
            </a:r>
            <a:r>
              <a:rPr lang="en-US" dirty="0" smtClean="0"/>
              <a:t> object has a </a:t>
            </a:r>
            <a:r>
              <a:rPr lang="en-US" sz="2800" dirty="0" err="1" smtClean="0">
                <a:latin typeface="Courier New" pitchFamily="-110" charset="0"/>
              </a:rPr>
              <a:t>hasNext</a:t>
            </a:r>
            <a:r>
              <a:rPr lang="en-US" dirty="0" smtClean="0"/>
              <a:t> method that returns true if there is at least one more item to process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dirty="0" smtClean="0"/>
              <a:t>The </a:t>
            </a:r>
            <a:r>
              <a:rPr lang="en-US" sz="2800" dirty="0" smtClean="0">
                <a:latin typeface="Courier New" pitchFamily="-110" charset="0"/>
              </a:rPr>
              <a:t>next</a:t>
            </a:r>
            <a:r>
              <a:rPr lang="en-US" dirty="0" smtClean="0"/>
              <a:t> method returns the next item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dirty="0" err="1" smtClean="0"/>
              <a:t>Iterator</a:t>
            </a:r>
            <a:r>
              <a:rPr lang="en-US" dirty="0" smtClean="0"/>
              <a:t> objects are defined using the </a:t>
            </a:r>
            <a:r>
              <a:rPr lang="en-US" sz="2800" dirty="0" err="1" smtClean="0">
                <a:latin typeface="Courier New" pitchFamily="-110" charset="0"/>
              </a:rPr>
              <a:t>Iterator</a:t>
            </a:r>
            <a:r>
              <a:rPr lang="en-US" dirty="0" smtClean="0"/>
              <a:t> interface, which is discussed further in Chapter 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70000"/>
              </a:spcBef>
            </a:pPr>
            <a:r>
              <a:rPr lang="en-US" dirty="0" smtClean="0"/>
              <a:t>Some classes in the Java API are </a:t>
            </a:r>
            <a:r>
              <a:rPr lang="en-US" dirty="0" err="1" smtClean="0"/>
              <a:t>iterators</a:t>
            </a:r>
            <a:endParaRPr lang="en-US" dirty="0" smtClean="0"/>
          </a:p>
          <a:p>
            <a:pPr>
              <a:spcBef>
                <a:spcPct val="70000"/>
              </a:spcBef>
            </a:pPr>
            <a:r>
              <a:rPr lang="en-US" dirty="0" smtClean="0"/>
              <a:t>The </a:t>
            </a:r>
            <a:r>
              <a:rPr lang="en-US" sz="2400" dirty="0" smtClean="0">
                <a:latin typeface="Courier New" pitchFamily="-110" charset="0"/>
              </a:rPr>
              <a:t>Scanner</a:t>
            </a:r>
            <a:r>
              <a:rPr lang="en-US" dirty="0" smtClean="0"/>
              <a:t> class is an </a:t>
            </a:r>
            <a:r>
              <a:rPr lang="en-US" dirty="0" err="1" smtClean="0"/>
              <a:t>iterator</a:t>
            </a:r>
            <a:endParaRPr lang="en-US" dirty="0" smtClean="0"/>
          </a:p>
          <a:p>
            <a:pPr lvl="1">
              <a:spcBef>
                <a:spcPct val="70000"/>
              </a:spcBef>
            </a:pPr>
            <a:r>
              <a:rPr lang="en-US" sz="2400" dirty="0" smtClean="0"/>
              <a:t>the </a:t>
            </a:r>
            <a:r>
              <a:rPr lang="en-US" sz="2400" dirty="0" err="1" smtClean="0">
                <a:latin typeface="Courier New" pitchFamily="-110" charset="0"/>
              </a:rPr>
              <a:t>hasNext</a:t>
            </a:r>
            <a:r>
              <a:rPr lang="en-US" sz="2400" dirty="0" smtClean="0"/>
              <a:t> method returns true if there is more data to be scanned</a:t>
            </a:r>
          </a:p>
          <a:p>
            <a:pPr lvl="1">
              <a:spcBef>
                <a:spcPct val="70000"/>
              </a:spcBef>
            </a:pPr>
            <a:r>
              <a:rPr lang="en-US" sz="2400" dirty="0" smtClean="0"/>
              <a:t>the </a:t>
            </a:r>
            <a:r>
              <a:rPr lang="en-US" sz="2400" dirty="0" smtClean="0">
                <a:latin typeface="Courier New" pitchFamily="-110" charset="0"/>
              </a:rPr>
              <a:t>next</a:t>
            </a:r>
            <a:r>
              <a:rPr lang="en-US" sz="2400" dirty="0" smtClean="0"/>
              <a:t> method returns the next scanned token as a string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The </a:t>
            </a:r>
            <a:r>
              <a:rPr lang="en-US" sz="2400" dirty="0" smtClean="0">
                <a:latin typeface="Courier New" pitchFamily="-110" charset="0"/>
              </a:rPr>
              <a:t>Scanner</a:t>
            </a:r>
            <a:r>
              <a:rPr lang="en-US" dirty="0" smtClean="0"/>
              <a:t> class also has variations on the </a:t>
            </a:r>
            <a:r>
              <a:rPr lang="en-US" sz="2400" dirty="0" err="1" smtClean="0">
                <a:latin typeface="Courier New" pitchFamily="-110" charset="0"/>
              </a:rPr>
              <a:t>hasNext</a:t>
            </a:r>
            <a:r>
              <a:rPr lang="en-US" dirty="0" smtClean="0"/>
              <a:t> method for specific data types (such as </a:t>
            </a:r>
            <a:r>
              <a:rPr lang="en-US" sz="2400" dirty="0" err="1" smtClean="0">
                <a:latin typeface="Courier New" pitchFamily="-110" charset="0"/>
              </a:rPr>
              <a:t>hasNextInt</a:t>
            </a:r>
            <a:r>
              <a:rPr lang="en-US" dirty="0" smtClean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70000"/>
              </a:spcBef>
            </a:pPr>
            <a:r>
              <a:rPr lang="en-US" dirty="0" smtClean="0"/>
              <a:t>The fact that a </a:t>
            </a:r>
            <a:r>
              <a:rPr lang="en-US" sz="2800" dirty="0" smtClean="0">
                <a:latin typeface="Courier New" pitchFamily="-110" charset="0"/>
              </a:rPr>
              <a:t>Scanner</a:t>
            </a:r>
            <a:r>
              <a:rPr lang="en-US" dirty="0" smtClean="0"/>
              <a:t> is an </a:t>
            </a:r>
            <a:r>
              <a:rPr lang="en-US" dirty="0" err="1" smtClean="0"/>
              <a:t>iterator</a:t>
            </a:r>
            <a:r>
              <a:rPr lang="en-US" dirty="0" smtClean="0"/>
              <a:t> is particularly helpful when reading input from a file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Suppose we wanted to read and process a list of URLs stored in a file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One scanner can be set up to read each line of the input until the end of the file is encountered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Another scanner can be set up for each URL to process each part of the path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URLDissector.java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Scanner to read file input and parse it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using alternative delimiters.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java.util.Scanner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java.io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URLDissector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Reads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urls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from a file and prints their path components.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 throws </a:t>
            </a:r>
            <a:r>
              <a:rPr lang="en-US" sz="1200" dirty="0" err="1" smtClean="0">
                <a:latin typeface="Courier New"/>
                <a:cs typeface="Courier New"/>
              </a:rPr>
              <a:t>IOException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String </a:t>
            </a:r>
            <a:r>
              <a:rPr lang="en-US" sz="1200" dirty="0" err="1" smtClean="0">
                <a:latin typeface="Courier New"/>
                <a:cs typeface="Courier New"/>
              </a:rPr>
              <a:t>url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Scanner </a:t>
            </a:r>
            <a:r>
              <a:rPr lang="en-US" sz="1200" dirty="0" err="1" smtClean="0">
                <a:latin typeface="Courier New"/>
                <a:cs typeface="Courier New"/>
              </a:rPr>
              <a:t>fileScan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latin typeface="Courier New"/>
                <a:cs typeface="Courier New"/>
              </a:rPr>
              <a:t>urlScan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fileScan</a:t>
            </a:r>
            <a:r>
              <a:rPr lang="en-US" sz="1200" dirty="0" smtClean="0">
                <a:latin typeface="Courier New"/>
                <a:cs typeface="Courier New"/>
              </a:rPr>
              <a:t> = new </a:t>
            </a:r>
            <a:r>
              <a:rPr lang="en-US" sz="1200" dirty="0" err="1" smtClean="0">
                <a:latin typeface="Courier New"/>
                <a:cs typeface="Courier New"/>
              </a:rPr>
              <a:t>Scanner(new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File("websites.inp</a:t>
            </a:r>
            <a:r>
              <a:rPr lang="en-US" sz="1200" dirty="0" smtClean="0">
                <a:latin typeface="Courier New"/>
                <a:cs typeface="Courier New"/>
              </a:rPr>
              <a:t>"));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 Read and process each line of the file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while (</a:t>
            </a:r>
            <a:r>
              <a:rPr lang="en-US" sz="1200" dirty="0" err="1" smtClean="0">
                <a:latin typeface="Courier New"/>
                <a:cs typeface="Courier New"/>
              </a:rPr>
              <a:t>fileScan.hasNext</a:t>
            </a:r>
            <a:r>
              <a:rPr lang="en-US" sz="1200" dirty="0" smtClean="0">
                <a:latin typeface="Courier New"/>
                <a:cs typeface="Courier New"/>
              </a:rPr>
              <a:t>())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url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fileScan.nextLine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System.out.println("URL</a:t>
            </a:r>
            <a:r>
              <a:rPr lang="en-US" sz="1200" dirty="0" smtClean="0">
                <a:latin typeface="Courier New"/>
                <a:cs typeface="Courier New"/>
              </a:rPr>
              <a:t>: " + </a:t>
            </a:r>
            <a:r>
              <a:rPr lang="en-US" sz="1200" dirty="0" err="1" smtClean="0">
                <a:latin typeface="Courier New"/>
                <a:cs typeface="Courier New"/>
              </a:rPr>
              <a:t>url</a:t>
            </a:r>
            <a:r>
              <a:rPr lang="en-US" sz="1200" dirty="0" smtClean="0">
                <a:latin typeface="Courier New"/>
                <a:cs typeface="Courier New"/>
              </a:rPr>
              <a:t>);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urlScan</a:t>
            </a:r>
            <a:r>
              <a:rPr lang="en-US" sz="1200" dirty="0" smtClean="0">
                <a:latin typeface="Courier New"/>
                <a:cs typeface="Courier New"/>
              </a:rPr>
              <a:t> = new </a:t>
            </a:r>
            <a:r>
              <a:rPr lang="en-US" sz="1200" dirty="0" err="1" smtClean="0">
                <a:latin typeface="Courier New"/>
                <a:cs typeface="Courier New"/>
              </a:rPr>
              <a:t>Scanner(url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urlScan.useDelimiter</a:t>
            </a:r>
            <a:r>
              <a:rPr lang="en-US" sz="1200" dirty="0" smtClean="0">
                <a:latin typeface="Courier New"/>
                <a:cs typeface="Courier New"/>
              </a:rPr>
              <a:t>("/");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 //  Print each part of the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url</a:t>
            </a:r>
            <a:endParaRPr lang="en-US" sz="1200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while (</a:t>
            </a:r>
            <a:r>
              <a:rPr lang="en-US" sz="1200" dirty="0" err="1" smtClean="0">
                <a:latin typeface="Courier New"/>
                <a:cs typeface="Courier New"/>
              </a:rPr>
              <a:t>urlScan.hasNext</a:t>
            </a:r>
            <a:r>
              <a:rPr lang="en-US" sz="1200" dirty="0" smtClean="0">
                <a:latin typeface="Courier New"/>
                <a:cs typeface="Courier New"/>
              </a:rPr>
              <a:t>())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</a:t>
            </a:r>
            <a:r>
              <a:rPr lang="en-US" sz="1200" dirty="0" smtClean="0">
                <a:latin typeface="Courier New"/>
                <a:cs typeface="Courier New"/>
              </a:rPr>
              <a:t>("   " + </a:t>
            </a:r>
            <a:r>
              <a:rPr lang="en-US" sz="1200" dirty="0" err="1" smtClean="0">
                <a:latin typeface="Courier New"/>
                <a:cs typeface="Courier New"/>
              </a:rPr>
              <a:t>urlScan.next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do loop has the following syntax: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spcBef>
                <a:spcPct val="70000"/>
              </a:spcBef>
              <a:buFontTx/>
              <a:buChar char="•"/>
            </a:pPr>
            <a:r>
              <a:rPr lang="en-US" dirty="0" smtClean="0">
                <a:latin typeface="Times New Roman" pitchFamily="-110" charset="0"/>
              </a:rPr>
              <a:t>The </a:t>
            </a:r>
            <a:r>
              <a:rPr lang="en-US" sz="2800" dirty="0" smtClean="0">
                <a:solidFill>
                  <a:srgbClr val="008000"/>
                </a:solidFill>
              </a:rPr>
              <a:t>statement</a:t>
            </a:r>
            <a:r>
              <a:rPr lang="en-US" dirty="0" smtClean="0">
                <a:latin typeface="Times New Roman" pitchFamily="-110" charset="0"/>
              </a:rPr>
              <a:t> is executed once initially, and then the </a:t>
            </a:r>
            <a:r>
              <a:rPr lang="en-US" sz="2800" dirty="0" smtClean="0">
                <a:solidFill>
                  <a:srgbClr val="008000"/>
                </a:solidFill>
              </a:rPr>
              <a:t>condition</a:t>
            </a:r>
            <a:r>
              <a:rPr lang="en-US" dirty="0" smtClean="0">
                <a:latin typeface="Times New Roman" pitchFamily="-110" charset="0"/>
              </a:rPr>
              <a:t> is evaluated</a:t>
            </a:r>
          </a:p>
          <a:p>
            <a:pPr>
              <a:spcBef>
                <a:spcPct val="70000"/>
              </a:spcBef>
              <a:buFontTx/>
              <a:buChar char="•"/>
            </a:pPr>
            <a:r>
              <a:rPr lang="en-US" dirty="0" smtClean="0">
                <a:latin typeface="Times New Roman" pitchFamily="-110" charset="0"/>
              </a:rPr>
              <a:t>The statement is executed repeatedly until the condition becomes false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185297" y="1894354"/>
            <a:ext cx="2959614" cy="193899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urier New"/>
                <a:cs typeface="Courier New"/>
              </a:rPr>
              <a:t>do</a:t>
            </a:r>
          </a:p>
          <a:p>
            <a:r>
              <a:rPr lang="en-US" sz="2400" dirty="0">
                <a:latin typeface="Courier New"/>
                <a:cs typeface="Courier New"/>
              </a:rPr>
              <a:t>{</a:t>
            </a:r>
          </a:p>
          <a:p>
            <a:r>
              <a:rPr lang="en-US" sz="2400" dirty="0"/>
              <a:t>   </a:t>
            </a:r>
            <a:r>
              <a:rPr lang="en-US" sz="2400" i="1" dirty="0">
                <a:solidFill>
                  <a:srgbClr val="008000"/>
                </a:solidFill>
              </a:rPr>
              <a:t>statement</a:t>
            </a:r>
            <a:r>
              <a:rPr lang="en-US" sz="2400" dirty="0"/>
              <a:t>;</a:t>
            </a:r>
          </a:p>
          <a:p>
            <a:r>
              <a:rPr lang="en-US" sz="2400" dirty="0">
                <a:latin typeface="Courier New"/>
                <a:cs typeface="Courier New"/>
              </a:rPr>
              <a:t>}</a:t>
            </a:r>
          </a:p>
          <a:p>
            <a:r>
              <a:rPr lang="en-US" sz="2400" dirty="0">
                <a:latin typeface="Courier New"/>
                <a:cs typeface="Courier New"/>
              </a:rPr>
              <a:t>while (</a:t>
            </a:r>
            <a:r>
              <a:rPr lang="en-US" sz="2400" dirty="0"/>
              <a:t> </a:t>
            </a:r>
            <a:r>
              <a:rPr lang="en-US" sz="2400" i="1" dirty="0">
                <a:solidFill>
                  <a:srgbClr val="008000"/>
                </a:solidFill>
              </a:rPr>
              <a:t>condition</a:t>
            </a:r>
            <a:r>
              <a:rPr lang="en-US" sz="2400" dirty="0"/>
              <a:t> </a:t>
            </a:r>
            <a:r>
              <a:rPr lang="en-US" sz="2400" dirty="0">
                <a:latin typeface="Courier New"/>
                <a:cs typeface="Courier New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logic of a do loop: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Picture 5" descr="Fig4.8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220" y="2035705"/>
            <a:ext cx="2076979" cy="323222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An example of a do loop: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	</a:t>
            </a:r>
            <a:r>
              <a:rPr lang="en-US" sz="2000" dirty="0" err="1" smtClean="0">
                <a:latin typeface="Courier New"/>
                <a:cs typeface="Courier New"/>
              </a:rPr>
              <a:t>int</a:t>
            </a:r>
            <a:r>
              <a:rPr lang="en-US" sz="2000" dirty="0" smtClean="0">
                <a:latin typeface="Courier New"/>
                <a:cs typeface="Courier New"/>
              </a:rPr>
              <a:t> count = 0;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	do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	   count++;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	   </a:t>
            </a:r>
            <a:r>
              <a:rPr lang="en-US" sz="2000" dirty="0" err="1" smtClean="0">
                <a:latin typeface="Courier New"/>
                <a:cs typeface="Courier New"/>
              </a:rPr>
              <a:t>System.out.println</a:t>
            </a:r>
            <a:r>
              <a:rPr lang="en-US" sz="2000" dirty="0" smtClean="0">
                <a:latin typeface="Courier New"/>
                <a:cs typeface="Courier New"/>
              </a:rPr>
              <a:t> (count);</a:t>
            </a:r>
          </a:p>
          <a:p>
            <a:pPr>
              <a:spcAft>
                <a:spcPts val="1200"/>
              </a:spcAft>
              <a:buNone/>
            </a:pPr>
            <a:r>
              <a:rPr lang="en-US" sz="2000" dirty="0" smtClean="0">
                <a:latin typeface="Courier New"/>
                <a:cs typeface="Courier New"/>
              </a:rPr>
              <a:t>	} while (count &lt; 5);</a:t>
            </a:r>
          </a:p>
          <a:p>
            <a:r>
              <a:rPr lang="en-US" dirty="0" smtClean="0"/>
              <a:t>The body of a do loop is executed at least once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ReverseNumber.java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a do loop.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java.util.Scanner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ReverseNumber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Reverses the digits of an integer mathematically.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number, </a:t>
            </a:r>
            <a:r>
              <a:rPr lang="en-US" sz="1200" dirty="0" err="1" smtClean="0">
                <a:latin typeface="Courier New"/>
                <a:cs typeface="Courier New"/>
              </a:rPr>
              <a:t>lastDigit</a:t>
            </a:r>
            <a:r>
              <a:rPr lang="en-US" sz="1200" dirty="0" smtClean="0">
                <a:latin typeface="Courier New"/>
                <a:cs typeface="Courier New"/>
              </a:rPr>
              <a:t>, reverse = 0;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Scanner scan = new </a:t>
            </a:r>
            <a:r>
              <a:rPr lang="en-US" sz="1200" dirty="0" err="1" smtClean="0">
                <a:latin typeface="Courier New"/>
                <a:cs typeface="Courier New"/>
              </a:rPr>
              <a:t>Scanner(System.in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System.out.print("Enter</a:t>
            </a:r>
            <a:r>
              <a:rPr lang="en-US" sz="1200" dirty="0" smtClean="0">
                <a:latin typeface="Courier New"/>
                <a:cs typeface="Courier New"/>
              </a:rPr>
              <a:t> a positive integer: 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number = </a:t>
            </a:r>
            <a:r>
              <a:rPr lang="en-US" sz="1200" dirty="0" err="1" smtClean="0">
                <a:latin typeface="Courier New"/>
                <a:cs typeface="Courier New"/>
              </a:rPr>
              <a:t>scan.nextInt</a:t>
            </a:r>
            <a:r>
              <a:rPr lang="en-US" sz="1200" dirty="0" smtClean="0">
                <a:latin typeface="Courier New"/>
                <a:cs typeface="Courier New"/>
              </a:rPr>
              <a:t>();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do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lastDigit</a:t>
            </a:r>
            <a:r>
              <a:rPr lang="en-US" sz="1200" dirty="0" smtClean="0">
                <a:latin typeface="Courier New"/>
                <a:cs typeface="Courier New"/>
              </a:rPr>
              <a:t> = number % 10;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reverse = (reverse * 10) + </a:t>
            </a:r>
            <a:r>
              <a:rPr lang="en-US" sz="1200" dirty="0" err="1" smtClean="0">
                <a:latin typeface="Courier New"/>
                <a:cs typeface="Courier New"/>
              </a:rPr>
              <a:t>lastDigit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number = number / 10;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while (number &gt; 0);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System.out.println("That</a:t>
            </a:r>
            <a:r>
              <a:rPr lang="en-US" sz="1200" dirty="0" smtClean="0">
                <a:latin typeface="Courier New"/>
                <a:cs typeface="Courier New"/>
              </a:rPr>
              <a:t> number reversed is " + reverse);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Statement execution is linear unless specified otherwise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Some programming statements allow us to: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decide whether or not to execute a particular statement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execute a statement over and over, repetitively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These decisions are based on </a:t>
            </a:r>
            <a:r>
              <a:rPr lang="en-US" i="1" dirty="0" err="1" smtClean="0"/>
              <a:t>boolean</a:t>
            </a:r>
            <a:r>
              <a:rPr lang="en-US" i="1" dirty="0" smtClean="0"/>
              <a:t> expressions</a:t>
            </a:r>
            <a:r>
              <a:rPr lang="en-US" dirty="0" smtClean="0"/>
              <a:t> (or </a:t>
            </a:r>
            <a:r>
              <a:rPr lang="en-US" i="1" dirty="0" smtClean="0"/>
              <a:t>conditions</a:t>
            </a:r>
            <a:r>
              <a:rPr lang="en-US" dirty="0" smtClean="0"/>
              <a:t>) that evaluate to true or false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order of statement execution is called the </a:t>
            </a:r>
            <a:r>
              <a:rPr lang="en-US" i="1" dirty="0" smtClean="0"/>
              <a:t>flow of control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while and do Loops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6" name="Picture 5" descr="Fig4.8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153" y="1866372"/>
            <a:ext cx="2076979" cy="3232222"/>
          </a:xfrm>
          <a:prstGeom prst="rect">
            <a:avLst/>
          </a:prstGeom>
        </p:spPr>
      </p:pic>
      <p:pic>
        <p:nvPicPr>
          <p:cNvPr id="7" name="Picture 6" descr="Fig4.7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589" y="1866372"/>
            <a:ext cx="2750609" cy="3255468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for loop has the following syntax: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04887" y="3938587"/>
            <a:ext cx="719455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for ( </a:t>
            </a:r>
            <a:r>
              <a:rPr lang="en-US" sz="2000" i="1" dirty="0">
                <a:solidFill>
                  <a:srgbClr val="008000"/>
                </a:solidFill>
                <a:latin typeface="Courier New"/>
                <a:cs typeface="Courier New"/>
              </a:rPr>
              <a:t>initialization</a:t>
            </a:r>
            <a:r>
              <a:rPr lang="en-US" sz="2000" dirty="0">
                <a:latin typeface="Courier New"/>
                <a:cs typeface="Courier New"/>
              </a:rPr>
              <a:t> ; </a:t>
            </a:r>
            <a:r>
              <a:rPr lang="en-US" sz="2000" i="1" dirty="0">
                <a:solidFill>
                  <a:srgbClr val="008000"/>
                </a:solidFill>
                <a:latin typeface="Courier New"/>
                <a:cs typeface="Courier New"/>
              </a:rPr>
              <a:t>condition</a:t>
            </a:r>
            <a:r>
              <a:rPr lang="en-US" sz="2000" dirty="0">
                <a:latin typeface="Courier New"/>
                <a:cs typeface="Courier New"/>
              </a:rPr>
              <a:t> ; </a:t>
            </a:r>
            <a:r>
              <a:rPr lang="en-US" sz="2000" i="1" dirty="0">
                <a:solidFill>
                  <a:srgbClr val="008000"/>
                </a:solidFill>
                <a:latin typeface="Courier New"/>
                <a:cs typeface="Courier New"/>
              </a:rPr>
              <a:t>increment</a:t>
            </a:r>
            <a:r>
              <a:rPr lang="en-US" sz="2000" dirty="0">
                <a:latin typeface="Courier New"/>
                <a:cs typeface="Courier New"/>
              </a:rPr>
              <a:t> )</a:t>
            </a:r>
          </a:p>
          <a:p>
            <a:r>
              <a:rPr lang="en-US" sz="2000" dirty="0">
                <a:latin typeface="Courier New"/>
                <a:cs typeface="Courier New"/>
              </a:rPr>
              <a:t>   </a:t>
            </a:r>
            <a:r>
              <a:rPr lang="en-US" sz="2000" i="1" dirty="0">
                <a:solidFill>
                  <a:srgbClr val="008000"/>
                </a:solidFill>
                <a:latin typeface="Courier New"/>
                <a:cs typeface="Courier New"/>
              </a:rPr>
              <a:t>statement</a:t>
            </a:r>
            <a:r>
              <a:rPr lang="en-US" sz="2000" dirty="0">
                <a:latin typeface="Courier New"/>
                <a:cs typeface="Courier New"/>
              </a:rPr>
              <a:t>;</a:t>
            </a:r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1208087" y="2414587"/>
            <a:ext cx="2906713" cy="1387475"/>
            <a:chOff x="924" y="1286"/>
            <a:chExt cx="1831" cy="874"/>
          </a:xfrm>
        </p:grpSpPr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924" y="1286"/>
              <a:ext cx="1831" cy="63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>
                  <a:solidFill>
                    <a:srgbClr val="008000"/>
                  </a:solidFill>
                  <a:latin typeface="Arial" pitchFamily="-110" charset="0"/>
                </a:rPr>
                <a:t>The </a:t>
              </a:r>
              <a:r>
                <a:rPr lang="en-US" sz="1800" i="1">
                  <a:solidFill>
                    <a:srgbClr val="008000"/>
                  </a:solidFill>
                </a:rPr>
                <a:t>initialization</a:t>
              </a:r>
              <a:endParaRPr lang="en-US" sz="1800">
                <a:solidFill>
                  <a:srgbClr val="008000"/>
                </a:solidFill>
              </a:endParaRPr>
            </a:p>
            <a:p>
              <a:pPr algn="ctr"/>
              <a:r>
                <a:rPr lang="en-US" sz="2000">
                  <a:solidFill>
                    <a:srgbClr val="008000"/>
                  </a:solidFill>
                  <a:latin typeface="Arial" pitchFamily="-110" charset="0"/>
                </a:rPr>
                <a:t>is executed once</a:t>
              </a:r>
            </a:p>
            <a:p>
              <a:pPr algn="ctr"/>
              <a:r>
                <a:rPr lang="en-US" sz="2000">
                  <a:solidFill>
                    <a:srgbClr val="008000"/>
                  </a:solidFill>
                  <a:latin typeface="Arial" pitchFamily="-110" charset="0"/>
                </a:rPr>
                <a:t>before the loop begins</a:t>
              </a:r>
              <a:endParaRPr lang="en-US" sz="2400" b="0">
                <a:solidFill>
                  <a:srgbClr val="008000"/>
                </a:solidFill>
                <a:latin typeface="Arial" pitchFamily="-110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824" y="1920"/>
              <a:ext cx="96" cy="24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4619625" y="2414587"/>
            <a:ext cx="3232150" cy="1371600"/>
            <a:chOff x="3073" y="1248"/>
            <a:chExt cx="2036" cy="864"/>
          </a:xfrm>
        </p:grpSpPr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3073" y="1248"/>
              <a:ext cx="2036" cy="63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>
                  <a:solidFill>
                    <a:srgbClr val="008000"/>
                  </a:solidFill>
                  <a:latin typeface="Arial" pitchFamily="-110" charset="0"/>
                </a:rPr>
                <a:t>The </a:t>
              </a:r>
              <a:r>
                <a:rPr lang="en-US" sz="1800" i="1">
                  <a:solidFill>
                    <a:srgbClr val="008000"/>
                  </a:solidFill>
                </a:rPr>
                <a:t>statement</a:t>
              </a:r>
              <a:r>
                <a:rPr lang="en-US" sz="2000">
                  <a:solidFill>
                    <a:srgbClr val="008000"/>
                  </a:solidFill>
                  <a:latin typeface="Arial" pitchFamily="-110" charset="0"/>
                </a:rPr>
                <a:t> is</a:t>
              </a:r>
            </a:p>
            <a:p>
              <a:pPr algn="ctr"/>
              <a:r>
                <a:rPr lang="en-US" sz="2000">
                  <a:solidFill>
                    <a:srgbClr val="008000"/>
                  </a:solidFill>
                  <a:latin typeface="Arial" pitchFamily="-110" charset="0"/>
                </a:rPr>
                <a:t>executed until the</a:t>
              </a:r>
            </a:p>
            <a:p>
              <a:pPr algn="ctr"/>
              <a:r>
                <a:rPr lang="en-US" sz="1800" i="1">
                  <a:solidFill>
                    <a:srgbClr val="008000"/>
                  </a:solidFill>
                </a:rPr>
                <a:t>condition</a:t>
              </a:r>
              <a:r>
                <a:rPr lang="en-US" sz="2000">
                  <a:solidFill>
                    <a:srgbClr val="008000"/>
                  </a:solidFill>
                  <a:latin typeface="Arial" pitchFamily="-110" charset="0"/>
                </a:rPr>
                <a:t> becomes false</a:t>
              </a:r>
              <a:endParaRPr lang="en-US" sz="2400" b="0">
                <a:solidFill>
                  <a:srgbClr val="008000"/>
                </a:solidFill>
                <a:latin typeface="Arial" pitchFamily="-110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3648" y="1872"/>
              <a:ext cx="192" cy="24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3856037" y="4456112"/>
            <a:ext cx="4586288" cy="1174750"/>
            <a:chOff x="2592" y="2534"/>
            <a:chExt cx="2889" cy="740"/>
          </a:xfrm>
        </p:grpSpPr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2592" y="2832"/>
              <a:ext cx="2889" cy="44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>
                  <a:solidFill>
                    <a:srgbClr val="008000"/>
                  </a:solidFill>
                  <a:latin typeface="Arial" pitchFamily="-110" charset="0"/>
                </a:rPr>
                <a:t>The </a:t>
              </a:r>
              <a:r>
                <a:rPr lang="en-US" sz="1800" i="1">
                  <a:solidFill>
                    <a:srgbClr val="008000"/>
                  </a:solidFill>
                </a:rPr>
                <a:t>increment</a:t>
              </a:r>
              <a:r>
                <a:rPr lang="en-US" sz="2000">
                  <a:solidFill>
                    <a:srgbClr val="008000"/>
                  </a:solidFill>
                  <a:latin typeface="Arial" pitchFamily="-110" charset="0"/>
                </a:rPr>
                <a:t> portion is executed at the end of each iteration</a:t>
              </a: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V="1">
              <a:off x="4217" y="2534"/>
              <a:ext cx="199" cy="29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logic of a for loop: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6" name="Picture 5" descr="Fig4.9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296" y="1960563"/>
            <a:ext cx="2213504" cy="4100952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sz="2800" dirty="0" smtClean="0">
                <a:latin typeface="Courier New" pitchFamily="-110" charset="0"/>
              </a:rPr>
              <a:t>for</a:t>
            </a:r>
            <a:r>
              <a:rPr lang="en-US" dirty="0" smtClean="0"/>
              <a:t> loop is functionally equivalent to the following </a:t>
            </a:r>
            <a:r>
              <a:rPr lang="en-US" sz="2800" dirty="0" smtClean="0">
                <a:latin typeface="Courier New" pitchFamily="-110" charset="0"/>
              </a:rPr>
              <a:t>while</a:t>
            </a:r>
            <a:r>
              <a:rPr lang="en-US" dirty="0" smtClean="0"/>
              <a:t> loop structure: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980267" y="2810933"/>
            <a:ext cx="3125341" cy="193899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000" i="1" dirty="0">
                <a:solidFill>
                  <a:srgbClr val="008000"/>
                </a:solidFill>
                <a:latin typeface="Courier New"/>
                <a:cs typeface="Courier New"/>
              </a:rPr>
              <a:t>initialization</a:t>
            </a:r>
            <a:r>
              <a:rPr lang="en-US" sz="2000" dirty="0">
                <a:latin typeface="Courier New"/>
                <a:cs typeface="Courier New"/>
              </a:rPr>
              <a:t>;</a:t>
            </a:r>
          </a:p>
          <a:p>
            <a:r>
              <a:rPr lang="en-US" sz="2000" dirty="0">
                <a:latin typeface="Courier New"/>
                <a:cs typeface="Courier New"/>
              </a:rPr>
              <a:t>while ( </a:t>
            </a:r>
            <a:r>
              <a:rPr lang="en-US" sz="2000" i="1" dirty="0">
                <a:solidFill>
                  <a:srgbClr val="008000"/>
                </a:solidFill>
                <a:latin typeface="Courier New"/>
                <a:cs typeface="Courier New"/>
              </a:rPr>
              <a:t>condition</a:t>
            </a:r>
            <a:r>
              <a:rPr lang="en-US" sz="2000" dirty="0">
                <a:latin typeface="Courier New"/>
                <a:cs typeface="Courier New"/>
              </a:rPr>
              <a:t> )</a:t>
            </a:r>
          </a:p>
          <a:p>
            <a:r>
              <a:rPr lang="en-US" sz="2000" dirty="0">
                <a:latin typeface="Courier New"/>
                <a:cs typeface="Courier New"/>
              </a:rPr>
              <a:t>{</a:t>
            </a:r>
          </a:p>
          <a:p>
            <a:r>
              <a:rPr lang="en-US" sz="2000" dirty="0">
                <a:latin typeface="Courier New"/>
                <a:cs typeface="Courier New"/>
              </a:rPr>
              <a:t>   </a:t>
            </a:r>
            <a:r>
              <a:rPr lang="en-US" sz="2000" i="1" dirty="0">
                <a:solidFill>
                  <a:srgbClr val="008000"/>
                </a:solidFill>
                <a:latin typeface="Courier New"/>
                <a:cs typeface="Courier New"/>
              </a:rPr>
              <a:t>statement</a:t>
            </a:r>
            <a:r>
              <a:rPr lang="en-US" sz="2000" dirty="0">
                <a:latin typeface="Courier New"/>
                <a:cs typeface="Courier New"/>
              </a:rPr>
              <a:t>;</a:t>
            </a:r>
          </a:p>
          <a:p>
            <a:r>
              <a:rPr lang="en-US" sz="2000" dirty="0">
                <a:latin typeface="Courier New"/>
                <a:cs typeface="Courier New"/>
              </a:rPr>
              <a:t>   </a:t>
            </a:r>
            <a:r>
              <a:rPr lang="en-US" sz="2000" i="1" dirty="0">
                <a:solidFill>
                  <a:srgbClr val="008000"/>
                </a:solidFill>
                <a:latin typeface="Courier New"/>
                <a:cs typeface="Courier New"/>
              </a:rPr>
              <a:t>increment</a:t>
            </a:r>
            <a:r>
              <a:rPr lang="en-US" sz="2000" dirty="0">
                <a:latin typeface="Courier New"/>
                <a:cs typeface="Courier New"/>
              </a:rPr>
              <a:t>;</a:t>
            </a:r>
          </a:p>
          <a:p>
            <a:r>
              <a:rPr lang="en-US" sz="2000" dirty="0">
                <a:latin typeface="Courier New"/>
                <a:cs typeface="Courier New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ts val="1200"/>
              </a:spcAft>
            </a:pPr>
            <a:r>
              <a:rPr lang="en-US" dirty="0" smtClean="0"/>
              <a:t>An example of a for loop:</a:t>
            </a:r>
          </a:p>
          <a:p>
            <a:pPr>
              <a:buNone/>
            </a:pPr>
            <a:r>
              <a:rPr lang="en-US" sz="2162" dirty="0" smtClean="0">
                <a:latin typeface="Courier New"/>
                <a:cs typeface="Courier New"/>
              </a:rPr>
              <a:t>	for (</a:t>
            </a:r>
            <a:r>
              <a:rPr lang="en-US" sz="2162" dirty="0" err="1" smtClean="0">
                <a:latin typeface="Courier New"/>
                <a:cs typeface="Courier New"/>
              </a:rPr>
              <a:t>int</a:t>
            </a:r>
            <a:r>
              <a:rPr lang="en-US" sz="2162" dirty="0" smtClean="0">
                <a:latin typeface="Courier New"/>
                <a:cs typeface="Courier New"/>
              </a:rPr>
              <a:t> count=1; count &lt;= 5; count++)</a:t>
            </a:r>
          </a:p>
          <a:p>
            <a:pPr>
              <a:buNone/>
            </a:pPr>
            <a:r>
              <a:rPr lang="en-US" sz="2162" dirty="0" smtClean="0">
                <a:latin typeface="Courier New"/>
                <a:cs typeface="Courier New"/>
              </a:rPr>
              <a:t>	   </a:t>
            </a:r>
            <a:r>
              <a:rPr lang="en-US" sz="2162" dirty="0" err="1" smtClean="0">
                <a:latin typeface="Courier New"/>
                <a:cs typeface="Courier New"/>
              </a:rPr>
              <a:t>System.out.println</a:t>
            </a:r>
            <a:r>
              <a:rPr lang="en-US" sz="2162" dirty="0" smtClean="0">
                <a:latin typeface="Courier New"/>
                <a:cs typeface="Courier New"/>
              </a:rPr>
              <a:t> (count);</a:t>
            </a:r>
          </a:p>
          <a:p>
            <a:pPr>
              <a:spcBef>
                <a:spcPct val="75000"/>
              </a:spcBef>
              <a:buFontTx/>
              <a:buChar char="•"/>
            </a:pPr>
            <a:r>
              <a:rPr lang="en-US" dirty="0" smtClean="0">
                <a:latin typeface="Times New Roman" pitchFamily="-110" charset="0"/>
              </a:rPr>
              <a:t>The initialization section can be used to declare a variable</a:t>
            </a:r>
          </a:p>
          <a:p>
            <a:pPr>
              <a:spcBef>
                <a:spcPct val="75000"/>
              </a:spcBef>
              <a:buFontTx/>
              <a:buChar char="•"/>
            </a:pPr>
            <a:r>
              <a:rPr lang="en-US" dirty="0" smtClean="0">
                <a:latin typeface="Times New Roman" pitchFamily="-110" charset="0"/>
              </a:rPr>
              <a:t>Like a </a:t>
            </a:r>
            <a:r>
              <a:rPr lang="en-US" sz="2800" dirty="0" smtClean="0"/>
              <a:t>while</a:t>
            </a:r>
            <a:r>
              <a:rPr lang="en-US" dirty="0" smtClean="0">
                <a:latin typeface="Times New Roman" pitchFamily="-110" charset="0"/>
              </a:rPr>
              <a:t> loop, the condition of a </a:t>
            </a:r>
            <a:r>
              <a:rPr lang="en-US" sz="2800" dirty="0" smtClean="0"/>
              <a:t>for</a:t>
            </a:r>
            <a:r>
              <a:rPr lang="en-US" dirty="0" smtClean="0">
                <a:latin typeface="Times New Roman" pitchFamily="-110" charset="0"/>
              </a:rPr>
              <a:t> loop is tested prior to executing the loop body</a:t>
            </a:r>
          </a:p>
          <a:p>
            <a:pPr>
              <a:spcBef>
                <a:spcPct val="75000"/>
              </a:spcBef>
              <a:buFontTx/>
              <a:buChar char="•"/>
            </a:pPr>
            <a:r>
              <a:rPr lang="en-US" dirty="0" smtClean="0">
                <a:latin typeface="Times New Roman" pitchFamily="-110" charset="0"/>
              </a:rPr>
              <a:t>Therefore, the body of a </a:t>
            </a:r>
            <a:r>
              <a:rPr lang="en-US" sz="2800" dirty="0" smtClean="0"/>
              <a:t>for</a:t>
            </a:r>
            <a:r>
              <a:rPr lang="en-US" dirty="0" smtClean="0">
                <a:latin typeface="Times New Roman" pitchFamily="-110" charset="0"/>
              </a:rPr>
              <a:t> loop will execute zero or more times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The increment section can perform any calculation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	for (</a:t>
            </a:r>
            <a:r>
              <a:rPr lang="en-US" sz="2000" dirty="0" err="1" smtClean="0">
                <a:latin typeface="Courier New"/>
                <a:cs typeface="Courier New"/>
              </a:rPr>
              <a:t>int</a:t>
            </a:r>
            <a:r>
              <a:rPr lang="en-US" sz="2000" dirty="0" smtClean="0">
                <a:latin typeface="Courier New"/>
                <a:cs typeface="Courier New"/>
              </a:rPr>
              <a:t> num=100; num &gt; 0; num -= 5)</a:t>
            </a:r>
          </a:p>
          <a:p>
            <a:pPr>
              <a:spcAft>
                <a:spcPts val="1200"/>
              </a:spcAft>
              <a:buNone/>
            </a:pPr>
            <a:r>
              <a:rPr lang="en-US" sz="2000" dirty="0" smtClean="0">
                <a:latin typeface="Courier New"/>
                <a:cs typeface="Courier New"/>
              </a:rPr>
              <a:t>	   </a:t>
            </a:r>
            <a:r>
              <a:rPr lang="en-US" sz="2000" dirty="0" err="1" smtClean="0">
                <a:latin typeface="Courier New"/>
                <a:cs typeface="Courier New"/>
              </a:rPr>
              <a:t>System.out.println</a:t>
            </a:r>
            <a:r>
              <a:rPr lang="en-US" sz="2000" dirty="0" smtClean="0">
                <a:latin typeface="Courier New"/>
                <a:cs typeface="Courier New"/>
              </a:rPr>
              <a:t> (num);</a:t>
            </a:r>
          </a:p>
          <a:p>
            <a:r>
              <a:rPr lang="en-US" dirty="0" smtClean="0">
                <a:latin typeface="Times New Roman" pitchFamily="-110" charset="0"/>
              </a:rPr>
              <a:t>A </a:t>
            </a:r>
            <a:r>
              <a:rPr lang="en-US" sz="2800" dirty="0" smtClean="0"/>
              <a:t>for</a:t>
            </a:r>
            <a:r>
              <a:rPr lang="en-US" dirty="0" smtClean="0">
                <a:latin typeface="Times New Roman" pitchFamily="-110" charset="0"/>
              </a:rPr>
              <a:t> loop is well suited for executing statements a specific number of times that can be calculated or determined in advance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Multiples.java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a for loop.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java.util.Scanner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Multiples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Prints multiples of a user-specified number up to a user-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specified limit.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final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PER_LINE = 5;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value, limit, </a:t>
            </a:r>
            <a:r>
              <a:rPr lang="en-US" sz="1200" dirty="0" err="1" smtClean="0">
                <a:latin typeface="Courier New"/>
                <a:cs typeface="Courier New"/>
              </a:rPr>
              <a:t>mult</a:t>
            </a:r>
            <a:r>
              <a:rPr lang="en-US" sz="1200" dirty="0" smtClean="0">
                <a:latin typeface="Courier New"/>
                <a:cs typeface="Courier New"/>
              </a:rPr>
              <a:t>, count = 0;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Scanner scan = new </a:t>
            </a:r>
            <a:r>
              <a:rPr lang="en-US" sz="1200" dirty="0" err="1" smtClean="0">
                <a:latin typeface="Courier New"/>
                <a:cs typeface="Courier New"/>
              </a:rPr>
              <a:t>Scanner(System.in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System.out.print("Enter</a:t>
            </a:r>
            <a:r>
              <a:rPr lang="en-US" sz="1200" dirty="0" smtClean="0">
                <a:latin typeface="Courier New"/>
                <a:cs typeface="Courier New"/>
              </a:rPr>
              <a:t> a positive value: 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value = </a:t>
            </a:r>
            <a:r>
              <a:rPr lang="en-US" sz="1200" dirty="0" err="1" smtClean="0">
                <a:latin typeface="Courier New"/>
                <a:cs typeface="Courier New"/>
              </a:rPr>
              <a:t>scan.nextInt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System.out.print("Enter</a:t>
            </a:r>
            <a:r>
              <a:rPr lang="en-US" sz="1200" dirty="0" smtClean="0">
                <a:latin typeface="Courier New"/>
                <a:cs typeface="Courier New"/>
              </a:rPr>
              <a:t> an upper limit: 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limit = </a:t>
            </a:r>
            <a:r>
              <a:rPr lang="en-US" sz="1200" dirty="0" err="1" smtClean="0">
                <a:latin typeface="Courier New"/>
                <a:cs typeface="Courier New"/>
              </a:rPr>
              <a:t>scan.nextInt</a:t>
            </a:r>
            <a:r>
              <a:rPr lang="en-US" sz="1200" dirty="0" smtClean="0">
                <a:latin typeface="Courier New"/>
                <a:cs typeface="Courier New"/>
              </a:rPr>
              <a:t>();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System.out.println("The</a:t>
            </a:r>
            <a:r>
              <a:rPr lang="en-US" sz="1200" dirty="0" smtClean="0">
                <a:latin typeface="Courier New"/>
                <a:cs typeface="Courier New"/>
              </a:rPr>
              <a:t> multiples of " + value + " between " +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   value + " and " + limit + " (inclusive) are:");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for (</a:t>
            </a:r>
            <a:r>
              <a:rPr lang="en-US" sz="1200" dirty="0" err="1" smtClean="0">
                <a:latin typeface="Courier New"/>
                <a:cs typeface="Courier New"/>
              </a:rPr>
              <a:t>mult</a:t>
            </a:r>
            <a:r>
              <a:rPr lang="en-US" sz="1200" dirty="0" smtClean="0">
                <a:latin typeface="Courier New"/>
                <a:cs typeface="Courier New"/>
              </a:rPr>
              <a:t> = value; </a:t>
            </a:r>
            <a:r>
              <a:rPr lang="en-US" sz="1200" dirty="0" err="1" smtClean="0">
                <a:latin typeface="Courier New"/>
                <a:cs typeface="Courier New"/>
              </a:rPr>
              <a:t>mult</a:t>
            </a:r>
            <a:r>
              <a:rPr lang="en-US" sz="1200" dirty="0" smtClean="0">
                <a:latin typeface="Courier New"/>
                <a:cs typeface="Courier New"/>
              </a:rPr>
              <a:t> &lt;= limit; </a:t>
            </a:r>
            <a:r>
              <a:rPr lang="en-US" sz="1200" dirty="0" err="1" smtClean="0">
                <a:latin typeface="Courier New"/>
                <a:cs typeface="Courier New"/>
              </a:rPr>
              <a:t>mult</a:t>
            </a:r>
            <a:r>
              <a:rPr lang="en-US" sz="1200" dirty="0" smtClean="0">
                <a:latin typeface="Courier New"/>
                <a:cs typeface="Courier New"/>
              </a:rPr>
              <a:t> += value)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System.out.print(mult</a:t>
            </a:r>
            <a:r>
              <a:rPr lang="en-US" sz="1200" dirty="0" smtClean="0">
                <a:latin typeface="Courier New"/>
                <a:cs typeface="Courier New"/>
              </a:rPr>
              <a:t> + "\</a:t>
            </a:r>
            <a:r>
              <a:rPr lang="en-US" sz="1200" dirty="0" err="1" smtClean="0">
                <a:latin typeface="Courier New"/>
                <a:cs typeface="Courier New"/>
              </a:rPr>
              <a:t>t</a:t>
            </a:r>
            <a:r>
              <a:rPr lang="en-US" sz="12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 // Print a specific number of values per line of output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count++;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if (count % PER_LINE == 0)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Stars.java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nested for loops.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Stars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Prints a triangle shape using asterisk (star) characters.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final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MAX_ROWS = 10;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for (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row = 1; row &lt;= MAX_ROWS; row++)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for (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star = 1; star &lt;= row; star++)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</a:t>
            </a:r>
            <a:r>
              <a:rPr lang="en-US" sz="1200" dirty="0" smtClean="0">
                <a:latin typeface="Courier New"/>
                <a:cs typeface="Courier New"/>
              </a:rPr>
              <a:t>("*");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70000"/>
              </a:spcBef>
            </a:pPr>
            <a:r>
              <a:rPr lang="en-US" dirty="0" smtClean="0"/>
              <a:t>Each expression in the header of a </a:t>
            </a:r>
            <a:r>
              <a:rPr lang="en-US" sz="2800" dirty="0" smtClean="0">
                <a:latin typeface="Courier New" pitchFamily="-110" charset="0"/>
              </a:rPr>
              <a:t>for</a:t>
            </a:r>
            <a:r>
              <a:rPr lang="en-US" dirty="0" smtClean="0"/>
              <a:t> loop is optional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If the initialization is left out, no initialization is performed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If the condition is left out, it is always considered to be true, and therefore creates an infinite loop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If the increment is left out, no increment operation is performed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i="1" dirty="0" smtClean="0"/>
              <a:t>Repetition statements</a:t>
            </a:r>
            <a:r>
              <a:rPr lang="en-US" dirty="0" smtClean="0"/>
              <a:t> allow us to execute a statement multiple times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Often they are referred to as </a:t>
            </a:r>
            <a:r>
              <a:rPr lang="en-US" i="1" dirty="0" smtClean="0"/>
              <a:t>loops</a:t>
            </a: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Like conditional statements, they are controlled by </a:t>
            </a:r>
            <a:r>
              <a:rPr lang="en-US" dirty="0" err="1" smtClean="0"/>
              <a:t>boolean</a:t>
            </a:r>
            <a:r>
              <a:rPr lang="en-US" dirty="0" smtClean="0"/>
              <a:t> expressions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Java has three kinds of repetition statements: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sz="2400" dirty="0" smtClean="0"/>
              <a:t>the </a:t>
            </a:r>
            <a:r>
              <a:rPr lang="en-US" sz="2400" i="1" dirty="0" smtClean="0"/>
              <a:t>while loop</a:t>
            </a:r>
            <a:endParaRPr lang="en-US" sz="2400" dirty="0" smtClean="0"/>
          </a:p>
          <a:p>
            <a:pPr lvl="1">
              <a:lnSpc>
                <a:spcPct val="80000"/>
              </a:lnSpc>
            </a:pPr>
            <a:r>
              <a:rPr lang="en-US" sz="2400" dirty="0" smtClean="0"/>
              <a:t>the </a:t>
            </a:r>
            <a:r>
              <a:rPr lang="en-US" sz="2400" i="1" dirty="0" smtClean="0"/>
              <a:t>do loop</a:t>
            </a:r>
            <a:endParaRPr lang="en-US" sz="2400" dirty="0" smtClean="0"/>
          </a:p>
          <a:p>
            <a:pPr lvl="1">
              <a:lnSpc>
                <a:spcPct val="80000"/>
              </a:lnSpc>
            </a:pPr>
            <a:r>
              <a:rPr lang="en-US" sz="2400" dirty="0" smtClean="0"/>
              <a:t>the </a:t>
            </a:r>
            <a:r>
              <a:rPr lang="en-US" sz="2400" i="1" dirty="0" smtClean="0"/>
              <a:t>for loop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The programmer should choose the right kind of loop for the situation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Iterators</a:t>
            </a:r>
            <a:r>
              <a:rPr lang="en-US" dirty="0" smtClean="0"/>
              <a:t> and for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A variant of the </a:t>
            </a:r>
            <a:r>
              <a:rPr lang="en-US" sz="2800" dirty="0" smtClean="0">
                <a:latin typeface="Courier New" pitchFamily="-110" charset="0"/>
              </a:rPr>
              <a:t>for</a:t>
            </a:r>
            <a:r>
              <a:rPr lang="en-US" dirty="0" smtClean="0"/>
              <a:t> loop simplifies the repetitive processing for any object that implements the </a:t>
            </a:r>
            <a:r>
              <a:rPr lang="en-US" sz="2800" dirty="0" err="1" smtClean="0">
                <a:latin typeface="Courier New"/>
                <a:cs typeface="Courier New"/>
              </a:rPr>
              <a:t>Iterable</a:t>
            </a:r>
            <a:r>
              <a:rPr lang="en-US" dirty="0" smtClean="0"/>
              <a:t> interface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An </a:t>
            </a:r>
            <a:r>
              <a:rPr lang="en-US" sz="2800" dirty="0" err="1" smtClean="0">
                <a:latin typeface="Courier New"/>
                <a:cs typeface="Courier New"/>
              </a:rPr>
              <a:t>Iterable</a:t>
            </a:r>
            <a:r>
              <a:rPr lang="en-US" dirty="0" smtClean="0"/>
              <a:t> interface provides an </a:t>
            </a:r>
            <a:r>
              <a:rPr lang="en-US" dirty="0" err="1" smtClean="0"/>
              <a:t>iterator</a:t>
            </a:r>
            <a:endParaRPr lang="en-US" dirty="0" smtClean="0"/>
          </a:p>
          <a:p>
            <a:pPr>
              <a:lnSpc>
                <a:spcPct val="90000"/>
              </a:lnSpc>
              <a:spcBef>
                <a:spcPct val="70000"/>
              </a:spcBef>
              <a:spcAft>
                <a:spcPts val="1200"/>
              </a:spcAft>
            </a:pPr>
            <a:r>
              <a:rPr lang="en-US" dirty="0" smtClean="0"/>
              <a:t>For example, if </a:t>
            </a:r>
            <a:r>
              <a:rPr lang="en-US" sz="2800" dirty="0" err="1" smtClean="0">
                <a:latin typeface="Courier New" pitchFamily="-110" charset="0"/>
              </a:rPr>
              <a:t>BookList</a:t>
            </a:r>
            <a:r>
              <a:rPr lang="en-US" dirty="0" smtClean="0"/>
              <a:t> is an </a:t>
            </a:r>
            <a:r>
              <a:rPr lang="en-US" sz="2800" dirty="0" err="1" smtClean="0">
                <a:latin typeface="Courier New"/>
                <a:cs typeface="Courier New"/>
              </a:rPr>
              <a:t>Iterable</a:t>
            </a:r>
            <a:r>
              <a:rPr lang="en-US" dirty="0" smtClean="0"/>
              <a:t> object that manages </a:t>
            </a:r>
            <a:r>
              <a:rPr lang="en-US" sz="2800" dirty="0" smtClean="0">
                <a:latin typeface="Courier New" pitchFamily="-110" charset="0"/>
              </a:rPr>
              <a:t>Book</a:t>
            </a:r>
            <a:r>
              <a:rPr lang="en-US" dirty="0" smtClean="0"/>
              <a:t> objects, the following loop will print each book: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	for (Book </a:t>
            </a:r>
            <a:r>
              <a:rPr lang="en-US" sz="2000" dirty="0" err="1" smtClean="0">
                <a:latin typeface="Courier New"/>
                <a:cs typeface="Courier New"/>
              </a:rPr>
              <a:t>myBook</a:t>
            </a:r>
            <a:r>
              <a:rPr lang="en-US" sz="2000" dirty="0" smtClean="0">
                <a:latin typeface="Courier New"/>
                <a:cs typeface="Courier New"/>
              </a:rPr>
              <a:t> : </a:t>
            </a:r>
            <a:r>
              <a:rPr lang="en-US" sz="2000" dirty="0" err="1" smtClean="0">
                <a:latin typeface="Courier New"/>
                <a:cs typeface="Courier New"/>
              </a:rPr>
              <a:t>BookList</a:t>
            </a:r>
            <a:r>
              <a:rPr lang="en-US" sz="20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	   </a:t>
            </a:r>
            <a:r>
              <a:rPr lang="en-US" sz="2000" dirty="0" err="1" smtClean="0">
                <a:latin typeface="Courier New"/>
                <a:cs typeface="Courier New"/>
              </a:rPr>
              <a:t>System.out.println</a:t>
            </a:r>
            <a:r>
              <a:rPr lang="en-US" sz="2000" dirty="0" smtClean="0">
                <a:latin typeface="Courier New"/>
                <a:cs typeface="Courier New"/>
              </a:rPr>
              <a:t> (</a:t>
            </a:r>
            <a:r>
              <a:rPr lang="en-US" sz="2000" dirty="0" err="1" smtClean="0">
                <a:latin typeface="Courier New"/>
                <a:cs typeface="Courier New"/>
              </a:rPr>
              <a:t>myBook</a:t>
            </a:r>
            <a:r>
              <a:rPr lang="en-US" sz="2000" dirty="0" smtClean="0">
                <a:latin typeface="Courier New"/>
                <a:cs typeface="Courier New"/>
              </a:rPr>
              <a:t>);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for-each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75000"/>
              </a:spcBef>
            </a:pPr>
            <a:r>
              <a:rPr lang="en-US" dirty="0" smtClean="0"/>
              <a:t>This style of </a:t>
            </a:r>
            <a:r>
              <a:rPr lang="en-US" sz="2800" dirty="0" smtClean="0">
                <a:latin typeface="Courier New" pitchFamily="-110" charset="0"/>
              </a:rPr>
              <a:t>for</a:t>
            </a:r>
            <a:r>
              <a:rPr lang="en-US" dirty="0" smtClean="0"/>
              <a:t> loop can be read "for each </a:t>
            </a:r>
            <a:r>
              <a:rPr lang="en-US" sz="2800" dirty="0" smtClean="0">
                <a:latin typeface="Courier New" pitchFamily="-110" charset="0"/>
              </a:rPr>
              <a:t>Book</a:t>
            </a:r>
            <a:r>
              <a:rPr lang="en-US" dirty="0" smtClean="0"/>
              <a:t> in </a:t>
            </a:r>
            <a:r>
              <a:rPr lang="en-US" sz="2800" dirty="0" err="1" smtClean="0">
                <a:latin typeface="Courier New" pitchFamily="-110" charset="0"/>
              </a:rPr>
              <a:t>BookList</a:t>
            </a:r>
            <a:r>
              <a:rPr lang="en-US" dirty="0" smtClean="0"/>
              <a:t>, …"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This version is sometimes referred to as the </a:t>
            </a:r>
            <a:r>
              <a:rPr lang="en-US" i="1" dirty="0" smtClean="0"/>
              <a:t>for-each</a:t>
            </a:r>
            <a:r>
              <a:rPr lang="en-US" dirty="0" smtClean="0"/>
              <a:t> loop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It eliminates the need to call the </a:t>
            </a:r>
            <a:r>
              <a:rPr lang="en-US" sz="2800" dirty="0" err="1" smtClean="0">
                <a:latin typeface="Courier New" pitchFamily="-110" charset="0"/>
              </a:rPr>
              <a:t>hasNext</a:t>
            </a:r>
            <a:r>
              <a:rPr lang="en-US" dirty="0" smtClean="0"/>
              <a:t> and </a:t>
            </a:r>
            <a:r>
              <a:rPr lang="en-US" sz="2800" dirty="0" smtClean="0">
                <a:latin typeface="Courier New" pitchFamily="-110" charset="0"/>
              </a:rPr>
              <a:t>next</a:t>
            </a:r>
            <a:r>
              <a:rPr lang="en-US" dirty="0" smtClean="0"/>
              <a:t> methods explicitly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It also will be helpful when processing arrays, which are discussed in Chapter 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while loop has the following syntax</a:t>
            </a:r>
          </a:p>
          <a:p>
            <a:pPr>
              <a:spcBef>
                <a:spcPct val="70000"/>
              </a:spcBef>
              <a:buFontTx/>
              <a:buChar char="•"/>
            </a:pPr>
            <a:endParaRPr lang="en-US" dirty="0" smtClean="0">
              <a:latin typeface="Times New Roman" pitchFamily="-110" charset="0"/>
            </a:endParaRPr>
          </a:p>
          <a:p>
            <a:pPr>
              <a:spcBef>
                <a:spcPct val="70000"/>
              </a:spcBef>
              <a:buFontTx/>
              <a:buChar char="•"/>
            </a:pPr>
            <a:r>
              <a:rPr lang="en-US" dirty="0" smtClean="0">
                <a:latin typeface="Times New Roman" pitchFamily="-110" charset="0"/>
              </a:rPr>
              <a:t>If the </a:t>
            </a:r>
            <a:r>
              <a:rPr lang="en-US" sz="2800" dirty="0" smtClean="0">
                <a:solidFill>
                  <a:srgbClr val="008000"/>
                </a:solidFill>
              </a:rPr>
              <a:t>condition</a:t>
            </a:r>
            <a:r>
              <a:rPr lang="en-US" dirty="0" smtClean="0">
                <a:latin typeface="Times New Roman" pitchFamily="-110" charset="0"/>
              </a:rPr>
              <a:t> is true, the </a:t>
            </a:r>
            <a:r>
              <a:rPr lang="en-US" sz="2800" dirty="0" smtClean="0">
                <a:solidFill>
                  <a:srgbClr val="008000"/>
                </a:solidFill>
              </a:rPr>
              <a:t>statement</a:t>
            </a:r>
            <a:r>
              <a:rPr lang="en-US" dirty="0" smtClean="0">
                <a:latin typeface="Times New Roman" pitchFamily="-110" charset="0"/>
              </a:rPr>
              <a:t> is executed</a:t>
            </a:r>
          </a:p>
          <a:p>
            <a:pPr>
              <a:spcBef>
                <a:spcPct val="70000"/>
              </a:spcBef>
              <a:buFontTx/>
              <a:buChar char="•"/>
            </a:pPr>
            <a:r>
              <a:rPr lang="en-US" dirty="0" smtClean="0">
                <a:latin typeface="Times New Roman" pitchFamily="-110" charset="0"/>
              </a:rPr>
              <a:t>Then the condition is evaluated again, and if it is still true, the statement is executed again</a:t>
            </a:r>
          </a:p>
          <a:p>
            <a:pPr>
              <a:spcBef>
                <a:spcPct val="70000"/>
              </a:spcBef>
              <a:buFontTx/>
              <a:buChar char="•"/>
            </a:pPr>
            <a:r>
              <a:rPr lang="en-US" dirty="0" smtClean="0">
                <a:latin typeface="Times New Roman" pitchFamily="-110" charset="0"/>
              </a:rPr>
              <a:t>The statement is executed repeatedly until the condition becomes false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075236" y="1993797"/>
            <a:ext cx="3189846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urier New"/>
                <a:cs typeface="Courier New"/>
              </a:rPr>
              <a:t>while ( </a:t>
            </a:r>
            <a:r>
              <a:rPr lang="en-US" sz="2400" i="1" dirty="0">
                <a:solidFill>
                  <a:srgbClr val="008000"/>
                </a:solidFill>
              </a:rPr>
              <a:t>condition</a:t>
            </a:r>
            <a:r>
              <a:rPr lang="en-US" sz="2400" dirty="0">
                <a:latin typeface="Courier New"/>
                <a:cs typeface="Courier New"/>
              </a:rPr>
              <a:t> )</a:t>
            </a:r>
          </a:p>
          <a:p>
            <a:r>
              <a:rPr lang="en-US" sz="2400" dirty="0"/>
              <a:t>   </a:t>
            </a:r>
            <a:r>
              <a:rPr lang="en-US" sz="2400" i="1" dirty="0">
                <a:solidFill>
                  <a:srgbClr val="008000"/>
                </a:solidFill>
              </a:rPr>
              <a:t>statement</a:t>
            </a:r>
            <a:r>
              <a:rPr lang="en-US" sz="2400" dirty="0"/>
              <a:t>;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logic of a while loop: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 descr="Fig4.7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323" y="2173817"/>
            <a:ext cx="2750609" cy="32554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ts val="1200"/>
              </a:spcAft>
            </a:pPr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sz="2353" dirty="0" smtClean="0">
                <a:latin typeface="Courier New"/>
                <a:cs typeface="Courier New"/>
              </a:rPr>
              <a:t>	</a:t>
            </a:r>
            <a:r>
              <a:rPr lang="en-US" sz="2353" dirty="0" err="1" smtClean="0">
                <a:latin typeface="Courier New"/>
                <a:cs typeface="Courier New"/>
              </a:rPr>
              <a:t>int</a:t>
            </a:r>
            <a:r>
              <a:rPr lang="en-US" sz="2353" dirty="0" smtClean="0">
                <a:latin typeface="Courier New"/>
                <a:cs typeface="Courier New"/>
              </a:rPr>
              <a:t> count = 1;</a:t>
            </a:r>
          </a:p>
          <a:p>
            <a:pPr>
              <a:buNone/>
            </a:pPr>
            <a:r>
              <a:rPr lang="en-US" sz="2353" dirty="0" smtClean="0">
                <a:latin typeface="Courier New"/>
                <a:cs typeface="Courier New"/>
              </a:rPr>
              <a:t>	while (count &lt;= 5)</a:t>
            </a:r>
          </a:p>
          <a:p>
            <a:pPr>
              <a:buNone/>
            </a:pPr>
            <a:r>
              <a:rPr lang="en-US" sz="2353" dirty="0" smtClean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2353" dirty="0" smtClean="0">
                <a:latin typeface="Courier New"/>
                <a:cs typeface="Courier New"/>
              </a:rPr>
              <a:t>	   </a:t>
            </a:r>
            <a:r>
              <a:rPr lang="en-US" sz="2353" dirty="0" err="1" smtClean="0">
                <a:latin typeface="Courier New"/>
                <a:cs typeface="Courier New"/>
              </a:rPr>
              <a:t>System.out.println</a:t>
            </a:r>
            <a:r>
              <a:rPr lang="en-US" sz="2353" dirty="0" smtClean="0">
                <a:latin typeface="Courier New"/>
                <a:cs typeface="Courier New"/>
              </a:rPr>
              <a:t> (count);</a:t>
            </a:r>
          </a:p>
          <a:p>
            <a:pPr>
              <a:buNone/>
            </a:pPr>
            <a:r>
              <a:rPr lang="en-US" sz="2353" dirty="0" smtClean="0">
                <a:latin typeface="Courier New"/>
                <a:cs typeface="Courier New"/>
              </a:rPr>
              <a:t>	   count++;</a:t>
            </a:r>
          </a:p>
          <a:p>
            <a:pPr>
              <a:buNone/>
            </a:pPr>
            <a:r>
              <a:rPr lang="en-US" sz="2353" dirty="0" smtClean="0">
                <a:latin typeface="Courier New"/>
                <a:cs typeface="Courier New"/>
              </a:rPr>
              <a:t>	}</a:t>
            </a:r>
            <a:endParaRPr lang="en-US" dirty="0" smtClean="0"/>
          </a:p>
          <a:p>
            <a:pPr>
              <a:spcBef>
                <a:spcPct val="60000"/>
              </a:spcBef>
              <a:buFontTx/>
              <a:buChar char="•"/>
            </a:pPr>
            <a:r>
              <a:rPr lang="en-US" dirty="0" smtClean="0">
                <a:latin typeface="Times New Roman" pitchFamily="-110" charset="0"/>
              </a:rPr>
              <a:t>If the condition of a </a:t>
            </a:r>
            <a:r>
              <a:rPr lang="en-US" sz="2800" dirty="0" smtClean="0"/>
              <a:t>while</a:t>
            </a:r>
            <a:r>
              <a:rPr lang="en-US" dirty="0" smtClean="0">
                <a:latin typeface="Times New Roman" pitchFamily="-110" charset="0"/>
              </a:rPr>
              <a:t> loop is false initially, the statement is never executed</a:t>
            </a:r>
          </a:p>
          <a:p>
            <a:pPr>
              <a:spcBef>
                <a:spcPct val="60000"/>
              </a:spcBef>
              <a:buFontTx/>
              <a:buChar char="•"/>
            </a:pPr>
            <a:r>
              <a:rPr lang="en-US" dirty="0" smtClean="0">
                <a:latin typeface="Times New Roman" pitchFamily="-110" charset="0"/>
              </a:rPr>
              <a:t>Therefore, the body of a </a:t>
            </a:r>
            <a:r>
              <a:rPr lang="en-US" sz="2800" dirty="0" smtClean="0"/>
              <a:t>while</a:t>
            </a:r>
            <a:r>
              <a:rPr lang="en-US" dirty="0" smtClean="0">
                <a:latin typeface="Times New Roman" pitchFamily="-110" charset="0"/>
              </a:rPr>
              <a:t> loop will execute zero or more times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60000"/>
              </a:spcBef>
            </a:pPr>
            <a:r>
              <a:rPr lang="en-US" dirty="0" smtClean="0"/>
              <a:t>Let's look at some examples of loop processing</a:t>
            </a:r>
          </a:p>
          <a:p>
            <a:pPr>
              <a:spcBef>
                <a:spcPct val="60000"/>
              </a:spcBef>
            </a:pPr>
            <a:r>
              <a:rPr lang="en-US" dirty="0" smtClean="0"/>
              <a:t>A loop can be used to maintain a </a:t>
            </a:r>
            <a:r>
              <a:rPr lang="en-US" i="1" dirty="0" smtClean="0"/>
              <a:t>running sum</a:t>
            </a:r>
          </a:p>
          <a:p>
            <a:pPr>
              <a:spcBef>
                <a:spcPct val="60000"/>
              </a:spcBef>
            </a:pPr>
            <a:r>
              <a:rPr lang="en-US" dirty="0" smtClean="0"/>
              <a:t>A </a:t>
            </a:r>
            <a:r>
              <a:rPr lang="en-US" i="1" dirty="0" smtClean="0"/>
              <a:t>sentinel value</a:t>
            </a:r>
            <a:r>
              <a:rPr lang="en-US" dirty="0" smtClean="0"/>
              <a:t> is a special input value that represents the end of input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Average.java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a while loop, a sentinel value, and a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running sum.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java.text.DecimalFormat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java.util.Scanner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Average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Computes the average of a set of values entered by the user.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The running sum is printed as the numbers are entered.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sum = 0, value, count = 0;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double average;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Scanner scan = new </a:t>
            </a:r>
            <a:r>
              <a:rPr lang="en-US" sz="1200" dirty="0" err="1" smtClean="0">
                <a:latin typeface="Courier New"/>
                <a:cs typeface="Courier New"/>
              </a:rPr>
              <a:t>Scanner(System.in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System.out.print("Enter</a:t>
            </a:r>
            <a:r>
              <a:rPr lang="en-US" sz="1200" dirty="0" smtClean="0">
                <a:latin typeface="Courier New"/>
                <a:cs typeface="Courier New"/>
              </a:rPr>
              <a:t> an integer (0 to quit): 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value = </a:t>
            </a:r>
            <a:r>
              <a:rPr lang="en-US" sz="1200" dirty="0" err="1" smtClean="0">
                <a:latin typeface="Courier New"/>
                <a:cs typeface="Courier New"/>
              </a:rPr>
              <a:t>scan.nextInt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2479</Words>
  <Application>Microsoft Office PowerPoint</Application>
  <PresentationFormat>On-screen Show (4:3)</PresentationFormat>
  <Paragraphs>525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Courier New</vt:lpstr>
      <vt:lpstr>Times New Roman</vt:lpstr>
      <vt:lpstr>Office Theme</vt:lpstr>
      <vt:lpstr>PowerPoint Presentation</vt:lpstr>
      <vt:lpstr>Chapter Scope</vt:lpstr>
      <vt:lpstr>Flow of Control</vt:lpstr>
      <vt:lpstr>Loops</vt:lpstr>
      <vt:lpstr>The while Loop</vt:lpstr>
      <vt:lpstr>The while Loop</vt:lpstr>
      <vt:lpstr>The while Loop</vt:lpstr>
      <vt:lpstr>The while Loop</vt:lpstr>
      <vt:lpstr>PowerPoint Presentation</vt:lpstr>
      <vt:lpstr>PowerPoint Presentation</vt:lpstr>
      <vt:lpstr>The while Loop</vt:lpstr>
      <vt:lpstr>PowerPoint Presentation</vt:lpstr>
      <vt:lpstr>PowerPoint Presentation</vt:lpstr>
      <vt:lpstr>Infinite Loops</vt:lpstr>
      <vt:lpstr>Infinite Loops</vt:lpstr>
      <vt:lpstr>Nested Loops</vt:lpstr>
      <vt:lpstr>Nested Loops</vt:lpstr>
      <vt:lpstr>PowerPoint Presentation</vt:lpstr>
      <vt:lpstr>PowerPoint Presentation</vt:lpstr>
      <vt:lpstr>Iterators</vt:lpstr>
      <vt:lpstr>Iterators</vt:lpstr>
      <vt:lpstr>Iterators</vt:lpstr>
      <vt:lpstr>PowerPoint Presentation</vt:lpstr>
      <vt:lpstr>PowerPoint Presentation</vt:lpstr>
      <vt:lpstr>The do Loop</vt:lpstr>
      <vt:lpstr>The do Loop</vt:lpstr>
      <vt:lpstr>The do Loop</vt:lpstr>
      <vt:lpstr>PowerPoint Presentation</vt:lpstr>
      <vt:lpstr>PowerPoint Presentation</vt:lpstr>
      <vt:lpstr>Comparing while and do Loops</vt:lpstr>
      <vt:lpstr>The for Loop</vt:lpstr>
      <vt:lpstr>The for Loop</vt:lpstr>
      <vt:lpstr>The for Loop</vt:lpstr>
      <vt:lpstr>The for Loop</vt:lpstr>
      <vt:lpstr>The for Loop</vt:lpstr>
      <vt:lpstr>PowerPoint Presentation</vt:lpstr>
      <vt:lpstr>PowerPoint Presentation</vt:lpstr>
      <vt:lpstr>PowerPoint Presentation</vt:lpstr>
      <vt:lpstr>The for Loop</vt:lpstr>
      <vt:lpstr>Iterators and for Loops</vt:lpstr>
      <vt:lpstr>The for-each Loop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Foundations</dc:title>
  <dc:creator>John Lewis</dc:creator>
  <cp:lastModifiedBy>Baker,Patricia D.</cp:lastModifiedBy>
  <cp:revision>33</cp:revision>
  <dcterms:created xsi:type="dcterms:W3CDTF">2013-08-04T12:17:35Z</dcterms:created>
  <dcterms:modified xsi:type="dcterms:W3CDTF">2017-09-17T22:19:42Z</dcterms:modified>
</cp:coreProperties>
</file>