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4"/>
  </p:notesMasterIdLst>
  <p:handoutMasterIdLst>
    <p:handoutMasterId r:id="rId15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1B850"/>
    <a:srgbClr val="FDB813"/>
    <a:srgbClr val="E137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408" autoAdjust="0"/>
  </p:normalViewPr>
  <p:slideViewPr>
    <p:cSldViewPr snapToGrid="0">
      <p:cViewPr varScale="1">
        <p:scale>
          <a:sx n="38" d="100"/>
          <a:sy n="38" d="100"/>
        </p:scale>
        <p:origin x="1104" y="4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C57F-141A-42EE-9335-377D2CF54D50}" type="datetimeFigureOut">
              <a:rPr lang="en-ZA" smtClean="0"/>
              <a:t>2020/02/11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79357-12DE-4357-9D72-94A2557B73E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9652041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05D6C-D609-415C-A653-DFF221317817}" type="datetimeFigureOut">
              <a:rPr lang="en-ZA" smtClean="0"/>
              <a:t>2020/02/11</a:t>
            </a:fld>
            <a:endParaRPr lang="en-Z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E0BFA9-7FB1-4504-85E9-5B9AECAD7DF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6968554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E0BFA9-7FB1-4504-85E9-5B9AECAD7DFF}" type="slidenum">
              <a:rPr lang="en-ZA" smtClean="0"/>
              <a:t>1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545705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Z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3861016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022079" y="6488158"/>
            <a:ext cx="2630123" cy="365125"/>
          </a:xfrm>
          <a:prstGeom prst="rect">
            <a:avLst/>
          </a:prstGeom>
        </p:spPr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63338" y="6488158"/>
            <a:ext cx="638175" cy="365125"/>
          </a:xfrm>
          <a:prstGeom prst="rect">
            <a:avLst/>
          </a:prstGeom>
        </p:spPr>
        <p:txBody>
          <a:bodyPr/>
          <a:lstStyle/>
          <a:p>
            <a:fld id="{C82891D0-7535-40DF-98A3-F1CCCAD269E9}" type="slidenum">
              <a:rPr lang="en-ZA" smtClean="0"/>
              <a:t>‹#›</a:t>
            </a:fld>
            <a:endParaRPr lang="en-ZA"/>
          </a:p>
        </p:txBody>
      </p:sp>
      <p:sp>
        <p:nvSpPr>
          <p:cNvPr id="7" name="Footer Placeholder 19"/>
          <p:cNvSpPr>
            <a:spLocks noGrp="1"/>
          </p:cNvSpPr>
          <p:nvPr>
            <p:ph type="ftr" sz="quarter" idx="11"/>
          </p:nvPr>
        </p:nvSpPr>
        <p:spPr>
          <a:xfrm>
            <a:off x="1521556" y="6479920"/>
            <a:ext cx="8495656" cy="365125"/>
          </a:xfrm>
          <a:prstGeom prst="rect">
            <a:avLst/>
          </a:prstGeom>
        </p:spPr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1489852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022079" y="6488158"/>
            <a:ext cx="2630123" cy="365125"/>
          </a:xfrm>
          <a:prstGeom prst="rect">
            <a:avLst/>
          </a:prstGeom>
        </p:spPr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63338" y="6488158"/>
            <a:ext cx="638175" cy="365125"/>
          </a:xfrm>
          <a:prstGeom prst="rect">
            <a:avLst/>
          </a:prstGeom>
        </p:spPr>
        <p:txBody>
          <a:bodyPr/>
          <a:lstStyle/>
          <a:p>
            <a:fld id="{C82891D0-7535-40DF-98A3-F1CCCAD269E9}" type="slidenum">
              <a:rPr lang="en-ZA" smtClean="0"/>
              <a:t>‹#›</a:t>
            </a:fld>
            <a:endParaRPr lang="en-ZA"/>
          </a:p>
        </p:txBody>
      </p:sp>
      <p:sp>
        <p:nvSpPr>
          <p:cNvPr id="7" name="Footer Placeholder 19"/>
          <p:cNvSpPr>
            <a:spLocks noGrp="1"/>
          </p:cNvSpPr>
          <p:nvPr>
            <p:ph type="ftr" sz="quarter" idx="11"/>
          </p:nvPr>
        </p:nvSpPr>
        <p:spPr>
          <a:xfrm>
            <a:off x="1521556" y="6479920"/>
            <a:ext cx="8495656" cy="365125"/>
          </a:xfrm>
          <a:prstGeom prst="rect">
            <a:avLst/>
          </a:prstGeom>
        </p:spPr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1581234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3B89D-57CE-4723-9721-CEC8AB3D7F0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7040416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3B89D-57CE-4723-9721-CEC8AB3D7F0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231736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3B89D-57CE-4723-9721-CEC8AB3D7F0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6346119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3B89D-57CE-4723-9721-CEC8AB3D7F0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7413803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3B89D-57CE-4723-9721-CEC8AB3D7F0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2770392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3B89D-57CE-4723-9721-CEC8AB3D7F0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2881067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3B89D-57CE-4723-9721-CEC8AB3D7F0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7377243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3B89D-57CE-4723-9721-CEC8AB3D7F0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155397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022079" y="6488158"/>
            <a:ext cx="2630123" cy="365125"/>
          </a:xfrm>
          <a:prstGeom prst="rect">
            <a:avLst/>
          </a:prstGeom>
        </p:spPr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571814" y="6548446"/>
            <a:ext cx="435966" cy="356887"/>
          </a:xfrm>
          <a:prstGeom prst="rect">
            <a:avLst/>
          </a:prstGeom>
        </p:spPr>
        <p:txBody>
          <a:bodyPr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fld id="{C82891D0-7535-40DF-98A3-F1CCCAD269E9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7" name="Footer Placeholder 19"/>
          <p:cNvSpPr>
            <a:spLocks noGrp="1"/>
          </p:cNvSpPr>
          <p:nvPr>
            <p:ph type="ftr" sz="quarter" idx="11"/>
          </p:nvPr>
        </p:nvSpPr>
        <p:spPr>
          <a:xfrm>
            <a:off x="1521556" y="6479920"/>
            <a:ext cx="8495656" cy="365125"/>
          </a:xfrm>
          <a:prstGeom prst="rect">
            <a:avLst/>
          </a:prstGeom>
        </p:spPr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5187811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3B89D-57CE-4723-9721-CEC8AB3D7F0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58273241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3B89D-57CE-4723-9721-CEC8AB3D7F0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817233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3B89D-57CE-4723-9721-CEC8AB3D7F0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425321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Z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022079" y="6488158"/>
            <a:ext cx="2630123" cy="365125"/>
          </a:xfrm>
          <a:prstGeom prst="rect">
            <a:avLst/>
          </a:prstGeom>
        </p:spPr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63338" y="6488158"/>
            <a:ext cx="638175" cy="365125"/>
          </a:xfrm>
          <a:prstGeom prst="rect">
            <a:avLst/>
          </a:prstGeom>
        </p:spPr>
        <p:txBody>
          <a:bodyPr/>
          <a:lstStyle/>
          <a:p>
            <a:fld id="{C82891D0-7535-40DF-98A3-F1CCCAD269E9}" type="slidenum">
              <a:rPr lang="en-ZA" smtClean="0"/>
              <a:t>‹#›</a:t>
            </a:fld>
            <a:endParaRPr lang="en-ZA"/>
          </a:p>
        </p:txBody>
      </p:sp>
      <p:sp>
        <p:nvSpPr>
          <p:cNvPr id="7" name="Footer Placeholder 19"/>
          <p:cNvSpPr>
            <a:spLocks noGrp="1"/>
          </p:cNvSpPr>
          <p:nvPr>
            <p:ph type="ftr" sz="quarter" idx="11"/>
          </p:nvPr>
        </p:nvSpPr>
        <p:spPr>
          <a:xfrm>
            <a:off x="1521556" y="6479920"/>
            <a:ext cx="8495656" cy="365125"/>
          </a:xfrm>
          <a:prstGeom prst="rect">
            <a:avLst/>
          </a:prstGeom>
        </p:spPr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8461959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022079" y="6488158"/>
            <a:ext cx="2630123" cy="365125"/>
          </a:xfrm>
          <a:prstGeom prst="rect">
            <a:avLst/>
          </a:prstGeom>
        </p:spPr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463338" y="6488158"/>
            <a:ext cx="638175" cy="365125"/>
          </a:xfrm>
          <a:prstGeom prst="rect">
            <a:avLst/>
          </a:prstGeom>
        </p:spPr>
        <p:txBody>
          <a:bodyPr/>
          <a:lstStyle/>
          <a:p>
            <a:fld id="{C82891D0-7535-40DF-98A3-F1CCCAD269E9}" type="slidenum">
              <a:rPr lang="en-ZA" smtClean="0"/>
              <a:t>‹#›</a:t>
            </a:fld>
            <a:endParaRPr lang="en-ZA"/>
          </a:p>
        </p:txBody>
      </p:sp>
      <p:sp>
        <p:nvSpPr>
          <p:cNvPr id="8" name="Footer Placeholder 19"/>
          <p:cNvSpPr>
            <a:spLocks noGrp="1"/>
          </p:cNvSpPr>
          <p:nvPr>
            <p:ph type="ftr" sz="quarter" idx="11"/>
          </p:nvPr>
        </p:nvSpPr>
        <p:spPr>
          <a:xfrm>
            <a:off x="1521556" y="6479920"/>
            <a:ext cx="8495656" cy="365125"/>
          </a:xfrm>
          <a:prstGeom prst="rect">
            <a:avLst/>
          </a:prstGeom>
        </p:spPr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1660668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9022079" y="6488158"/>
            <a:ext cx="2630123" cy="365125"/>
          </a:xfrm>
          <a:prstGeom prst="rect">
            <a:avLst/>
          </a:prstGeom>
        </p:spPr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463338" y="6488158"/>
            <a:ext cx="638175" cy="365125"/>
          </a:xfrm>
          <a:prstGeom prst="rect">
            <a:avLst/>
          </a:prstGeom>
        </p:spPr>
        <p:txBody>
          <a:bodyPr/>
          <a:lstStyle/>
          <a:p>
            <a:fld id="{C82891D0-7535-40DF-98A3-F1CCCAD269E9}" type="slidenum">
              <a:rPr lang="en-ZA" smtClean="0"/>
              <a:t>‹#›</a:t>
            </a:fld>
            <a:endParaRPr lang="en-ZA"/>
          </a:p>
        </p:txBody>
      </p:sp>
      <p:sp>
        <p:nvSpPr>
          <p:cNvPr id="10" name="Footer Placeholder 19"/>
          <p:cNvSpPr>
            <a:spLocks noGrp="1"/>
          </p:cNvSpPr>
          <p:nvPr>
            <p:ph type="ftr" sz="quarter" idx="11"/>
          </p:nvPr>
        </p:nvSpPr>
        <p:spPr>
          <a:xfrm>
            <a:off x="1521556" y="6479920"/>
            <a:ext cx="8495656" cy="365125"/>
          </a:xfrm>
          <a:prstGeom prst="rect">
            <a:avLst/>
          </a:prstGeom>
        </p:spPr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1626433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9022079" y="6488158"/>
            <a:ext cx="2630123" cy="365125"/>
          </a:xfrm>
          <a:prstGeom prst="rect">
            <a:avLst/>
          </a:prstGeom>
        </p:spPr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463338" y="6488158"/>
            <a:ext cx="638175" cy="365125"/>
          </a:xfrm>
          <a:prstGeom prst="rect">
            <a:avLst/>
          </a:prstGeom>
        </p:spPr>
        <p:txBody>
          <a:bodyPr/>
          <a:lstStyle/>
          <a:p>
            <a:fld id="{C82891D0-7535-40DF-98A3-F1CCCAD269E9}" type="slidenum">
              <a:rPr lang="en-ZA" smtClean="0"/>
              <a:t>‹#›</a:t>
            </a:fld>
            <a:endParaRPr lang="en-ZA"/>
          </a:p>
        </p:txBody>
      </p:sp>
      <p:sp>
        <p:nvSpPr>
          <p:cNvPr id="6" name="Footer Placeholder 19"/>
          <p:cNvSpPr>
            <a:spLocks noGrp="1"/>
          </p:cNvSpPr>
          <p:nvPr>
            <p:ph type="ftr" sz="quarter" idx="11"/>
          </p:nvPr>
        </p:nvSpPr>
        <p:spPr>
          <a:xfrm>
            <a:off x="1521556" y="6479920"/>
            <a:ext cx="8495656" cy="365125"/>
          </a:xfrm>
          <a:prstGeom prst="rect">
            <a:avLst/>
          </a:prstGeom>
        </p:spPr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0088998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9022079" y="6488158"/>
            <a:ext cx="2630123" cy="365125"/>
          </a:xfrm>
          <a:prstGeom prst="rect">
            <a:avLst/>
          </a:prstGeom>
        </p:spPr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463338" y="6488158"/>
            <a:ext cx="638175" cy="365125"/>
          </a:xfrm>
          <a:prstGeom prst="rect">
            <a:avLst/>
          </a:prstGeom>
        </p:spPr>
        <p:txBody>
          <a:bodyPr/>
          <a:lstStyle/>
          <a:p>
            <a:fld id="{C82891D0-7535-40DF-98A3-F1CCCAD269E9}" type="slidenum">
              <a:rPr lang="en-ZA" smtClean="0"/>
              <a:t>‹#›</a:t>
            </a:fld>
            <a:endParaRPr lang="en-ZA"/>
          </a:p>
        </p:txBody>
      </p:sp>
      <p:sp>
        <p:nvSpPr>
          <p:cNvPr id="5" name="Footer Placeholder 19"/>
          <p:cNvSpPr>
            <a:spLocks noGrp="1"/>
          </p:cNvSpPr>
          <p:nvPr>
            <p:ph type="ftr" sz="quarter" idx="11"/>
          </p:nvPr>
        </p:nvSpPr>
        <p:spPr>
          <a:xfrm>
            <a:off x="1521556" y="6479920"/>
            <a:ext cx="8495656" cy="365125"/>
          </a:xfrm>
          <a:prstGeom prst="rect">
            <a:avLst/>
          </a:prstGeom>
        </p:spPr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1167908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022079" y="6488158"/>
            <a:ext cx="2630123" cy="365125"/>
          </a:xfrm>
          <a:prstGeom prst="rect">
            <a:avLst/>
          </a:prstGeom>
        </p:spPr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463338" y="6488158"/>
            <a:ext cx="638175" cy="365125"/>
          </a:xfrm>
          <a:prstGeom prst="rect">
            <a:avLst/>
          </a:prstGeom>
        </p:spPr>
        <p:txBody>
          <a:bodyPr/>
          <a:lstStyle/>
          <a:p>
            <a:fld id="{C82891D0-7535-40DF-98A3-F1CCCAD269E9}" type="slidenum">
              <a:rPr lang="en-ZA" smtClean="0"/>
              <a:t>‹#›</a:t>
            </a:fld>
            <a:endParaRPr lang="en-ZA"/>
          </a:p>
        </p:txBody>
      </p:sp>
      <p:sp>
        <p:nvSpPr>
          <p:cNvPr id="8" name="Footer Placeholder 19"/>
          <p:cNvSpPr>
            <a:spLocks noGrp="1"/>
          </p:cNvSpPr>
          <p:nvPr>
            <p:ph type="ftr" sz="quarter" idx="11"/>
          </p:nvPr>
        </p:nvSpPr>
        <p:spPr>
          <a:xfrm>
            <a:off x="1521556" y="6479920"/>
            <a:ext cx="8495656" cy="365125"/>
          </a:xfrm>
          <a:prstGeom prst="rect">
            <a:avLst/>
          </a:prstGeom>
        </p:spPr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0866445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022079" y="6488158"/>
            <a:ext cx="2630123" cy="365125"/>
          </a:xfrm>
          <a:prstGeom prst="rect">
            <a:avLst/>
          </a:prstGeom>
        </p:spPr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463338" y="6488158"/>
            <a:ext cx="638175" cy="365125"/>
          </a:xfrm>
          <a:prstGeom prst="rect">
            <a:avLst/>
          </a:prstGeom>
        </p:spPr>
        <p:txBody>
          <a:bodyPr/>
          <a:lstStyle/>
          <a:p>
            <a:fld id="{C82891D0-7535-40DF-98A3-F1CCCAD269E9}" type="slidenum">
              <a:rPr lang="en-ZA" smtClean="0"/>
              <a:t>‹#›</a:t>
            </a:fld>
            <a:endParaRPr lang="en-ZA"/>
          </a:p>
        </p:txBody>
      </p:sp>
      <p:sp>
        <p:nvSpPr>
          <p:cNvPr id="8" name="Footer Placeholder 19"/>
          <p:cNvSpPr>
            <a:spLocks noGrp="1"/>
          </p:cNvSpPr>
          <p:nvPr>
            <p:ph type="ftr" sz="quarter" idx="11"/>
          </p:nvPr>
        </p:nvSpPr>
        <p:spPr>
          <a:xfrm>
            <a:off x="1521556" y="6479920"/>
            <a:ext cx="8495656" cy="365125"/>
          </a:xfrm>
          <a:prstGeom prst="rect">
            <a:avLst/>
          </a:prstGeom>
        </p:spPr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4117155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1095632"/>
          </a:xfrm>
          <a:prstGeom prst="rect">
            <a:avLst/>
          </a:prstGeom>
          <a:solidFill>
            <a:srgbClr val="81B8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4585" y="1"/>
            <a:ext cx="11082121" cy="10956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Z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ZA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6483178"/>
            <a:ext cx="12192000" cy="374822"/>
          </a:xfrm>
          <a:prstGeom prst="rect">
            <a:avLst/>
          </a:prstGeom>
          <a:solidFill>
            <a:srgbClr val="81B8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615" y="6533793"/>
            <a:ext cx="1257940" cy="294776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2733152" y="6553515"/>
            <a:ext cx="6189784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ZA" sz="1000" dirty="0" smtClean="0">
                <a:solidFill>
                  <a:schemeClr val="bg1"/>
                </a:solidFill>
              </a:rPr>
              <a:t>Postgraduate Diploma in Development Finance</a:t>
            </a:r>
            <a:endParaRPr lang="en-ZA" sz="1000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1652202" y="6538912"/>
            <a:ext cx="256443" cy="25644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9" name="TextBox 8"/>
          <p:cNvSpPr txBox="1"/>
          <p:nvPr userDrawn="1"/>
        </p:nvSpPr>
        <p:spPr>
          <a:xfrm>
            <a:off x="7717135" y="6553515"/>
            <a:ext cx="3935068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ZA" sz="1000" dirty="0" smtClean="0">
                <a:solidFill>
                  <a:schemeClr val="bg1"/>
                </a:solidFill>
              </a:rPr>
              <a:t>09/01/2019</a:t>
            </a:r>
            <a:endParaRPr lang="en-ZA" sz="100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11652201" y="6553516"/>
            <a:ext cx="256444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en-ZA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3356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81B850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81B850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81B85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81B850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81B850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73B89D-57CE-4723-9721-CEC8AB3D7F0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794461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0" y="2132653"/>
            <a:ext cx="8609524" cy="1135645"/>
          </a:xfrm>
        </p:spPr>
        <p:txBody>
          <a:bodyPr>
            <a:normAutofit/>
          </a:bodyPr>
          <a:lstStyle/>
          <a:p>
            <a:pPr algn="l"/>
            <a:r>
              <a:rPr lang="en-ZA" sz="5300" b="1" dirty="0" smtClean="0">
                <a:solidFill>
                  <a:schemeClr val="tx1"/>
                </a:solidFill>
              </a:rPr>
              <a:t>Introduction to Research</a:t>
            </a:r>
            <a:endParaRPr lang="en-ZA" sz="5300" b="1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2346" y="5679115"/>
            <a:ext cx="9144000" cy="741362"/>
          </a:xfrm>
        </p:spPr>
        <p:txBody>
          <a:bodyPr/>
          <a:lstStyle/>
          <a:p>
            <a:pPr algn="l"/>
            <a:r>
              <a:rPr lang="en-ZA" b="1" dirty="0" smtClean="0"/>
              <a:t>Dr Pieter </a:t>
            </a:r>
            <a:r>
              <a:rPr lang="en-ZA" b="1" dirty="0" err="1" smtClean="0"/>
              <a:t>Opperman</a:t>
            </a:r>
            <a:endParaRPr lang="en-ZA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922" y="92312"/>
            <a:ext cx="1374214" cy="853997"/>
          </a:xfrm>
          <a:prstGeom prst="rect">
            <a:avLst/>
          </a:prstGeom>
        </p:spPr>
      </p:pic>
      <p:sp>
        <p:nvSpPr>
          <p:cNvPr id="5" name="Title Placeholder 1"/>
          <p:cNvSpPr txBox="1">
            <a:spLocks/>
          </p:cNvSpPr>
          <p:nvPr/>
        </p:nvSpPr>
        <p:spPr>
          <a:xfrm>
            <a:off x="2130011" y="43033"/>
            <a:ext cx="8912297" cy="10956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US" sz="2800" dirty="0" smtClean="0"/>
              <a:t>Postgraduate Diploma in </a:t>
            </a:r>
          </a:p>
          <a:p>
            <a:pPr algn="l">
              <a:lnSpc>
                <a:spcPct val="100000"/>
              </a:lnSpc>
            </a:pPr>
            <a:r>
              <a:rPr lang="en-US" sz="2800" dirty="0" smtClean="0"/>
              <a:t>Development Finance – </a:t>
            </a:r>
            <a:r>
              <a:rPr lang="en-US" sz="2800" smtClean="0"/>
              <a:t>Research Orientation</a:t>
            </a:r>
            <a:endParaRPr lang="en-ZA" sz="2800" dirty="0"/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9681885" y="5715584"/>
            <a:ext cx="2305459" cy="4485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E1373E"/>
              </a:buClr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E1373E"/>
              </a:buClr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E1373E"/>
              </a:buClr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E1373E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E1373E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ZA" sz="1800" b="1" dirty="0"/>
          </a:p>
        </p:txBody>
      </p:sp>
      <p:sp>
        <p:nvSpPr>
          <p:cNvPr id="11" name="Rectangle 10"/>
          <p:cNvSpPr/>
          <p:nvPr/>
        </p:nvSpPr>
        <p:spPr>
          <a:xfrm>
            <a:off x="0" y="6483178"/>
            <a:ext cx="12192000" cy="374822"/>
          </a:xfrm>
          <a:prstGeom prst="rect">
            <a:avLst/>
          </a:prstGeom>
          <a:solidFill>
            <a:srgbClr val="81B8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922" y="6507006"/>
            <a:ext cx="2113306" cy="27949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6346" y="6572797"/>
            <a:ext cx="694177" cy="213701"/>
          </a:xfrm>
          <a:prstGeom prst="rect">
            <a:avLst/>
          </a:prstGeom>
        </p:spPr>
      </p:pic>
      <p:cxnSp>
        <p:nvCxnSpPr>
          <p:cNvPr id="21" name="Straight Connector 20"/>
          <p:cNvCxnSpPr/>
          <p:nvPr/>
        </p:nvCxnSpPr>
        <p:spPr>
          <a:xfrm>
            <a:off x="1966282" y="199525"/>
            <a:ext cx="0" cy="746784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7759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INTRODUCTION TO </a:t>
            </a:r>
            <a:r>
              <a:rPr lang="en-ZA" dirty="0" smtClean="0"/>
              <a:t>RESEARCH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ZA" dirty="0"/>
              <a:t>Aspects of scientific research:</a:t>
            </a:r>
          </a:p>
          <a:p>
            <a:pPr marL="0" indent="0">
              <a:buNone/>
            </a:pPr>
            <a:r>
              <a:rPr lang="en-ZA" dirty="0"/>
              <a:t>Theory, data collection and data analysis</a:t>
            </a:r>
          </a:p>
          <a:p>
            <a:pPr>
              <a:buFontTx/>
              <a:buChar char="-"/>
            </a:pPr>
            <a:r>
              <a:rPr lang="en-ZA" dirty="0"/>
              <a:t>Theory deals with logical aspects of science and providing systematic explanations.</a:t>
            </a:r>
          </a:p>
          <a:p>
            <a:pPr>
              <a:buFontTx/>
              <a:buChar char="-"/>
            </a:pPr>
            <a:r>
              <a:rPr lang="en-ZA" dirty="0"/>
              <a:t>Data collection deals with observational aspects.</a:t>
            </a:r>
          </a:p>
          <a:p>
            <a:pPr>
              <a:buFontTx/>
              <a:buChar char="-"/>
            </a:pPr>
            <a:r>
              <a:rPr lang="en-ZA" dirty="0"/>
              <a:t>Data analysis examines the patterns in observations and where appropriate compares what is </a:t>
            </a:r>
            <a:r>
              <a:rPr lang="en-ZA" b="1" u="sng" dirty="0"/>
              <a:t>logically expected </a:t>
            </a:r>
            <a:r>
              <a:rPr lang="en-ZA" dirty="0"/>
              <a:t>with what is </a:t>
            </a:r>
            <a:r>
              <a:rPr lang="en-ZA" b="1" u="sng" dirty="0"/>
              <a:t>actually observed</a:t>
            </a:r>
            <a:r>
              <a:rPr lang="en-ZA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8454AA-8759-4FF8-81E4-680C49475742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401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Content Placeholder 1"/>
          <p:cNvSpPr>
            <a:spLocks noGrp="1"/>
          </p:cNvSpPr>
          <p:nvPr>
            <p:ph idx="1"/>
          </p:nvPr>
        </p:nvSpPr>
        <p:spPr>
          <a:xfrm>
            <a:off x="517237" y="1302327"/>
            <a:ext cx="11185236" cy="4869874"/>
          </a:xfrm>
        </p:spPr>
        <p:txBody>
          <a:bodyPr/>
          <a:lstStyle/>
          <a:p>
            <a:r>
              <a:rPr lang="en-ZA" dirty="0" smtClean="0"/>
              <a:t>Research </a:t>
            </a:r>
            <a:r>
              <a:rPr lang="en-ZA" dirty="0"/>
              <a:t>Strategy:</a:t>
            </a:r>
          </a:p>
          <a:p>
            <a:pPr lvl="1" eaLnBrk="1" hangingPunct="1"/>
            <a:r>
              <a:rPr lang="en-ZA" sz="2800" dirty="0"/>
              <a:t>Qualitative and Quantitative</a:t>
            </a:r>
          </a:p>
          <a:p>
            <a:pPr lvl="2" eaLnBrk="1" hangingPunct="1"/>
            <a:r>
              <a:rPr lang="en-ZA" sz="2800" dirty="0"/>
              <a:t> Quantitative: emphasizes quantification in the collection and analysis of data(Deductive; testing of theory, natural science model in particular positivism; objectivism</a:t>
            </a:r>
            <a:r>
              <a:rPr lang="en-ZA" sz="2800" dirty="0" smtClean="0"/>
              <a:t>)</a:t>
            </a:r>
          </a:p>
          <a:p>
            <a:pPr lvl="2" eaLnBrk="1" hangingPunct="1"/>
            <a:endParaRPr lang="en-ZA" sz="2800" dirty="0"/>
          </a:p>
          <a:p>
            <a:pPr lvl="2" eaLnBrk="1" hangingPunct="1"/>
            <a:r>
              <a:rPr lang="en-ZA" sz="2800" dirty="0"/>
              <a:t>Qualitative: emphasizes words, anthropology rather than quantification(inductive, generation of theory, </a:t>
            </a:r>
            <a:r>
              <a:rPr lang="en-ZA" sz="2800" dirty="0" err="1"/>
              <a:t>interpretivism</a:t>
            </a:r>
            <a:r>
              <a:rPr lang="en-ZA" sz="2800" dirty="0"/>
              <a:t> , constructivism)</a:t>
            </a:r>
          </a:p>
        </p:txBody>
      </p:sp>
      <p:sp>
        <p:nvSpPr>
          <p:cNvPr id="30723" name="Title 2"/>
          <p:cNvSpPr>
            <a:spLocks noGrp="1"/>
          </p:cNvSpPr>
          <p:nvPr>
            <p:ph type="title"/>
          </p:nvPr>
        </p:nvSpPr>
        <p:spPr>
          <a:xfrm>
            <a:off x="175491" y="333375"/>
            <a:ext cx="8571346" cy="503238"/>
          </a:xfrm>
        </p:spPr>
        <p:txBody>
          <a:bodyPr>
            <a:noAutofit/>
          </a:bodyPr>
          <a:lstStyle/>
          <a:p>
            <a:r>
              <a:rPr lang="en-ZA" sz="4000" dirty="0"/>
              <a:t>INTRODUCTION TO RESEARCH</a:t>
            </a:r>
          </a:p>
        </p:txBody>
      </p:sp>
    </p:spTree>
    <p:extLst>
      <p:ext uri="{BB962C8B-B14F-4D97-AF65-F5344CB8AC3E}">
        <p14:creationId xmlns:p14="http://schemas.microsoft.com/office/powerpoint/2010/main" val="867075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WHY RESEARCH?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sz="2400" dirty="0"/>
              <a:t>Many (new) issues and subjects about which we have incomplete knowledge.</a:t>
            </a:r>
          </a:p>
          <a:p>
            <a:endParaRPr lang="en-ZA" sz="2400" dirty="0"/>
          </a:p>
          <a:p>
            <a:r>
              <a:rPr lang="en-ZA" sz="2400" dirty="0"/>
              <a:t>Need for growth.</a:t>
            </a:r>
          </a:p>
          <a:p>
            <a:endParaRPr lang="en-ZA" sz="2400" dirty="0"/>
          </a:p>
          <a:p>
            <a:r>
              <a:rPr lang="en-ZA" sz="2400" dirty="0"/>
              <a:t>Acquisition of knowledge will benefit society.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8454AA-8759-4FF8-81E4-680C4947574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702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RESEARCH?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presence of foreign banks in Africa has increased considerably in recent decades. From 1995 to 2009, cross-border bank branches or subsidiaries in Africa have increased from 120 to 227, resulting in the share of foreign banks rising from 29% to 51% (Beck et al., 2014).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8454AA-8759-4FF8-81E4-680C49475742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383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WHY RESEARCH?</a:t>
            </a: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8454AA-8759-4FF8-81E4-680C49475742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5382" y="1414862"/>
            <a:ext cx="10113818" cy="45616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87227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Personal remittances, received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360" y="1364704"/>
            <a:ext cx="11521280" cy="48006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667" dirty="0"/>
          </a:p>
          <a:p>
            <a:endParaRPr lang="en-US" sz="2667" dirty="0"/>
          </a:p>
          <a:p>
            <a:endParaRPr lang="en-US" sz="2667" dirty="0"/>
          </a:p>
          <a:p>
            <a:endParaRPr lang="en-US" sz="2667" dirty="0"/>
          </a:p>
          <a:p>
            <a:endParaRPr lang="en-US" sz="2667" dirty="0"/>
          </a:p>
          <a:p>
            <a:endParaRPr lang="en-US" sz="2667" dirty="0"/>
          </a:p>
          <a:p>
            <a:endParaRPr lang="en-US" sz="2667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7489" y="1315537"/>
            <a:ext cx="9217023" cy="4226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507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Overview of private capital flows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360" y="1364704"/>
            <a:ext cx="11521280" cy="4800600"/>
          </a:xfrm>
        </p:spPr>
        <p:txBody>
          <a:bodyPr>
            <a:normAutofit/>
          </a:bodyPr>
          <a:lstStyle/>
          <a:p>
            <a:endParaRPr lang="en-US" sz="2667" dirty="0"/>
          </a:p>
          <a:p>
            <a:endParaRPr lang="en-US" sz="2667" dirty="0"/>
          </a:p>
          <a:p>
            <a:endParaRPr lang="en-US" sz="2667" dirty="0"/>
          </a:p>
          <a:p>
            <a:endParaRPr lang="en-US" sz="2667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436" y="1591912"/>
            <a:ext cx="10369152" cy="4429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106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RESEARCH?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Credit to government and state owned enterprises as a percentage of GDP has increased in sub-Saharan Africa countries in recent decades from an average of 3.29% in 1990 to 7.20% in 2014. In 1990, Lesotho was the only country where credit to government as a percentage of GDP exceeded 10% with eight Sub-Saharan African countries exceeding that percentage in 2014. </a:t>
            </a:r>
            <a:endParaRPr lang="en-US" dirty="0"/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8454AA-8759-4FF8-81E4-680C49475742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066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HOW TO RESEARCH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sz="3200" dirty="0"/>
              <a:t>Appreciate that the research process is often relatively unstructured and frequently unpredictable!</a:t>
            </a:r>
          </a:p>
          <a:p>
            <a:pPr marL="0" indent="0">
              <a:buNone/>
            </a:pPr>
            <a:endParaRPr lang="en-ZA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8454AA-8759-4FF8-81E4-680C49475742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072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INTRODUCTION TO RESEARCH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What </a:t>
            </a:r>
            <a:r>
              <a:rPr lang="en-ZA" dirty="0"/>
              <a:t>is Research? </a:t>
            </a:r>
          </a:p>
          <a:p>
            <a:r>
              <a:rPr lang="en-ZA" dirty="0"/>
              <a:t>This is “a process that involves obtaining scientific knowledge by means of various </a:t>
            </a:r>
            <a:r>
              <a:rPr lang="en-ZA" u="sng" dirty="0"/>
              <a:t>objective</a:t>
            </a:r>
            <a:r>
              <a:rPr lang="en-ZA" dirty="0"/>
              <a:t> methods and procedure” (</a:t>
            </a:r>
            <a:r>
              <a:rPr lang="en-ZA" dirty="0" err="1"/>
              <a:t>Welman</a:t>
            </a:r>
            <a:r>
              <a:rPr lang="en-ZA" dirty="0"/>
              <a:t> et al., 2005). </a:t>
            </a:r>
          </a:p>
          <a:p>
            <a:endParaRPr lang="en-ZA" dirty="0"/>
          </a:p>
          <a:p>
            <a:r>
              <a:rPr lang="en-ZA" dirty="0"/>
              <a:t>Objective- indicates that these methods and procedures do not rely on personal opinions, and that specific methods are used at each stage of the research process (</a:t>
            </a:r>
            <a:r>
              <a:rPr lang="en-ZA" dirty="0" err="1"/>
              <a:t>Welman</a:t>
            </a:r>
            <a:r>
              <a:rPr lang="en-ZA" dirty="0"/>
              <a:t> et al., 2005).</a:t>
            </a:r>
          </a:p>
          <a:p>
            <a:pPr marL="0" indent="0">
              <a:buNone/>
            </a:pPr>
            <a:endParaRPr lang="en-ZA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8454AA-8759-4FF8-81E4-680C49475742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951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velopmentFinance_2019_WideScreen [Read-Only]" id="{45444285-F080-4737-8302-3B19BDF2DF6B}" vid="{43951A6D-0326-41DB-A6AF-D31536B741FE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velopmentFinance_2019_WideScreen [Read-Only]" id="{45444285-F080-4737-8302-3B19BDF2DF6B}" vid="{990B6511-4CEA-4461-9D85-67252F94E1DC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Introduction to Research</Template>
  <TotalTime>16</TotalTime>
  <Words>379</Words>
  <Application>Microsoft Office PowerPoint</Application>
  <PresentationFormat>Widescreen</PresentationFormat>
  <Paragraphs>51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Custom Design</vt:lpstr>
      <vt:lpstr>Introduction to Research</vt:lpstr>
      <vt:lpstr>WHY RESEARCH?</vt:lpstr>
      <vt:lpstr>WHY RESEARCH?</vt:lpstr>
      <vt:lpstr>WHY RESEARCH?</vt:lpstr>
      <vt:lpstr>Personal remittances, received </vt:lpstr>
      <vt:lpstr>Overview of private capital flows</vt:lpstr>
      <vt:lpstr>WHY RESEARCH?</vt:lpstr>
      <vt:lpstr>HOW TO RESEARCH</vt:lpstr>
      <vt:lpstr>INTRODUCTION TO RESEARCH</vt:lpstr>
      <vt:lpstr>INTRODUCTION TO RESEARCH</vt:lpstr>
      <vt:lpstr>INTRODUCTION TO RESEARCH</vt:lpstr>
    </vt:vector>
  </TitlesOfParts>
  <Company>University of Stellenbosch Business School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Research</dc:title>
  <dc:creator>Opperman, JP, Mnr [pietero@sun.ac.za]</dc:creator>
  <cp:lastModifiedBy>Hendricks, Gayle</cp:lastModifiedBy>
  <cp:revision>4</cp:revision>
  <dcterms:created xsi:type="dcterms:W3CDTF">2019-03-02T17:16:02Z</dcterms:created>
  <dcterms:modified xsi:type="dcterms:W3CDTF">2020-02-11T12:27:16Z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16eec4e-c7b8-491d-b7d8-90a69632743d_Enabled">
    <vt:lpwstr>True</vt:lpwstr>
  </property>
  <property fmtid="{D5CDD505-2E9C-101B-9397-08002B2CF9AE}" pid="3" name="MSIP_Label_216eec4e-c7b8-491d-b7d8-90a69632743d_SiteId">
    <vt:lpwstr>4032514a-830a-4f20-9539-81bbc35b3cd9</vt:lpwstr>
  </property>
  <property fmtid="{D5CDD505-2E9C-101B-9397-08002B2CF9AE}" pid="4" name="MSIP_Label_216eec4e-c7b8-491d-b7d8-90a69632743d_Owner">
    <vt:lpwstr>N4987772@fnbnamibia.com.na</vt:lpwstr>
  </property>
  <property fmtid="{D5CDD505-2E9C-101B-9397-08002B2CF9AE}" pid="5" name="MSIP_Label_216eec4e-c7b8-491d-b7d8-90a69632743d_SetDate">
    <vt:lpwstr>2020-02-11T12:27:12.5206091Z</vt:lpwstr>
  </property>
  <property fmtid="{D5CDD505-2E9C-101B-9397-08002B2CF9AE}" pid="6" name="MSIP_Label_216eec4e-c7b8-491d-b7d8-90a69632743d_Name">
    <vt:lpwstr>Confidential</vt:lpwstr>
  </property>
  <property fmtid="{D5CDD505-2E9C-101B-9397-08002B2CF9AE}" pid="7" name="MSIP_Label_216eec4e-c7b8-491d-b7d8-90a69632743d_Application">
    <vt:lpwstr>Microsoft Azure Information Protection</vt:lpwstr>
  </property>
  <property fmtid="{D5CDD505-2E9C-101B-9397-08002B2CF9AE}" pid="8" name="MSIP_Label_216eec4e-c7b8-491d-b7d8-90a69632743d_ActionId">
    <vt:lpwstr>3c694f25-a709-468f-8ccf-127512ce66e2</vt:lpwstr>
  </property>
  <property fmtid="{D5CDD505-2E9C-101B-9397-08002B2CF9AE}" pid="9" name="MSIP_Label_216eec4e-c7b8-491d-b7d8-90a69632743d_Extended_MSFT_Method">
    <vt:lpwstr>Automatic</vt:lpwstr>
  </property>
  <property fmtid="{D5CDD505-2E9C-101B-9397-08002B2CF9AE}" pid="10" name="Sensitivity">
    <vt:lpwstr>Confidential</vt:lpwstr>
  </property>
</Properties>
</file>