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850"/>
    <a:srgbClr val="FDB813"/>
    <a:srgbClr val="E137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08" autoAdjust="0"/>
  </p:normalViewPr>
  <p:slideViewPr>
    <p:cSldViewPr snapToGrid="0">
      <p:cViewPr varScale="1">
        <p:scale>
          <a:sx n="38" d="100"/>
          <a:sy n="38" d="100"/>
        </p:scale>
        <p:origin x="1104"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C57F-141A-42EE-9335-377D2CF54D50}" type="datetimeFigureOut">
              <a:rPr lang="en-ZA" smtClean="0"/>
              <a:t>2020/02/11</a:t>
            </a:fld>
            <a:endParaRPr lang="en-Z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E79357-12DE-4357-9D72-94A2557B73E4}" type="slidenum">
              <a:rPr lang="en-ZA" smtClean="0"/>
              <a:t>‹#›</a:t>
            </a:fld>
            <a:endParaRPr lang="en-ZA"/>
          </a:p>
        </p:txBody>
      </p:sp>
    </p:spTree>
    <p:extLst>
      <p:ext uri="{BB962C8B-B14F-4D97-AF65-F5344CB8AC3E}">
        <p14:creationId xmlns:p14="http://schemas.microsoft.com/office/powerpoint/2010/main" val="1965204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05D6C-D609-415C-A653-DFF221317817}" type="datetimeFigureOut">
              <a:rPr lang="en-ZA" smtClean="0"/>
              <a:t>2020/02/11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0BFA9-7FB1-4504-85E9-5B9AECAD7DFF}" type="slidenum">
              <a:rPr lang="en-ZA" smtClean="0"/>
              <a:t>‹#›</a:t>
            </a:fld>
            <a:endParaRPr lang="en-ZA"/>
          </a:p>
        </p:txBody>
      </p:sp>
    </p:spTree>
    <p:extLst>
      <p:ext uri="{BB962C8B-B14F-4D97-AF65-F5344CB8AC3E}">
        <p14:creationId xmlns:p14="http://schemas.microsoft.com/office/powerpoint/2010/main" val="169685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9EE0BFA9-7FB1-4504-85E9-5B9AECAD7DFF}" type="slidenum">
              <a:rPr lang="en-ZA" smtClean="0"/>
              <a:t>1</a:t>
            </a:fld>
            <a:endParaRPr lang="en-ZA"/>
          </a:p>
        </p:txBody>
      </p:sp>
    </p:spTree>
    <p:extLst>
      <p:ext uri="{BB962C8B-B14F-4D97-AF65-F5344CB8AC3E}">
        <p14:creationId xmlns:p14="http://schemas.microsoft.com/office/powerpoint/2010/main" val="35457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pitchFamily="-65" charset="-128"/>
              </a:defRPr>
            </a:lvl1pPr>
            <a:lvl2pPr marL="742950" indent="-285750">
              <a:defRPr>
                <a:solidFill>
                  <a:schemeClr val="tx1"/>
                </a:solidFill>
                <a:latin typeface="Arial" pitchFamily="34" charset="0"/>
                <a:ea typeface="ヒラギノ角ゴ Pro W3" pitchFamily="-65" charset="-128"/>
              </a:defRPr>
            </a:lvl2pPr>
            <a:lvl3pPr marL="1143000" indent="-228600">
              <a:defRPr>
                <a:solidFill>
                  <a:schemeClr val="tx1"/>
                </a:solidFill>
                <a:latin typeface="Arial" pitchFamily="34" charset="0"/>
                <a:ea typeface="ヒラギノ角ゴ Pro W3" pitchFamily="-65" charset="-128"/>
              </a:defRPr>
            </a:lvl3pPr>
            <a:lvl4pPr marL="1600200" indent="-228600">
              <a:defRPr>
                <a:solidFill>
                  <a:schemeClr val="tx1"/>
                </a:solidFill>
                <a:latin typeface="Arial" pitchFamily="34" charset="0"/>
                <a:ea typeface="ヒラギノ角ゴ Pro W3" pitchFamily="-65" charset="-128"/>
              </a:defRPr>
            </a:lvl4pPr>
            <a:lvl5pPr marL="2057400" indent="-228600">
              <a:defRPr>
                <a:solidFill>
                  <a:schemeClr val="tx1"/>
                </a:solidFill>
                <a:latin typeface="Arial" pitchFamily="34" charset="0"/>
                <a:ea typeface="ヒラギノ角ゴ Pro W3" pitchFamily="-65"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65"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65"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65"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65" charset="-128"/>
              </a:defRPr>
            </a:lvl9pPr>
          </a:lstStyle>
          <a:p>
            <a:fld id="{2D8DFB4D-6064-4A05-8EA7-F781840EF873}" type="slidenum">
              <a:rPr lang="en-US" altLang="en-US" smtClean="0"/>
              <a:pPr/>
              <a:t>11</a:t>
            </a:fld>
            <a:endParaRPr lang="en-US" alt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22975" y="4475851"/>
            <a:ext cx="5075551" cy="42407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en-US" smtClean="0">
              <a:latin typeface="Arial" pitchFamily="34" charset="0"/>
            </a:endParaRPr>
          </a:p>
        </p:txBody>
      </p:sp>
    </p:spTree>
    <p:extLst>
      <p:ext uri="{BB962C8B-B14F-4D97-AF65-F5344CB8AC3E}">
        <p14:creationId xmlns:p14="http://schemas.microsoft.com/office/powerpoint/2010/main" val="34054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smtClean="0"/>
              <a:t>Click to edit Master title style</a:t>
            </a:r>
            <a:endParaRPr lang="en-ZA"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Tree>
    <p:extLst>
      <p:ext uri="{BB962C8B-B14F-4D97-AF65-F5344CB8AC3E}">
        <p14:creationId xmlns:p14="http://schemas.microsoft.com/office/powerpoint/2010/main" val="3386101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21489852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41581234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70404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12317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634611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74138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277039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1288106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737724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15539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571814" y="6548446"/>
            <a:ext cx="435966" cy="356887"/>
          </a:xfrm>
          <a:prstGeom prst="rect">
            <a:avLst/>
          </a:prstGeom>
        </p:spPr>
        <p:txBody>
          <a:bodyPr/>
          <a:lstStyle>
            <a:lvl1pPr algn="ctr">
              <a:defRPr sz="1000">
                <a:solidFill>
                  <a:schemeClr val="bg1"/>
                </a:solidFill>
              </a:defRPr>
            </a:lvl1pPr>
          </a:lstStyle>
          <a:p>
            <a:fld id="{C82891D0-7535-40DF-98A3-F1CCCAD269E9}" type="slidenum">
              <a:rPr lang="en-ZA" smtClean="0"/>
              <a:pPr/>
              <a:t>‹#›</a:t>
            </a:fld>
            <a:endParaRPr lang="en-ZA" dirty="0"/>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51878116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2582732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81723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242532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8461959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21660668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9022079" y="6488158"/>
            <a:ext cx="2630123" cy="365125"/>
          </a:xfrm>
          <a:prstGeom prst="rect">
            <a:avLst/>
          </a:prstGeom>
        </p:spPr>
        <p:txBody>
          <a:bodyPr/>
          <a:lstStyle/>
          <a:p>
            <a:endParaRPr lang="en-ZA"/>
          </a:p>
        </p:txBody>
      </p:sp>
      <p:sp>
        <p:nvSpPr>
          <p:cNvPr id="9" name="Slide Number Placeholder 8"/>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10"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16264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9022079" y="6488158"/>
            <a:ext cx="2630123" cy="365125"/>
          </a:xfrm>
          <a:prstGeom prst="rect">
            <a:avLst/>
          </a:prstGeom>
        </p:spPr>
        <p:txBody>
          <a:bodyPr/>
          <a:lstStyle/>
          <a:p>
            <a:endParaRPr lang="en-ZA"/>
          </a:p>
        </p:txBody>
      </p:sp>
      <p:sp>
        <p:nvSpPr>
          <p:cNvPr id="5" name="Slide Number Placeholder 4"/>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6"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0088998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022079" y="6488158"/>
            <a:ext cx="2630123" cy="365125"/>
          </a:xfrm>
          <a:prstGeom prst="rect">
            <a:avLst/>
          </a:prstGeom>
        </p:spPr>
        <p:txBody>
          <a:bodyPr/>
          <a:lstStyle/>
          <a:p>
            <a:endParaRPr lang="en-ZA"/>
          </a:p>
        </p:txBody>
      </p:sp>
      <p:sp>
        <p:nvSpPr>
          <p:cNvPr id="4" name="Slide Number Placeholder 3"/>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5"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4116790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30866445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34117155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109563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Placeholder 1"/>
          <p:cNvSpPr>
            <a:spLocks noGrp="1"/>
          </p:cNvSpPr>
          <p:nvPr>
            <p:ph type="title"/>
          </p:nvPr>
        </p:nvSpPr>
        <p:spPr>
          <a:xfrm>
            <a:off x="164585" y="1"/>
            <a:ext cx="11082121" cy="1095632"/>
          </a:xfrm>
          <a:prstGeom prst="rect">
            <a:avLst/>
          </a:prstGeom>
        </p:spPr>
        <p:txBody>
          <a:bodyPr vert="horz" lIns="91440" tIns="45720" rIns="91440" bIns="45720" rtlCol="0" anchor="ctr">
            <a:normAutofit/>
          </a:bodyPr>
          <a:lstStyle/>
          <a:p>
            <a:r>
              <a:rPr lang="en-US" smtClean="0"/>
              <a:t>Click to edit Master title style</a:t>
            </a:r>
            <a:endParaRPr lang="en-Z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ZA" dirty="0"/>
          </a:p>
        </p:txBody>
      </p:sp>
      <p:sp>
        <p:nvSpPr>
          <p:cNvPr id="5" name="Rectangle 4"/>
          <p:cNvSpPr/>
          <p:nvPr userDrawn="1"/>
        </p:nvSpPr>
        <p:spPr>
          <a:xfrm>
            <a:off x="0" y="6483178"/>
            <a:ext cx="12192000" cy="37482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3615" y="6533793"/>
            <a:ext cx="1257940" cy="294776"/>
          </a:xfrm>
          <a:prstGeom prst="rect">
            <a:avLst/>
          </a:prstGeom>
        </p:spPr>
      </p:pic>
      <p:sp>
        <p:nvSpPr>
          <p:cNvPr id="4" name="TextBox 3"/>
          <p:cNvSpPr txBox="1"/>
          <p:nvPr userDrawn="1"/>
        </p:nvSpPr>
        <p:spPr>
          <a:xfrm>
            <a:off x="2733152" y="6553515"/>
            <a:ext cx="6189784" cy="246221"/>
          </a:xfrm>
          <a:prstGeom prst="rect">
            <a:avLst/>
          </a:prstGeom>
          <a:noFill/>
          <a:ln>
            <a:noFill/>
          </a:ln>
        </p:spPr>
        <p:txBody>
          <a:bodyPr wrap="square" rtlCol="0">
            <a:spAutoFit/>
          </a:bodyPr>
          <a:lstStyle/>
          <a:p>
            <a:pPr algn="ctr"/>
            <a:r>
              <a:rPr lang="en-ZA" sz="1000" dirty="0" smtClean="0">
                <a:solidFill>
                  <a:schemeClr val="bg1"/>
                </a:solidFill>
              </a:rPr>
              <a:t>Postgraduate Diploma in Development Finance</a:t>
            </a:r>
            <a:endParaRPr lang="en-ZA" sz="1000" dirty="0">
              <a:solidFill>
                <a:schemeClr val="bg1"/>
              </a:solidFill>
            </a:endParaRPr>
          </a:p>
        </p:txBody>
      </p:sp>
      <p:sp>
        <p:nvSpPr>
          <p:cNvPr id="8" name="Rectangle 7"/>
          <p:cNvSpPr/>
          <p:nvPr userDrawn="1"/>
        </p:nvSpPr>
        <p:spPr>
          <a:xfrm>
            <a:off x="11652202" y="6538912"/>
            <a:ext cx="256443" cy="2564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Box 8"/>
          <p:cNvSpPr txBox="1"/>
          <p:nvPr userDrawn="1"/>
        </p:nvSpPr>
        <p:spPr>
          <a:xfrm>
            <a:off x="7717135" y="6553515"/>
            <a:ext cx="3935068" cy="246221"/>
          </a:xfrm>
          <a:prstGeom prst="rect">
            <a:avLst/>
          </a:prstGeom>
          <a:noFill/>
          <a:ln>
            <a:noFill/>
          </a:ln>
        </p:spPr>
        <p:txBody>
          <a:bodyPr wrap="square" rtlCol="0">
            <a:spAutoFit/>
          </a:bodyPr>
          <a:lstStyle/>
          <a:p>
            <a:pPr algn="ctr"/>
            <a:r>
              <a:rPr lang="en-ZA" sz="1000" dirty="0" smtClean="0">
                <a:solidFill>
                  <a:schemeClr val="bg1"/>
                </a:solidFill>
              </a:rPr>
              <a:t>09/01/2019</a:t>
            </a:r>
            <a:endParaRPr lang="en-ZA" sz="1000" dirty="0">
              <a:solidFill>
                <a:schemeClr val="bg1"/>
              </a:solidFill>
            </a:endParaRPr>
          </a:p>
        </p:txBody>
      </p:sp>
      <p:sp>
        <p:nvSpPr>
          <p:cNvPr id="12" name="TextBox 11"/>
          <p:cNvSpPr txBox="1"/>
          <p:nvPr userDrawn="1"/>
        </p:nvSpPr>
        <p:spPr>
          <a:xfrm>
            <a:off x="11652201" y="6553516"/>
            <a:ext cx="256444" cy="246221"/>
          </a:xfrm>
          <a:prstGeom prst="rect">
            <a:avLst/>
          </a:prstGeom>
          <a:noFill/>
          <a:ln>
            <a:noFill/>
          </a:ln>
        </p:spPr>
        <p:txBody>
          <a:bodyPr wrap="square" rtlCol="0">
            <a:spAutoFit/>
          </a:bodyPr>
          <a:lstStyle/>
          <a:p>
            <a:pPr algn="ctr"/>
            <a:endParaRPr lang="en-ZA" sz="1000" dirty="0">
              <a:solidFill>
                <a:schemeClr val="bg1"/>
              </a:solidFill>
            </a:endParaRPr>
          </a:p>
        </p:txBody>
      </p:sp>
    </p:spTree>
    <p:extLst>
      <p:ext uri="{BB962C8B-B14F-4D97-AF65-F5344CB8AC3E}">
        <p14:creationId xmlns:p14="http://schemas.microsoft.com/office/powerpoint/2010/main" val="573356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81B85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81B85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1B85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81B85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81B85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3B89D-57CE-4723-9721-CEC8AB3D7F0B}" type="slidenum">
              <a:rPr lang="en-ZA" smtClean="0"/>
              <a:t>‹#›</a:t>
            </a:fld>
            <a:endParaRPr lang="en-ZA"/>
          </a:p>
        </p:txBody>
      </p:sp>
    </p:spTree>
    <p:extLst>
      <p:ext uri="{BB962C8B-B14F-4D97-AF65-F5344CB8AC3E}">
        <p14:creationId xmlns:p14="http://schemas.microsoft.com/office/powerpoint/2010/main" val="794461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132653"/>
            <a:ext cx="8609524" cy="1135645"/>
          </a:xfrm>
        </p:spPr>
        <p:txBody>
          <a:bodyPr>
            <a:normAutofit/>
          </a:bodyPr>
          <a:lstStyle/>
          <a:p>
            <a:pPr algn="l"/>
            <a:r>
              <a:rPr lang="en-ZA" sz="5300" b="1" dirty="0" smtClean="0">
                <a:solidFill>
                  <a:schemeClr val="tx1"/>
                </a:solidFill>
              </a:rPr>
              <a:t>Literature Review</a:t>
            </a:r>
            <a:endParaRPr lang="en-ZA" sz="5300" b="1" dirty="0">
              <a:solidFill>
                <a:schemeClr val="tx1"/>
              </a:solidFill>
            </a:endParaRPr>
          </a:p>
        </p:txBody>
      </p:sp>
      <p:sp>
        <p:nvSpPr>
          <p:cNvPr id="3" name="Subtitle 2"/>
          <p:cNvSpPr>
            <a:spLocks noGrp="1"/>
          </p:cNvSpPr>
          <p:nvPr>
            <p:ph type="subTitle" idx="1"/>
          </p:nvPr>
        </p:nvSpPr>
        <p:spPr>
          <a:xfrm>
            <a:off x="2052346" y="5679115"/>
            <a:ext cx="9144000" cy="741362"/>
          </a:xfrm>
        </p:spPr>
        <p:txBody>
          <a:bodyPr/>
          <a:lstStyle/>
          <a:p>
            <a:pPr algn="l"/>
            <a:r>
              <a:rPr lang="en-ZA" b="1" dirty="0" smtClean="0"/>
              <a:t>Dr Pieter </a:t>
            </a:r>
            <a:r>
              <a:rPr lang="en-ZA" b="1" dirty="0" err="1" smtClean="0"/>
              <a:t>Opperman</a:t>
            </a:r>
            <a:endParaRPr lang="en-ZA"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922" y="92312"/>
            <a:ext cx="1374214" cy="853997"/>
          </a:xfrm>
          <a:prstGeom prst="rect">
            <a:avLst/>
          </a:prstGeom>
        </p:spPr>
      </p:pic>
      <p:sp>
        <p:nvSpPr>
          <p:cNvPr id="5" name="Title Placeholder 1"/>
          <p:cNvSpPr txBox="1">
            <a:spLocks/>
          </p:cNvSpPr>
          <p:nvPr/>
        </p:nvSpPr>
        <p:spPr>
          <a:xfrm>
            <a:off x="2130011" y="43033"/>
            <a:ext cx="8912297" cy="10956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bg1"/>
                </a:solidFill>
                <a:latin typeface="Arial" panose="020B0604020202020204" pitchFamily="34" charset="0"/>
                <a:ea typeface="+mj-ea"/>
                <a:cs typeface="Arial" panose="020B0604020202020204" pitchFamily="34" charset="0"/>
              </a:defRPr>
            </a:lvl1pPr>
          </a:lstStyle>
          <a:p>
            <a:pPr algn="l">
              <a:lnSpc>
                <a:spcPct val="100000"/>
              </a:lnSpc>
            </a:pPr>
            <a:r>
              <a:rPr lang="en-US" sz="2800" dirty="0" smtClean="0"/>
              <a:t>Postgraduate Diploma in </a:t>
            </a:r>
          </a:p>
          <a:p>
            <a:pPr algn="l">
              <a:lnSpc>
                <a:spcPct val="100000"/>
              </a:lnSpc>
            </a:pPr>
            <a:r>
              <a:rPr lang="en-US" sz="2800" dirty="0" smtClean="0"/>
              <a:t>Development Finance – Research Orientation</a:t>
            </a:r>
            <a:endParaRPr lang="en-ZA" sz="2800" dirty="0"/>
          </a:p>
        </p:txBody>
      </p:sp>
      <p:sp>
        <p:nvSpPr>
          <p:cNvPr id="8" name="Subtitle 2"/>
          <p:cNvSpPr txBox="1">
            <a:spLocks/>
          </p:cNvSpPr>
          <p:nvPr/>
        </p:nvSpPr>
        <p:spPr>
          <a:xfrm>
            <a:off x="9681885" y="5715584"/>
            <a:ext cx="2305459" cy="4485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rgbClr val="E1373E"/>
              </a:buClr>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Clr>
                <a:srgbClr val="E1373E"/>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E1373E"/>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E1373E"/>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E1373E"/>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ZA" sz="1800" b="1" dirty="0"/>
          </a:p>
        </p:txBody>
      </p:sp>
      <p:sp>
        <p:nvSpPr>
          <p:cNvPr id="11" name="Rectangle 10"/>
          <p:cNvSpPr/>
          <p:nvPr/>
        </p:nvSpPr>
        <p:spPr>
          <a:xfrm>
            <a:off x="0" y="6483178"/>
            <a:ext cx="12192000" cy="37482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922" y="6507006"/>
            <a:ext cx="2113306" cy="279492"/>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96346" y="6572797"/>
            <a:ext cx="694177" cy="213701"/>
          </a:xfrm>
          <a:prstGeom prst="rect">
            <a:avLst/>
          </a:prstGeom>
        </p:spPr>
      </p:pic>
      <p:cxnSp>
        <p:nvCxnSpPr>
          <p:cNvPr id="21" name="Straight Connector 20"/>
          <p:cNvCxnSpPr/>
          <p:nvPr/>
        </p:nvCxnSpPr>
        <p:spPr>
          <a:xfrm>
            <a:off x="1966282" y="199525"/>
            <a:ext cx="0" cy="74678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759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67" dirty="0"/>
              <a:t>Theoretical link between finance and growth… Pagano (1993)</a:t>
            </a:r>
            <a:endParaRPr lang="en-GB" sz="2667"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10</a:t>
            </a:fld>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007435" y="989357"/>
                <a:ext cx="10574965" cy="5607995"/>
              </a:xfrm>
            </p:spPr>
            <p:txBody>
              <a:bodyPr>
                <a:normAutofit lnSpcReduction="10000"/>
              </a:bodyPr>
              <a:lstStyle/>
              <a:p>
                <a:r>
                  <a:rPr lang="en-US" sz="1600" dirty="0"/>
                  <a:t>A typical growth function…aggregate output is a linear function of aggregate capital stock</a:t>
                </a:r>
              </a:p>
              <a:p>
                <a:pPr algn="ctr"/>
                <a:r>
                  <a:rPr lang="en-US" sz="1600" dirty="0"/>
                  <a:t> </a:t>
                </a:r>
                <a14:m>
                  <m:oMath xmlns:m="http://schemas.openxmlformats.org/officeDocument/2006/math">
                    <m:sSub>
                      <m:sSubPr>
                        <m:ctrlPr>
                          <a:rPr lang="en-GB" sz="1600" i="1">
                            <a:latin typeface="Cambria Math" panose="02040503050406030204" pitchFamily="18" charset="0"/>
                          </a:rPr>
                        </m:ctrlPr>
                      </m:sSubPr>
                      <m:e>
                        <m:r>
                          <a:rPr lang="en-US" sz="1600" i="1">
                            <a:latin typeface="Cambria Math"/>
                          </a:rPr>
                          <m:t>𝑌</m:t>
                        </m:r>
                      </m:e>
                      <m:sub>
                        <m:r>
                          <a:rPr lang="en-US" sz="1600" i="1">
                            <a:latin typeface="Cambria Math"/>
                          </a:rPr>
                          <m:t>𝑡</m:t>
                        </m:r>
                      </m:sub>
                    </m:sSub>
                    <m:r>
                      <a:rPr lang="en-US" sz="1600" i="1">
                        <a:latin typeface="Cambria Math"/>
                      </a:rPr>
                      <m:t>=</m:t>
                    </m:r>
                    <m:r>
                      <a:rPr lang="en-US" sz="1600" i="1">
                        <a:latin typeface="Cambria Math"/>
                      </a:rPr>
                      <m:t>𝛽</m:t>
                    </m:r>
                    <m:sSub>
                      <m:sSubPr>
                        <m:ctrlPr>
                          <a:rPr lang="en-GB" sz="1600" i="1">
                            <a:latin typeface="Cambria Math" panose="02040503050406030204" pitchFamily="18" charset="0"/>
                          </a:rPr>
                        </m:ctrlPr>
                      </m:sSubPr>
                      <m:e>
                        <m:r>
                          <a:rPr lang="en-US" sz="1600" i="1">
                            <a:latin typeface="Cambria Math"/>
                          </a:rPr>
                          <m:t>𝐾</m:t>
                        </m:r>
                      </m:e>
                      <m:sub>
                        <m:r>
                          <a:rPr lang="en-US" sz="1600" i="1">
                            <a:latin typeface="Cambria Math"/>
                          </a:rPr>
                          <m:t>𝑡</m:t>
                        </m:r>
                      </m:sub>
                    </m:sSub>
                  </m:oMath>
                </a14:m>
                <a:r>
                  <a:rPr lang="en-US" sz="1600" dirty="0"/>
                  <a:t>		</a:t>
                </a:r>
                <a:r>
                  <a:rPr lang="en-US" sz="1600" dirty="0" smtClean="0"/>
                  <a:t>              (</a:t>
                </a:r>
                <a:r>
                  <a:rPr lang="en-US" sz="1600" dirty="0"/>
                  <a:t>1)</a:t>
                </a:r>
                <a:endParaRPr lang="en-GB" sz="1600" dirty="0"/>
              </a:p>
              <a:p>
                <a14:m>
                  <m:oMath xmlns:m="http://schemas.openxmlformats.org/officeDocument/2006/math">
                    <m:sSub>
                      <m:sSubPr>
                        <m:ctrlPr>
                          <a:rPr lang="en-GB" sz="1600" i="1">
                            <a:latin typeface="Cambria Math" panose="02040503050406030204" pitchFamily="18" charset="0"/>
                          </a:rPr>
                        </m:ctrlPr>
                      </m:sSubPr>
                      <m:e>
                        <m:r>
                          <a:rPr lang="en-US" sz="1600" i="1">
                            <a:latin typeface="Cambria Math"/>
                          </a:rPr>
                          <m:t>𝑌</m:t>
                        </m:r>
                      </m:e>
                      <m:sub>
                        <m:r>
                          <a:rPr lang="en-US" sz="1600" i="1">
                            <a:latin typeface="Cambria Math"/>
                          </a:rPr>
                          <m:t>𝑡</m:t>
                        </m:r>
                      </m:sub>
                    </m:sSub>
                  </m:oMath>
                </a14:m>
                <a:r>
                  <a:rPr lang="en-US" sz="1600" dirty="0"/>
                  <a:t> is aggregate output in time t</a:t>
                </a:r>
                <a:r>
                  <a:rPr lang="en-GB" sz="1600" dirty="0"/>
                  <a:t>, </a:t>
                </a:r>
                <a14:m>
                  <m:oMath xmlns:m="http://schemas.openxmlformats.org/officeDocument/2006/math">
                    <m:sSub>
                      <m:sSubPr>
                        <m:ctrlPr>
                          <a:rPr lang="en-GB" sz="1600" i="1">
                            <a:latin typeface="Cambria Math" panose="02040503050406030204" pitchFamily="18" charset="0"/>
                          </a:rPr>
                        </m:ctrlPr>
                      </m:sSubPr>
                      <m:e>
                        <m:r>
                          <a:rPr lang="en-US" sz="1600" i="1">
                            <a:latin typeface="Cambria Math"/>
                          </a:rPr>
                          <m:t>𝐾</m:t>
                        </m:r>
                      </m:e>
                      <m:sub>
                        <m:r>
                          <a:rPr lang="en-US" sz="1600" i="1">
                            <a:latin typeface="Cambria Math"/>
                          </a:rPr>
                          <m:t>𝑡</m:t>
                        </m:r>
                      </m:sub>
                    </m:sSub>
                    <m:r>
                      <m:rPr>
                        <m:sty m:val="p"/>
                      </m:rPr>
                      <a:rPr lang="en-US" sz="1600">
                        <a:latin typeface="Cambria Math"/>
                      </a:rPr>
                      <m:t>is</m:t>
                    </m:r>
                    <m:r>
                      <a:rPr lang="en-US" sz="1600">
                        <a:latin typeface="Cambria Math"/>
                      </a:rPr>
                      <m:t> </m:t>
                    </m:r>
                    <m:r>
                      <m:rPr>
                        <m:sty m:val="p"/>
                      </m:rPr>
                      <a:rPr lang="en-US" sz="1600">
                        <a:latin typeface="Cambria Math"/>
                      </a:rPr>
                      <m:t>capital</m:t>
                    </m:r>
                    <m:r>
                      <a:rPr lang="en-US" sz="1600">
                        <a:latin typeface="Cambria Math"/>
                      </a:rPr>
                      <m:t> </m:t>
                    </m:r>
                    <m:r>
                      <m:rPr>
                        <m:sty m:val="p"/>
                      </m:rPr>
                      <a:rPr lang="en-US" sz="1600">
                        <a:latin typeface="Cambria Math"/>
                      </a:rPr>
                      <m:t>stock</m:t>
                    </m:r>
                    <m:r>
                      <a:rPr lang="en-US" sz="1600">
                        <a:latin typeface="Cambria Math"/>
                      </a:rPr>
                      <m:t> </m:t>
                    </m:r>
                    <m:r>
                      <m:rPr>
                        <m:sty m:val="p"/>
                      </m:rPr>
                      <a:rPr lang="en-US" sz="1600">
                        <a:latin typeface="Cambria Math"/>
                      </a:rPr>
                      <m:t>in</m:t>
                    </m:r>
                    <m:r>
                      <a:rPr lang="en-US" sz="1600">
                        <a:latin typeface="Cambria Math"/>
                      </a:rPr>
                      <m:t> </m:t>
                    </m:r>
                    <m:r>
                      <m:rPr>
                        <m:sty m:val="p"/>
                      </m:rPr>
                      <a:rPr lang="en-US" sz="1600">
                        <a:latin typeface="Cambria Math"/>
                      </a:rPr>
                      <m:t>time</m:t>
                    </m:r>
                    <m:r>
                      <a:rPr lang="en-US" sz="1600">
                        <a:latin typeface="Cambria Math"/>
                      </a:rPr>
                      <m:t> </m:t>
                    </m:r>
                    <m:r>
                      <m:rPr>
                        <m:sty m:val="p"/>
                      </m:rPr>
                      <a:rPr lang="en-US" sz="1600">
                        <a:latin typeface="Cambria Math"/>
                      </a:rPr>
                      <m:t>t</m:t>
                    </m:r>
                    <m:r>
                      <a:rPr lang="en-US" sz="1600" i="1">
                        <a:latin typeface="Cambria Math"/>
                      </a:rPr>
                      <m:t>; </m:t>
                    </m:r>
                    <m:r>
                      <a:rPr lang="en-US" sz="1600" i="1">
                        <a:latin typeface="Cambria Math"/>
                      </a:rPr>
                      <m:t>𝛽</m:t>
                    </m:r>
                  </m:oMath>
                </a14:m>
                <a:r>
                  <a:rPr lang="en-US" sz="1600" dirty="0"/>
                  <a:t> is the social MPK</a:t>
                </a:r>
                <a:endParaRPr lang="en-GB" sz="1600" dirty="0"/>
              </a:p>
              <a:p>
                <a:r>
                  <a:rPr lang="en-US" sz="1600" dirty="0"/>
                  <a:t>If the economy subsequently produces a single good invested at a particular time t, then gross investment in the time </a:t>
                </a:r>
                <a14:m>
                  <m:oMath xmlns:m="http://schemas.openxmlformats.org/officeDocument/2006/math">
                    <m:sSub>
                      <m:sSubPr>
                        <m:ctrlPr>
                          <a:rPr lang="en-GB"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a:rPr>
                          <m:t>𝐼</m:t>
                        </m:r>
                      </m:e>
                      <m:sub>
                        <m:r>
                          <a:rPr lang="en-US" sz="1600" i="1">
                            <a:latin typeface="Cambria Math"/>
                          </a:rPr>
                          <m:t>𝑡</m:t>
                        </m:r>
                      </m:sub>
                    </m:sSub>
                  </m:oMath>
                </a14:m>
                <a:r>
                  <a:rPr lang="en-US" sz="1600" dirty="0"/>
                  <a:t>) is given by </a:t>
                </a:r>
                <a:endParaRPr lang="en-GB" sz="1600" dirty="0"/>
              </a:p>
              <a:p>
                <a:pPr algn="ctr"/>
                <a:r>
                  <a:rPr lang="en-US" sz="1600" dirty="0"/>
                  <a:t> </a:t>
                </a:r>
                <a14:m>
                  <m:oMath xmlns:m="http://schemas.openxmlformats.org/officeDocument/2006/math">
                    <m:sSub>
                      <m:sSubPr>
                        <m:ctrlPr>
                          <a:rPr lang="en-GB" sz="1600" i="1">
                            <a:latin typeface="Cambria Math" panose="02040503050406030204" pitchFamily="18" charset="0"/>
                          </a:rPr>
                        </m:ctrlPr>
                      </m:sSubPr>
                      <m:e>
                        <m:r>
                          <a:rPr lang="en-US" sz="1600" i="1">
                            <a:latin typeface="Cambria Math"/>
                          </a:rPr>
                          <m:t>𝐼</m:t>
                        </m:r>
                      </m:e>
                      <m:sub>
                        <m:r>
                          <a:rPr lang="en-US" sz="1600" i="1">
                            <a:latin typeface="Cambria Math"/>
                          </a:rPr>
                          <m:t>𝑡</m:t>
                        </m:r>
                      </m:sub>
                    </m:sSub>
                    <m:r>
                      <a:rPr lang="en-US" sz="1600" i="1">
                        <a:latin typeface="Cambria Math"/>
                      </a:rPr>
                      <m:t>=</m:t>
                    </m:r>
                    <m:sSub>
                      <m:sSubPr>
                        <m:ctrlPr>
                          <a:rPr lang="en-GB" sz="1600" i="1">
                            <a:latin typeface="Cambria Math" panose="02040503050406030204" pitchFamily="18" charset="0"/>
                          </a:rPr>
                        </m:ctrlPr>
                      </m:sSubPr>
                      <m:e>
                        <m:r>
                          <a:rPr lang="en-US" sz="1600" i="1">
                            <a:latin typeface="Cambria Math"/>
                          </a:rPr>
                          <m:t>𝐾</m:t>
                        </m:r>
                      </m:e>
                      <m:sub>
                        <m:r>
                          <a:rPr lang="en-US" sz="1600" i="1">
                            <a:latin typeface="Cambria Math"/>
                          </a:rPr>
                          <m:t>𝑡</m:t>
                        </m:r>
                        <m:r>
                          <a:rPr lang="en-US" sz="1600" i="1">
                            <a:latin typeface="Cambria Math"/>
                          </a:rPr>
                          <m:t>+1</m:t>
                        </m:r>
                      </m:sub>
                    </m:sSub>
                    <m:r>
                      <a:rPr lang="en-US" sz="1600" i="1">
                        <a:latin typeface="Cambria Math"/>
                      </a:rPr>
                      <m:t>−(1−</m:t>
                    </m:r>
                    <m:r>
                      <a:rPr lang="en-US" sz="1600" i="1">
                        <a:latin typeface="Cambria Math"/>
                      </a:rPr>
                      <m:t>𝛼</m:t>
                    </m:r>
                    <m:r>
                      <a:rPr lang="en-US" sz="1600" i="1">
                        <a:latin typeface="Cambria Math"/>
                      </a:rPr>
                      <m:t>)</m:t>
                    </m:r>
                    <m:sSub>
                      <m:sSubPr>
                        <m:ctrlPr>
                          <a:rPr lang="en-GB" sz="1600" i="1">
                            <a:latin typeface="Cambria Math" panose="02040503050406030204" pitchFamily="18" charset="0"/>
                          </a:rPr>
                        </m:ctrlPr>
                      </m:sSubPr>
                      <m:e>
                        <m:r>
                          <a:rPr lang="en-US" sz="1600" i="1">
                            <a:latin typeface="Cambria Math"/>
                          </a:rPr>
                          <m:t>𝐾</m:t>
                        </m:r>
                      </m:e>
                      <m:sub>
                        <m:r>
                          <a:rPr lang="en-US" sz="1600" i="1">
                            <a:latin typeface="Cambria Math"/>
                          </a:rPr>
                          <m:t>𝑡</m:t>
                        </m:r>
                      </m:sub>
                    </m:sSub>
                  </m:oMath>
                </a14:m>
                <a:r>
                  <a:rPr lang="en-US" sz="1600" dirty="0"/>
                  <a:t>		(2)</a:t>
                </a:r>
                <a:endParaRPr lang="en-GB" sz="1600" dirty="0"/>
              </a:p>
              <a:p>
                <a:r>
                  <a:rPr lang="en-US" sz="1600" dirty="0"/>
                  <a:t>Aggregate investment is a change in aggregate capital stock less depreciation (</a:t>
                </a:r>
                <a14:m>
                  <m:oMath xmlns:m="http://schemas.openxmlformats.org/officeDocument/2006/math">
                    <m:r>
                      <a:rPr lang="en-US" sz="1600" i="1">
                        <a:latin typeface="Cambria Math"/>
                      </a:rPr>
                      <m:t>𝛼</m:t>
                    </m:r>
                    <m:r>
                      <a:rPr lang="en-US" sz="1600" i="1">
                        <a:latin typeface="Cambria Math"/>
                      </a:rPr>
                      <m:t>)</m:t>
                    </m:r>
                  </m:oMath>
                </a14:m>
                <a:r>
                  <a:rPr lang="en-US" sz="1600" dirty="0"/>
                  <a:t> </a:t>
                </a:r>
                <a:endParaRPr lang="en-GB" sz="1600" dirty="0"/>
              </a:p>
              <a:p>
                <a:r>
                  <a:rPr lang="en-US" sz="1600" dirty="0"/>
                  <a:t>In a simple economy in equilibrium state all savings are channeled into investment  </a:t>
                </a:r>
                <a14:m>
                  <m:oMath xmlns:m="http://schemas.openxmlformats.org/officeDocument/2006/math">
                    <m:sSub>
                      <m:sSubPr>
                        <m:ctrlPr>
                          <a:rPr lang="en-GB" sz="1600" i="1">
                            <a:latin typeface="Cambria Math" panose="02040503050406030204" pitchFamily="18" charset="0"/>
                          </a:rPr>
                        </m:ctrlPr>
                      </m:sSubPr>
                      <m:e>
                        <m:r>
                          <a:rPr lang="en-US" sz="1600" i="1">
                            <a:latin typeface="Cambria Math"/>
                          </a:rPr>
                          <m:t>𝑆</m:t>
                        </m:r>
                      </m:e>
                      <m:sub>
                        <m:r>
                          <a:rPr lang="en-US" sz="1600" i="1">
                            <a:latin typeface="Cambria Math"/>
                          </a:rPr>
                          <m:t>𝑡</m:t>
                        </m:r>
                      </m:sub>
                    </m:sSub>
                    <m:r>
                      <a:rPr lang="en-US" sz="1600" i="1">
                        <a:latin typeface="Cambria Math"/>
                      </a:rPr>
                      <m:t>=</m:t>
                    </m:r>
                    <m:sSub>
                      <m:sSubPr>
                        <m:ctrlPr>
                          <a:rPr lang="en-GB" sz="1600" i="1">
                            <a:latin typeface="Cambria Math" panose="02040503050406030204" pitchFamily="18" charset="0"/>
                          </a:rPr>
                        </m:ctrlPr>
                      </m:sSubPr>
                      <m:e>
                        <m:r>
                          <a:rPr lang="en-US" sz="1600" i="1">
                            <a:latin typeface="Cambria Math"/>
                          </a:rPr>
                          <m:t>𝐼</m:t>
                        </m:r>
                      </m:e>
                      <m:sub>
                        <m:r>
                          <a:rPr lang="en-US" sz="1600" i="1">
                            <a:latin typeface="Cambria Math"/>
                          </a:rPr>
                          <m:t>𝑡</m:t>
                        </m:r>
                      </m:sub>
                    </m:sSub>
                  </m:oMath>
                </a14:m>
                <a:r>
                  <a:rPr lang="en-GB" sz="1600" dirty="0"/>
                  <a:t> … this is the classical thinking about the economy</a:t>
                </a:r>
              </a:p>
              <a:p>
                <a:r>
                  <a:rPr lang="en-GB" sz="1600" dirty="0"/>
                  <a:t>However the  </a:t>
                </a:r>
                <a:r>
                  <a:rPr lang="en-US" sz="1600" dirty="0"/>
                  <a:t>… mobilization &amp; transmission of savings into investment and growth of the economy involves the financial sector through financial intermediation. This is the role of finance and a proportion of savings is lost for services rendered (1 – </a:t>
                </a:r>
                <a:r>
                  <a:rPr lang="el-GR" sz="1600" dirty="0">
                    <a:latin typeface="Cambria Math" panose="02040503050406030204" pitchFamily="18" charset="0"/>
                    <a:ea typeface="Cambria Math" panose="02040503050406030204" pitchFamily="18" charset="0"/>
                  </a:rPr>
                  <a:t>δ</a:t>
                </a:r>
                <a:r>
                  <a:rPr lang="en-US" sz="1600" dirty="0">
                    <a:latin typeface="Cambria Math" panose="02040503050406030204" pitchFamily="18" charset="0"/>
                    <a:ea typeface="Cambria Math" panose="02040503050406030204" pitchFamily="18" charset="0"/>
                  </a:rPr>
                  <a:t>)</a:t>
                </a:r>
                <a:endParaRPr lang="en-US" sz="1600" dirty="0"/>
              </a:p>
              <a:p>
                <a:r>
                  <a:rPr lang="en-US" sz="1600" dirty="0"/>
                  <a:t>For each proportion of savings  </a:t>
                </a:r>
                <a14:m>
                  <m:oMath xmlns:m="http://schemas.openxmlformats.org/officeDocument/2006/math">
                    <m:r>
                      <a:rPr lang="en-US" sz="1600" i="1">
                        <a:latin typeface="Cambria Math"/>
                      </a:rPr>
                      <m:t>𝛿</m:t>
                    </m:r>
                    <m:r>
                      <a:rPr lang="en-US" sz="1600" i="1">
                        <a:latin typeface="Cambria Math"/>
                      </a:rPr>
                      <m:t>𝑆</m:t>
                    </m:r>
                  </m:oMath>
                </a14:m>
                <a:r>
                  <a:rPr lang="en-US" sz="1600" dirty="0"/>
                  <a:t> that is invested then</a:t>
                </a:r>
                <a:endParaRPr lang="en-GB" sz="1600" dirty="0"/>
              </a:p>
              <a:p>
                <a:pPr algn="ctr"/>
                <a:r>
                  <a:rPr lang="en-US" sz="1600" dirty="0"/>
                  <a:t> </a:t>
                </a:r>
                <a14:m>
                  <m:oMath xmlns:m="http://schemas.openxmlformats.org/officeDocument/2006/math">
                    <m:sSub>
                      <m:sSubPr>
                        <m:ctrlPr>
                          <a:rPr lang="en-GB" sz="1600" i="1">
                            <a:latin typeface="Cambria Math" panose="02040503050406030204" pitchFamily="18" charset="0"/>
                          </a:rPr>
                        </m:ctrlPr>
                      </m:sSubPr>
                      <m:e>
                        <m:r>
                          <a:rPr lang="en-US" sz="1600" i="1">
                            <a:latin typeface="Cambria Math"/>
                          </a:rPr>
                          <m:t>𝛿</m:t>
                        </m:r>
                        <m:r>
                          <a:rPr lang="en-US" sz="1600" i="1">
                            <a:latin typeface="Cambria Math"/>
                          </a:rPr>
                          <m:t>𝑆</m:t>
                        </m:r>
                      </m:e>
                      <m:sub>
                        <m:r>
                          <a:rPr lang="en-US" sz="1600" i="1">
                            <a:latin typeface="Cambria Math"/>
                          </a:rPr>
                          <m:t>𝑡</m:t>
                        </m:r>
                      </m:sub>
                    </m:sSub>
                    <m:r>
                      <a:rPr lang="en-US" sz="1600" i="1">
                        <a:latin typeface="Cambria Math"/>
                      </a:rPr>
                      <m:t>=</m:t>
                    </m:r>
                    <m:sSub>
                      <m:sSubPr>
                        <m:ctrlPr>
                          <a:rPr lang="en-GB" sz="1600" i="1">
                            <a:latin typeface="Cambria Math" panose="02040503050406030204" pitchFamily="18" charset="0"/>
                          </a:rPr>
                        </m:ctrlPr>
                      </m:sSubPr>
                      <m:e>
                        <m:r>
                          <a:rPr lang="en-US" sz="1600" i="1">
                            <a:latin typeface="Cambria Math"/>
                          </a:rPr>
                          <m:t>𝐼</m:t>
                        </m:r>
                      </m:e>
                      <m:sub>
                        <m:r>
                          <a:rPr lang="en-US" sz="1600" i="1">
                            <a:latin typeface="Cambria Math"/>
                          </a:rPr>
                          <m:t>𝑡</m:t>
                        </m:r>
                      </m:sub>
                    </m:sSub>
                  </m:oMath>
                </a14:m>
                <a:r>
                  <a:rPr lang="en-US" sz="1600" dirty="0"/>
                  <a:t>			(3)</a:t>
                </a:r>
                <a:endParaRPr lang="en-GB" sz="1600" dirty="0"/>
              </a:p>
              <a:p>
                <a:r>
                  <a:rPr lang="en-US" sz="1600" dirty="0"/>
                  <a:t> From equations 1 to 3 above the growth rate </a:t>
                </a:r>
                <a14:m>
                  <m:oMath xmlns:m="http://schemas.openxmlformats.org/officeDocument/2006/math">
                    <m:r>
                      <a:rPr lang="en-US" sz="1600" i="1">
                        <a:latin typeface="Cambria Math"/>
                      </a:rPr>
                      <m:t>𝑔</m:t>
                    </m:r>
                  </m:oMath>
                </a14:m>
                <a:r>
                  <a:rPr lang="en-US" sz="1600" dirty="0"/>
                  <a:t> </a:t>
                </a:r>
                <a14:m>
                  <m:oMath xmlns:m="http://schemas.openxmlformats.org/officeDocument/2006/math">
                    <m:r>
                      <a:rPr lang="en-US" sz="1600"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m:t>
                    </m:r>
                    <m:sSub>
                      <m:sSubPr>
                        <m:ctrlPr>
                          <a:rPr lang="en-GB" sz="1600" i="1">
                            <a:latin typeface="Cambria Math" panose="02040503050406030204" pitchFamily="18" charset="0"/>
                          </a:rPr>
                        </m:ctrlPr>
                      </m:sSubPr>
                      <m:e>
                        <m:r>
                          <a:rPr lang="en-US" sz="1600" i="1">
                            <a:latin typeface="Cambria Math"/>
                          </a:rPr>
                          <m:t>𝑌</m:t>
                        </m:r>
                      </m:e>
                      <m:sub>
                        <m:r>
                          <a:rPr lang="en-US" sz="1600" i="1">
                            <a:latin typeface="Cambria Math"/>
                          </a:rPr>
                          <m:t>𝑡</m:t>
                        </m:r>
                      </m:sub>
                    </m:sSub>
                    <m:r>
                      <a:rPr lang="en-US" sz="1600" i="1">
                        <a:latin typeface="Cambria Math" panose="02040503050406030204" pitchFamily="18" charset="0"/>
                      </a:rPr>
                      <m:t>)</m:t>
                    </m:r>
                  </m:oMath>
                </a14:m>
                <a:r>
                  <a:rPr lang="en-US" sz="1600" dirty="0"/>
                  <a:t>in the economy is</a:t>
                </a:r>
                <a:endParaRPr lang="en-GB" sz="1600" dirty="0"/>
              </a:p>
              <a:p>
                <a:pPr algn="ctr"/>
                <a:r>
                  <a:rPr lang="en-US" sz="1600" dirty="0"/>
                  <a:t> </a:t>
                </a:r>
                <a14:m>
                  <m:oMath xmlns:m="http://schemas.openxmlformats.org/officeDocument/2006/math">
                    <m:r>
                      <a:rPr lang="en-US" sz="1600" i="1">
                        <a:latin typeface="Cambria Math"/>
                      </a:rPr>
                      <m:t>𝑔</m:t>
                    </m:r>
                    <m:r>
                      <a:rPr lang="en-US" sz="1600" i="1">
                        <a:latin typeface="Cambria Math"/>
                      </a:rPr>
                      <m:t>=</m:t>
                    </m:r>
                    <m:f>
                      <m:fPr>
                        <m:ctrlPr>
                          <a:rPr lang="en-GB" sz="1600" i="1">
                            <a:latin typeface="Cambria Math" panose="02040503050406030204" pitchFamily="18" charset="0"/>
                          </a:rPr>
                        </m:ctrlPr>
                      </m:fPr>
                      <m:num>
                        <m:r>
                          <a:rPr lang="en-US" sz="1600" i="1">
                            <a:latin typeface="Cambria Math"/>
                          </a:rPr>
                          <m:t>𝛽</m:t>
                        </m:r>
                        <m:r>
                          <a:rPr lang="en-US" sz="1600" i="1">
                            <a:latin typeface="Cambria Math"/>
                          </a:rPr>
                          <m:t>𝐼</m:t>
                        </m:r>
                      </m:num>
                      <m:den>
                        <m:r>
                          <a:rPr lang="en-US" sz="1600" i="1">
                            <a:latin typeface="Cambria Math"/>
                          </a:rPr>
                          <m:t>𝑌</m:t>
                        </m:r>
                        <m:r>
                          <a:rPr lang="en-US" sz="1600" i="1">
                            <a:latin typeface="Cambria Math"/>
                          </a:rPr>
                          <m:t>−</m:t>
                        </m:r>
                        <m:r>
                          <a:rPr lang="en-US" sz="1600" i="1">
                            <a:latin typeface="Cambria Math"/>
                          </a:rPr>
                          <m:t>𝛼</m:t>
                        </m:r>
                      </m:den>
                    </m:f>
                    <m:r>
                      <a:rPr lang="en-US" sz="1600" i="1">
                        <a:latin typeface="Cambria Math"/>
                      </a:rPr>
                      <m:t>=</m:t>
                    </m:r>
                    <m:r>
                      <a:rPr lang="en-US" sz="1600" i="1">
                        <a:latin typeface="Cambria Math"/>
                      </a:rPr>
                      <m:t>𝛽𝛿</m:t>
                    </m:r>
                    <m:r>
                      <a:rPr lang="en-US" sz="1600" i="1">
                        <a:latin typeface="Cambria Math"/>
                      </a:rPr>
                      <m:t>𝑠</m:t>
                    </m:r>
                    <m:r>
                      <a:rPr lang="en-US" sz="1600" i="1">
                        <a:latin typeface="Cambria Math"/>
                      </a:rPr>
                      <m:t>−</m:t>
                    </m:r>
                    <m:r>
                      <a:rPr lang="en-US" sz="1600" i="1">
                        <a:latin typeface="Cambria Math"/>
                      </a:rPr>
                      <m:t>𝛼</m:t>
                    </m:r>
                  </m:oMath>
                </a14:m>
                <a:r>
                  <a:rPr lang="en-US" sz="1600" dirty="0"/>
                  <a:t>		(4)</a:t>
                </a:r>
                <a:endParaRPr lang="en-GB" sz="1600" dirty="0"/>
              </a:p>
              <a:p>
                <a:pPr algn="ctr"/>
                <a:r>
                  <a:rPr lang="en-US" sz="1600" dirty="0"/>
                  <a:t> </a:t>
                </a:r>
                <a14:m>
                  <m:oMath xmlns:m="http://schemas.openxmlformats.org/officeDocument/2006/math">
                    <m:r>
                      <a:rPr lang="en-US" sz="1600" i="1">
                        <a:latin typeface="Cambria Math"/>
                      </a:rPr>
                      <m:t>𝑔</m:t>
                    </m:r>
                    <m:r>
                      <a:rPr lang="en-US" sz="1600" i="1">
                        <a:latin typeface="Cambria Math"/>
                      </a:rPr>
                      <m:t>=</m:t>
                    </m:r>
                    <m:r>
                      <a:rPr lang="en-US" sz="1600" i="1">
                        <a:latin typeface="Cambria Math"/>
                      </a:rPr>
                      <m:t>𝛽𝛿</m:t>
                    </m:r>
                    <m:r>
                      <a:rPr lang="en-US" sz="1600" i="1">
                        <a:latin typeface="Cambria Math"/>
                      </a:rPr>
                      <m:t>𝑠</m:t>
                    </m:r>
                    <m:r>
                      <a:rPr lang="en-US" sz="1600" i="1">
                        <a:latin typeface="Cambria Math"/>
                      </a:rPr>
                      <m:t>−</m:t>
                    </m:r>
                    <m:r>
                      <a:rPr lang="en-US" sz="1600" i="1">
                        <a:latin typeface="Cambria Math"/>
                      </a:rPr>
                      <m:t>𝛼</m:t>
                    </m:r>
                  </m:oMath>
                </a14:m>
                <a:r>
                  <a:rPr lang="en-US" sz="1600" dirty="0"/>
                  <a:t>		</a:t>
                </a:r>
                <a:r>
                  <a:rPr lang="en-US" sz="1600" dirty="0" smtClean="0"/>
                  <a:t>                (</a:t>
                </a:r>
                <a:r>
                  <a:rPr lang="en-US" sz="1600" dirty="0"/>
                  <a:t>5)</a:t>
                </a:r>
                <a:endParaRPr lang="en-GB" sz="1600" dirty="0"/>
              </a:p>
              <a:p>
                <a:r>
                  <a:rPr lang="en-GB" sz="1600" dirty="0"/>
                  <a:t> Finance has a direct impact on growth and development through savings – first channel</a:t>
                </a:r>
              </a:p>
              <a:p>
                <a:endParaRPr lang="en-GB" sz="16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007435" y="989357"/>
                <a:ext cx="10574965" cy="5607995"/>
              </a:xfrm>
              <a:blipFill>
                <a:blip r:embed="rId2"/>
                <a:stretch>
                  <a:fillRect l="-231" t="-1196" r="-115"/>
                </a:stretch>
              </a:blipFill>
            </p:spPr>
            <p:txBody>
              <a:bodyPr/>
              <a:lstStyle/>
              <a:p>
                <a:r>
                  <a:rPr lang="en-US">
                    <a:noFill/>
                  </a:rPr>
                  <a:t> </a:t>
                </a:r>
              </a:p>
            </p:txBody>
          </p:sp>
        </mc:Fallback>
      </mc:AlternateContent>
    </p:spTree>
    <p:extLst>
      <p:ext uri="{BB962C8B-B14F-4D97-AF65-F5344CB8AC3E}">
        <p14:creationId xmlns:p14="http://schemas.microsoft.com/office/powerpoint/2010/main" val="177777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3071664" y="228600"/>
            <a:ext cx="7443936" cy="608112"/>
          </a:xfrm>
        </p:spPr>
        <p:txBody>
          <a:bodyPr>
            <a:noAutofit/>
          </a:bodyPr>
          <a:lstStyle/>
          <a:p>
            <a:pPr eaLnBrk="1" hangingPunct="1"/>
            <a:r>
              <a:rPr lang="en-US" altLang="en-US" sz="5333" dirty="0">
                <a:latin typeface="+mn-lt"/>
                <a:ea typeface="Verdana" pitchFamily="34" charset="0"/>
                <a:cs typeface="Verdana" pitchFamily="34" charset="0"/>
              </a:rPr>
              <a:t>Finance-Growth Nexus</a:t>
            </a:r>
          </a:p>
        </p:txBody>
      </p:sp>
      <p:sp>
        <p:nvSpPr>
          <p:cNvPr id="16387" name="Rectangle 3"/>
          <p:cNvSpPr>
            <a:spLocks noGrp="1" noChangeArrowheads="1"/>
          </p:cNvSpPr>
          <p:nvPr>
            <p:ph type="body" idx="4294967295"/>
          </p:nvPr>
        </p:nvSpPr>
        <p:spPr>
          <a:xfrm>
            <a:off x="1981200" y="1268760"/>
            <a:ext cx="8305800" cy="4968552"/>
          </a:xfrm>
        </p:spPr>
        <p:txBody>
          <a:bodyPr>
            <a:noAutofit/>
          </a:bodyPr>
          <a:lstStyle/>
          <a:p>
            <a:pPr algn="just">
              <a:defRPr/>
            </a:pPr>
            <a:r>
              <a:rPr lang="en-US" sz="2000" dirty="0"/>
              <a:t>Finance drives growth and development through the following channels:</a:t>
            </a:r>
          </a:p>
          <a:p>
            <a:pPr marL="0" indent="0" algn="just">
              <a:buNone/>
              <a:defRPr/>
            </a:pPr>
            <a:r>
              <a:rPr lang="en-US" sz="2000" dirty="0"/>
              <a:t>1. The first channel involves the efficient allocation of savings to investment. </a:t>
            </a:r>
          </a:p>
          <a:p>
            <a:pPr marL="0" indent="0" algn="just">
              <a:buNone/>
              <a:defRPr/>
            </a:pPr>
            <a:r>
              <a:rPr lang="en-US" sz="2000" dirty="0"/>
              <a:t>As banks increase their intermediary role, they are likely to become more </a:t>
            </a:r>
            <a:r>
              <a:rPr lang="en-US" sz="2000" dirty="0" smtClean="0"/>
              <a:t>efficient </a:t>
            </a:r>
            <a:r>
              <a:rPr lang="en-US" sz="2000" dirty="0"/>
              <a:t>with the spread between their lending and borrowing rates decreasing. The proportion of savings channeled to investment will increase, hence, </a:t>
            </a:r>
            <a:r>
              <a:rPr lang="en-US" sz="2000" i="1" dirty="0"/>
              <a:t>g </a:t>
            </a:r>
            <a:r>
              <a:rPr lang="en-US" sz="2000" dirty="0"/>
              <a:t>will increase as a result of an increase in </a:t>
            </a:r>
            <a:r>
              <a:rPr lang="el-GR" sz="2000" dirty="0">
                <a:latin typeface="Cambria Math" panose="02040503050406030204" pitchFamily="18" charset="0"/>
                <a:ea typeface="Cambria Math" panose="02040503050406030204" pitchFamily="18" charset="0"/>
              </a:rPr>
              <a:t>δ</a:t>
            </a:r>
            <a:r>
              <a:rPr lang="en-US" sz="2000" dirty="0">
                <a:latin typeface="Cambria Math" panose="02040503050406030204" pitchFamily="18" charset="0"/>
                <a:ea typeface="Cambria Math" panose="02040503050406030204" pitchFamily="18" charset="0"/>
              </a:rPr>
              <a:t> </a:t>
            </a:r>
          </a:p>
          <a:p>
            <a:pPr marL="0" indent="0" algn="just">
              <a:buNone/>
              <a:defRPr/>
            </a:pPr>
            <a:endParaRPr lang="en-US" sz="2000" i="1" dirty="0"/>
          </a:p>
          <a:p>
            <a:pPr marL="0" indent="0" algn="just">
              <a:buNone/>
              <a:defRPr/>
            </a:pPr>
            <a:r>
              <a:rPr lang="en-US" sz="2000" dirty="0"/>
              <a:t>2. The second channel involves improving the allocation of capital</a:t>
            </a:r>
            <a:r>
              <a:rPr lang="en-US" sz="2000" dirty="0" smtClean="0"/>
              <a:t>.</a:t>
            </a:r>
            <a:endParaRPr lang="en-US" sz="2000" dirty="0"/>
          </a:p>
          <a:p>
            <a:pPr marL="0" indent="0" algn="just">
              <a:buNone/>
              <a:defRPr/>
            </a:pPr>
            <a:r>
              <a:rPr lang="en-US" sz="2000" dirty="0" smtClean="0"/>
              <a:t>As banks </a:t>
            </a:r>
            <a:r>
              <a:rPr lang="en-US" sz="2000" dirty="0"/>
              <a:t>increase their intermediary role, they are likely to gain experience in evaluating alternative investment projects. Banks will also be able to channel a greater portion of funds to projects where the marginal product of capital is higher because of banks’ increased risk-sharing expertise.</a:t>
            </a:r>
          </a:p>
          <a:p>
            <a:pPr marL="0" indent="0" algn="just">
              <a:buNone/>
              <a:defRPr/>
            </a:pPr>
            <a:endParaRPr lang="en-US" sz="2000" dirty="0">
              <a:latin typeface="Cambria Math" panose="02040503050406030204" pitchFamily="18" charset="0"/>
              <a:ea typeface="Cambria Math" panose="02040503050406030204" pitchFamily="18" charset="0"/>
            </a:endParaRPr>
          </a:p>
        </p:txBody>
      </p:sp>
      <p:sp>
        <p:nvSpPr>
          <p:cNvPr id="24580" name="Slide Number Placeholder 2"/>
          <p:cNvSpPr>
            <a:spLocks noGrp="1"/>
          </p:cNvSpPr>
          <p:nvPr>
            <p:ph type="sldNum" sz="quarter" idx="4294967295"/>
          </p:nvPr>
        </p:nvSpPr>
        <p:spPr bwMode="auto">
          <a:xfrm>
            <a:off x="5791200" y="6324600"/>
            <a:ext cx="609600" cy="441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pitchFamily="-65" charset="-128"/>
              </a:defRPr>
            </a:lvl1pPr>
            <a:lvl2pPr marL="742932" indent="-285744">
              <a:defRPr>
                <a:solidFill>
                  <a:schemeClr val="tx1"/>
                </a:solidFill>
                <a:latin typeface="Arial" pitchFamily="34" charset="0"/>
                <a:ea typeface="ヒラギノ角ゴ Pro W3" pitchFamily="-65" charset="-128"/>
              </a:defRPr>
            </a:lvl2pPr>
            <a:lvl3pPr marL="1142971" indent="-228594">
              <a:defRPr>
                <a:solidFill>
                  <a:schemeClr val="tx1"/>
                </a:solidFill>
                <a:latin typeface="Arial" pitchFamily="34" charset="0"/>
                <a:ea typeface="ヒラギノ角ゴ Pro W3" pitchFamily="-65" charset="-128"/>
              </a:defRPr>
            </a:lvl3pPr>
            <a:lvl4pPr marL="1600160" indent="-228594">
              <a:defRPr>
                <a:solidFill>
                  <a:schemeClr val="tx1"/>
                </a:solidFill>
                <a:latin typeface="Arial" pitchFamily="34" charset="0"/>
                <a:ea typeface="ヒラギノ角ゴ Pro W3" pitchFamily="-65" charset="-128"/>
              </a:defRPr>
            </a:lvl4pPr>
            <a:lvl5pPr marL="2057349" indent="-228594">
              <a:defRPr>
                <a:solidFill>
                  <a:schemeClr val="tx1"/>
                </a:solidFill>
                <a:latin typeface="Arial" pitchFamily="34" charset="0"/>
                <a:ea typeface="ヒラギノ角ゴ Pro W3" pitchFamily="-65" charset="-128"/>
              </a:defRPr>
            </a:lvl5pPr>
            <a:lvl6pPr marL="2514537" indent="-228594" eaLnBrk="0" fontAlgn="base" hangingPunct="0">
              <a:spcBef>
                <a:spcPct val="0"/>
              </a:spcBef>
              <a:spcAft>
                <a:spcPct val="0"/>
              </a:spcAft>
              <a:defRPr>
                <a:solidFill>
                  <a:schemeClr val="tx1"/>
                </a:solidFill>
                <a:latin typeface="Arial" pitchFamily="34" charset="0"/>
                <a:ea typeface="ヒラギノ角ゴ Pro W3" pitchFamily="-65" charset="-128"/>
              </a:defRPr>
            </a:lvl6pPr>
            <a:lvl7pPr marL="2971726" indent="-228594" eaLnBrk="0" fontAlgn="base" hangingPunct="0">
              <a:spcBef>
                <a:spcPct val="0"/>
              </a:spcBef>
              <a:spcAft>
                <a:spcPct val="0"/>
              </a:spcAft>
              <a:defRPr>
                <a:solidFill>
                  <a:schemeClr val="tx1"/>
                </a:solidFill>
                <a:latin typeface="Arial" pitchFamily="34" charset="0"/>
                <a:ea typeface="ヒラギノ角ゴ Pro W3" pitchFamily="-65" charset="-128"/>
              </a:defRPr>
            </a:lvl7pPr>
            <a:lvl8pPr marL="3428914" indent="-228594" eaLnBrk="0" fontAlgn="base" hangingPunct="0">
              <a:spcBef>
                <a:spcPct val="0"/>
              </a:spcBef>
              <a:spcAft>
                <a:spcPct val="0"/>
              </a:spcAft>
              <a:defRPr>
                <a:solidFill>
                  <a:schemeClr val="tx1"/>
                </a:solidFill>
                <a:latin typeface="Arial" pitchFamily="34" charset="0"/>
                <a:ea typeface="ヒラギノ角ゴ Pro W3" pitchFamily="-65" charset="-128"/>
              </a:defRPr>
            </a:lvl8pPr>
            <a:lvl9pPr marL="3886103" indent="-228594" eaLnBrk="0" fontAlgn="base" hangingPunct="0">
              <a:spcBef>
                <a:spcPct val="0"/>
              </a:spcBef>
              <a:spcAft>
                <a:spcPct val="0"/>
              </a:spcAft>
              <a:defRPr>
                <a:solidFill>
                  <a:schemeClr val="tx1"/>
                </a:solidFill>
                <a:latin typeface="Arial" pitchFamily="34" charset="0"/>
                <a:ea typeface="ヒラギノ角ゴ Pro W3" pitchFamily="-65" charset="-128"/>
              </a:defRPr>
            </a:lvl9pPr>
          </a:lstStyle>
          <a:p>
            <a:fld id="{DECB7D02-BA4E-4F3F-BD5E-FD85193F21F9}" type="slidenum">
              <a:rPr lang="en-US" altLang="en-US" smtClean="0">
                <a:solidFill>
                  <a:srgbClr val="FFFFFF"/>
                </a:solidFill>
              </a:rPr>
              <a:pPr/>
              <a:t>11</a:t>
            </a:fld>
            <a:endParaRPr lang="en-US" altLang="en-US" smtClean="0">
              <a:solidFill>
                <a:srgbClr val="FFFFFF"/>
              </a:solidFill>
            </a:endParaRPr>
          </a:p>
        </p:txBody>
      </p:sp>
    </p:spTree>
    <p:extLst>
      <p:ext uri="{BB962C8B-B14F-4D97-AF65-F5344CB8AC3E}">
        <p14:creationId xmlns:p14="http://schemas.microsoft.com/office/powerpoint/2010/main" val="27891832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THEORETICAL FRAMEWORK – AN ILLUSTRATION </a:t>
            </a:r>
            <a:r>
              <a:rPr lang="en-ZA" dirty="0" smtClean="0"/>
              <a:t>(2)</a:t>
            </a:r>
            <a:endParaRPr lang="en-US" dirty="0"/>
          </a:p>
        </p:txBody>
      </p:sp>
      <p:sp>
        <p:nvSpPr>
          <p:cNvPr id="3" name="Content Placeholder 2"/>
          <p:cNvSpPr>
            <a:spLocks noGrp="1"/>
          </p:cNvSpPr>
          <p:nvPr>
            <p:ph idx="1"/>
          </p:nvPr>
        </p:nvSpPr>
        <p:spPr/>
        <p:txBody>
          <a:bodyPr>
            <a:normAutofit lnSpcReduction="10000"/>
          </a:bodyPr>
          <a:lstStyle/>
          <a:p>
            <a:r>
              <a:rPr lang="en-ZA" dirty="0"/>
              <a:t>The theoretical literature suggests that the link between financial openness and output volatility is a priori unclear (Hwang et al., 2013; </a:t>
            </a:r>
            <a:r>
              <a:rPr lang="en-ZA" dirty="0" err="1"/>
              <a:t>Meller</a:t>
            </a:r>
            <a:r>
              <a:rPr lang="en-ZA" dirty="0"/>
              <a:t>, 2013). Increasing financial openness could reduce macroeconomic volatility in capital-poor developing economies by providing additional sources of external finance (</a:t>
            </a:r>
            <a:r>
              <a:rPr lang="en-ZA" dirty="0" err="1"/>
              <a:t>Kose</a:t>
            </a:r>
            <a:r>
              <a:rPr lang="en-ZA" dirty="0"/>
              <a:t> et al., 2006). Developing economies would then be able to diversify away from limited production bases that are often agricultural or natural resource dependent, thus lowering output volatility (</a:t>
            </a:r>
            <a:r>
              <a:rPr lang="en-ZA" dirty="0" err="1"/>
              <a:t>Kose</a:t>
            </a:r>
            <a:r>
              <a:rPr lang="en-ZA" dirty="0"/>
              <a:t> et al., 2009). Increased financial openness may also promote institutional reforms leading to a stable financial system, thereby contributing to output stability (</a:t>
            </a:r>
            <a:r>
              <a:rPr lang="en-ZA" dirty="0" err="1"/>
              <a:t>Mishkin</a:t>
            </a:r>
            <a:r>
              <a:rPr lang="en-ZA" dirty="0"/>
              <a:t>, 2009).</a:t>
            </a:r>
            <a:endParaRPr lang="en-US" dirty="0"/>
          </a:p>
          <a:p>
            <a:endParaRPr lang="en-US"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12</a:t>
            </a:fld>
            <a:endParaRPr lang="en-US"/>
          </a:p>
        </p:txBody>
      </p:sp>
    </p:spTree>
    <p:extLst>
      <p:ext uri="{BB962C8B-B14F-4D97-AF65-F5344CB8AC3E}">
        <p14:creationId xmlns:p14="http://schemas.microsoft.com/office/powerpoint/2010/main" val="3844642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THEORETICAL FRAMEWORK – AN ILLUSTRATION (2)</a:t>
            </a:r>
            <a:endParaRPr lang="en-US" dirty="0"/>
          </a:p>
        </p:txBody>
      </p:sp>
      <p:sp>
        <p:nvSpPr>
          <p:cNvPr id="3" name="Content Placeholder 2"/>
          <p:cNvSpPr>
            <a:spLocks noGrp="1"/>
          </p:cNvSpPr>
          <p:nvPr>
            <p:ph idx="1"/>
          </p:nvPr>
        </p:nvSpPr>
        <p:spPr/>
        <p:txBody>
          <a:bodyPr>
            <a:normAutofit/>
          </a:bodyPr>
          <a:lstStyle/>
          <a:p>
            <a:r>
              <a:rPr lang="en-ZA" dirty="0"/>
              <a:t>Financial openness could also increase output volatility. Increased capital market integration could result in increased specialization (</a:t>
            </a:r>
            <a:r>
              <a:rPr lang="en-ZA" dirty="0" err="1"/>
              <a:t>Kalemli-Ozcan</a:t>
            </a:r>
            <a:r>
              <a:rPr lang="en-ZA" dirty="0"/>
              <a:t> et al., 2003). At a more advanced stage of development, middle-income countries could subsequently become more vulnerable to industry-specific shocks resulting in higher output volatility. If increasing capital market integration results in an over-reliance on external debt, countries will be exposed to world interest rate shocks and thus higher output volatility (</a:t>
            </a:r>
            <a:r>
              <a:rPr lang="en-ZA" dirty="0" err="1"/>
              <a:t>Kose</a:t>
            </a:r>
            <a:r>
              <a:rPr lang="en-ZA" dirty="0"/>
              <a:t> et al., 2009).</a:t>
            </a:r>
            <a:endParaRPr lang="en-US"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13</a:t>
            </a:fld>
            <a:endParaRPr lang="en-US"/>
          </a:p>
        </p:txBody>
      </p:sp>
    </p:spTree>
    <p:extLst>
      <p:ext uri="{BB962C8B-B14F-4D97-AF65-F5344CB8AC3E}">
        <p14:creationId xmlns:p14="http://schemas.microsoft.com/office/powerpoint/2010/main" val="3087191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CONTEXTS FOR LITERATURE REVIEW</a:t>
            </a:r>
            <a:endParaRPr lang="en-ZA" dirty="0"/>
          </a:p>
        </p:txBody>
      </p:sp>
      <p:sp>
        <p:nvSpPr>
          <p:cNvPr id="3" name="Content Placeholder 2"/>
          <p:cNvSpPr>
            <a:spLocks noGrp="1"/>
          </p:cNvSpPr>
          <p:nvPr>
            <p:ph idx="1"/>
          </p:nvPr>
        </p:nvSpPr>
        <p:spPr/>
        <p:txBody>
          <a:bodyPr/>
          <a:lstStyle/>
          <a:p>
            <a:r>
              <a:rPr lang="en-ZA" sz="2000" dirty="0"/>
              <a:t>Contexts: </a:t>
            </a:r>
          </a:p>
          <a:p>
            <a:pPr marL="0" indent="0">
              <a:buNone/>
            </a:pPr>
            <a:r>
              <a:rPr lang="en-ZA" sz="2000" dirty="0"/>
              <a:t>     › It can be an end in itself (</a:t>
            </a:r>
            <a:r>
              <a:rPr lang="en-ZA" sz="2000" dirty="0" err="1"/>
              <a:t>Aziakpono</a:t>
            </a:r>
            <a:r>
              <a:rPr lang="en-ZA" sz="2000" dirty="0"/>
              <a:t>, 2011)</a:t>
            </a:r>
          </a:p>
          <a:p>
            <a:pPr marL="0" indent="0">
              <a:buNone/>
            </a:pPr>
            <a:r>
              <a:rPr lang="en-ZA" sz="2000" dirty="0"/>
              <a:t>     › A preliminary stage in a larger research project </a:t>
            </a:r>
          </a:p>
          <a:p>
            <a:pPr marL="0" indent="0">
              <a:buNone/>
            </a:pPr>
            <a:r>
              <a:rPr lang="en-ZA" sz="2000" dirty="0"/>
              <a:t>     › A component of a finished research report </a:t>
            </a:r>
          </a:p>
          <a:p>
            <a:r>
              <a:rPr lang="en-ZA" sz="2000" dirty="0"/>
              <a:t>In all cases: do not just summarise the available, but also evaluate it critically </a:t>
            </a:r>
          </a:p>
          <a:p>
            <a:r>
              <a:rPr lang="en-ZA" sz="2000" dirty="0"/>
              <a:t>Not only negative aspects but also positive results and contributions </a:t>
            </a:r>
          </a:p>
          <a:p>
            <a:r>
              <a:rPr lang="en-ZA" sz="2000" dirty="0"/>
              <a:t>Aspects to cover: </a:t>
            </a:r>
          </a:p>
          <a:p>
            <a:pPr marL="0" indent="0">
              <a:buNone/>
            </a:pPr>
            <a:r>
              <a:rPr lang="en-ZA" sz="2000" dirty="0"/>
              <a:t>     › Concepts </a:t>
            </a:r>
          </a:p>
          <a:p>
            <a:pPr marL="0" indent="0">
              <a:buNone/>
            </a:pPr>
            <a:r>
              <a:rPr lang="en-ZA" sz="2000" dirty="0"/>
              <a:t>     › Theoretical (the theories scholars have used to </a:t>
            </a:r>
            <a:r>
              <a:rPr lang="en-ZA" sz="2000" dirty="0" smtClean="0"/>
              <a:t>explain </a:t>
            </a:r>
            <a:r>
              <a:rPr lang="en-ZA" sz="2000" dirty="0"/>
              <a:t>the phenomenon) </a:t>
            </a:r>
          </a:p>
          <a:p>
            <a:pPr marL="0" indent="0">
              <a:buNone/>
            </a:pPr>
            <a:r>
              <a:rPr lang="en-ZA" sz="2000" dirty="0"/>
              <a:t>     › Empirical </a:t>
            </a:r>
            <a:r>
              <a:rPr lang="en-ZA" sz="2000" dirty="0" smtClean="0"/>
              <a:t>review </a:t>
            </a:r>
            <a:r>
              <a:rPr lang="en-ZA" sz="2000" dirty="0"/>
              <a:t>(remember also to review previous studies’ methods employed)</a:t>
            </a:r>
          </a:p>
          <a:p>
            <a:pPr marL="0" indent="0">
              <a:buNone/>
            </a:pPr>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14</a:t>
            </a:fld>
            <a:endParaRPr lang="en-US"/>
          </a:p>
        </p:txBody>
      </p:sp>
    </p:spTree>
    <p:extLst>
      <p:ext uri="{BB962C8B-B14F-4D97-AF65-F5344CB8AC3E}">
        <p14:creationId xmlns:p14="http://schemas.microsoft.com/office/powerpoint/2010/main" val="4292883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THINGS TO KEEP IN MIND </a:t>
            </a:r>
            <a:endParaRPr lang="en-ZA" dirty="0"/>
          </a:p>
        </p:txBody>
      </p:sp>
      <p:sp>
        <p:nvSpPr>
          <p:cNvPr id="3" name="Content Placeholder 2"/>
          <p:cNvSpPr>
            <a:spLocks noGrp="1"/>
          </p:cNvSpPr>
          <p:nvPr>
            <p:ph idx="1"/>
          </p:nvPr>
        </p:nvSpPr>
        <p:spPr/>
        <p:txBody>
          <a:bodyPr>
            <a:normAutofit lnSpcReduction="10000"/>
          </a:bodyPr>
          <a:lstStyle/>
          <a:p>
            <a:r>
              <a:rPr lang="en-ZA" sz="1800" dirty="0"/>
              <a:t>The answer to the question when enough of the related empirical literature has been reviewed is not easy to answer.</a:t>
            </a:r>
          </a:p>
          <a:p>
            <a:r>
              <a:rPr lang="en-ZA" sz="1800" dirty="0"/>
              <a:t>At the minimum you must include al of the most recent studies as well as the most seminal literature on the subject.</a:t>
            </a:r>
          </a:p>
          <a:p>
            <a:r>
              <a:rPr lang="en-ZA" sz="1800" dirty="0"/>
              <a:t>However, the review should not necessarily be historically driven but should be organised into themes according to the research questions. (If little or no previous work of course can be historically arranged)</a:t>
            </a:r>
          </a:p>
          <a:p>
            <a:r>
              <a:rPr lang="en-ZA" sz="1800" dirty="0"/>
              <a:t>Thus, you should </a:t>
            </a:r>
            <a:r>
              <a:rPr lang="en-ZA" sz="1800" b="1" dirty="0"/>
              <a:t>not only </a:t>
            </a:r>
            <a:r>
              <a:rPr lang="en-ZA" sz="1800" dirty="0"/>
              <a:t>have the following structure without thinking of the overall picture:</a:t>
            </a:r>
          </a:p>
          <a:p>
            <a:pPr>
              <a:buFontTx/>
              <a:buChar char="-"/>
            </a:pPr>
            <a:r>
              <a:rPr lang="en-ZA" sz="1800" dirty="0"/>
              <a:t>Author A stated … (paragraph 1)</a:t>
            </a:r>
          </a:p>
          <a:p>
            <a:pPr>
              <a:buFontTx/>
              <a:buChar char="-"/>
            </a:pPr>
            <a:r>
              <a:rPr lang="en-ZA" sz="1800" dirty="0"/>
              <a:t>Author B posited… (paragraph 2)</a:t>
            </a:r>
          </a:p>
          <a:p>
            <a:pPr>
              <a:buFontTx/>
              <a:buChar char="-"/>
            </a:pPr>
            <a:r>
              <a:rPr lang="en-ZA" sz="1800" dirty="0"/>
              <a:t>According to Author C … (paragraph 3)</a:t>
            </a:r>
          </a:p>
          <a:p>
            <a:r>
              <a:rPr lang="en-ZA" sz="1800" dirty="0"/>
              <a:t>Hence, think to group individual studies into larger themes or “schools of thought” and </a:t>
            </a:r>
            <a:r>
              <a:rPr lang="en-ZA" sz="1800" b="1" dirty="0"/>
              <a:t>try to integrate</a:t>
            </a:r>
            <a:r>
              <a:rPr lang="en-ZA" sz="1800" dirty="0"/>
              <a:t> the review.</a:t>
            </a:r>
          </a:p>
          <a:p>
            <a:r>
              <a:rPr lang="en-ZA" sz="1800" dirty="0"/>
              <a:t>Also, a short conclusion of the empirical literature would be beneficial.</a:t>
            </a:r>
          </a:p>
        </p:txBody>
      </p:sp>
      <p:sp>
        <p:nvSpPr>
          <p:cNvPr id="4" name="Slide Number Placeholder 3"/>
          <p:cNvSpPr>
            <a:spLocks noGrp="1"/>
          </p:cNvSpPr>
          <p:nvPr>
            <p:ph type="sldNum" sz="quarter" idx="10"/>
          </p:nvPr>
        </p:nvSpPr>
        <p:spPr/>
        <p:txBody>
          <a:bodyPr/>
          <a:lstStyle/>
          <a:p>
            <a:fld id="{7F8454AA-8759-4FF8-81E4-680C49475742}" type="slidenum">
              <a:rPr lang="en-US" smtClean="0"/>
              <a:pPr/>
              <a:t>15</a:t>
            </a:fld>
            <a:endParaRPr lang="en-US"/>
          </a:p>
        </p:txBody>
      </p:sp>
    </p:spTree>
    <p:extLst>
      <p:ext uri="{BB962C8B-B14F-4D97-AF65-F5344CB8AC3E}">
        <p14:creationId xmlns:p14="http://schemas.microsoft.com/office/powerpoint/2010/main" val="3101373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Class </a:t>
            </a:r>
            <a:endParaRPr lang="en-GB" dirty="0"/>
          </a:p>
        </p:txBody>
      </p:sp>
      <p:sp>
        <p:nvSpPr>
          <p:cNvPr id="3" name="Content Placeholder 2"/>
          <p:cNvSpPr>
            <a:spLocks noGrp="1"/>
          </p:cNvSpPr>
          <p:nvPr>
            <p:ph idx="1"/>
          </p:nvPr>
        </p:nvSpPr>
        <p:spPr>
          <a:xfrm>
            <a:off x="1089891" y="1052736"/>
            <a:ext cx="10335491" cy="5043264"/>
          </a:xfrm>
        </p:spPr>
        <p:txBody>
          <a:bodyPr/>
          <a:lstStyle/>
          <a:p>
            <a:endParaRPr lang="en-US" sz="2400" dirty="0"/>
          </a:p>
          <a:p>
            <a:pPr lvl="1"/>
            <a:r>
              <a:rPr lang="en-US" dirty="0" err="1"/>
              <a:t>Abor</a:t>
            </a:r>
            <a:r>
              <a:rPr lang="en-US" dirty="0"/>
              <a:t> et al. (2008)</a:t>
            </a:r>
          </a:p>
          <a:p>
            <a:pPr lvl="1"/>
            <a:r>
              <a:rPr lang="en-US" dirty="0"/>
              <a:t>Aziakpono (2011)</a:t>
            </a:r>
          </a:p>
        </p:txBody>
      </p:sp>
      <p:sp>
        <p:nvSpPr>
          <p:cNvPr id="4" name="Slide Number Placeholder 3"/>
          <p:cNvSpPr>
            <a:spLocks noGrp="1"/>
          </p:cNvSpPr>
          <p:nvPr>
            <p:ph type="sldNum" sz="quarter" idx="10"/>
          </p:nvPr>
        </p:nvSpPr>
        <p:spPr/>
        <p:txBody>
          <a:bodyPr/>
          <a:lstStyle/>
          <a:p>
            <a:fld id="{7F8454AA-8759-4FF8-81E4-680C49475742}" type="slidenum">
              <a:rPr lang="en-US" smtClean="0"/>
              <a:pPr/>
              <a:t>16</a:t>
            </a:fld>
            <a:endParaRPr lang="en-US"/>
          </a:p>
        </p:txBody>
      </p:sp>
    </p:spTree>
    <p:extLst>
      <p:ext uri="{BB962C8B-B14F-4D97-AF65-F5344CB8AC3E}">
        <p14:creationId xmlns:p14="http://schemas.microsoft.com/office/powerpoint/2010/main" val="388824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5640" y="404664"/>
            <a:ext cx="6705600" cy="457200"/>
          </a:xfrm>
        </p:spPr>
        <p:txBody>
          <a:bodyPr>
            <a:normAutofit fontScale="90000"/>
          </a:bodyPr>
          <a:lstStyle/>
          <a:p>
            <a:r>
              <a:rPr lang="en-US" dirty="0" smtClean="0"/>
              <a:t>Abor et al. (2008) Theoretical and Empirical</a:t>
            </a:r>
            <a:endParaRPr lang="en-GB" dirty="0"/>
          </a:p>
        </p:txBody>
      </p:sp>
      <p:sp>
        <p:nvSpPr>
          <p:cNvPr id="3" name="Content Placeholder 2"/>
          <p:cNvSpPr>
            <a:spLocks noGrp="1"/>
          </p:cNvSpPr>
          <p:nvPr>
            <p:ph idx="1"/>
          </p:nvPr>
        </p:nvSpPr>
        <p:spPr>
          <a:xfrm>
            <a:off x="812800" y="1052736"/>
            <a:ext cx="10839402" cy="5400600"/>
          </a:xfrm>
        </p:spPr>
        <p:txBody>
          <a:bodyPr>
            <a:normAutofit fontScale="92500" lnSpcReduction="10000"/>
          </a:bodyPr>
          <a:lstStyle/>
          <a:p>
            <a:r>
              <a:rPr lang="en-US" sz="1800" b="1" u="sng" dirty="0"/>
              <a:t>Theoretical</a:t>
            </a:r>
          </a:p>
          <a:p>
            <a:r>
              <a:rPr lang="en-US" sz="1800" dirty="0"/>
              <a:t>Ricardo and H-O relationship between FDI and </a:t>
            </a:r>
            <a:r>
              <a:rPr lang="en-GB" sz="1800" dirty="0"/>
              <a:t>trade.</a:t>
            </a:r>
          </a:p>
          <a:p>
            <a:r>
              <a:rPr lang="en-US" sz="1800" dirty="0" err="1"/>
              <a:t>Mundell</a:t>
            </a:r>
            <a:r>
              <a:rPr lang="en-US" sz="1800" dirty="0"/>
              <a:t> (1957) relaxes the assumption </a:t>
            </a:r>
            <a:r>
              <a:rPr lang="en-GB" sz="1800" dirty="0"/>
              <a:t>of immobility and together with Vernon (1966) </a:t>
            </a:r>
            <a:r>
              <a:rPr lang="en-US" sz="1800" dirty="0" err="1"/>
              <a:t>Markusen</a:t>
            </a:r>
            <a:r>
              <a:rPr lang="en-US" sz="1800" dirty="0"/>
              <a:t> (1983) concludes on substitutability between FDI and trade</a:t>
            </a:r>
          </a:p>
          <a:p>
            <a:r>
              <a:rPr lang="en-US" sz="1800" dirty="0"/>
              <a:t>Schmitz and </a:t>
            </a:r>
            <a:r>
              <a:rPr lang="en-US" sz="1800" dirty="0" err="1"/>
              <a:t>Helmberger</a:t>
            </a:r>
            <a:r>
              <a:rPr lang="en-US" sz="1800" dirty="0"/>
              <a:t> (1970) relaxed the assumptions of </a:t>
            </a:r>
            <a:r>
              <a:rPr lang="en-GB" sz="1800" dirty="0"/>
              <a:t>H-O and </a:t>
            </a:r>
            <a:r>
              <a:rPr lang="en-US" sz="1800" dirty="0"/>
              <a:t>established a complementarity relationship between FDI and trade </a:t>
            </a:r>
          </a:p>
          <a:p>
            <a:r>
              <a:rPr lang="en-US" sz="1800" dirty="0"/>
              <a:t>OLI paradigm by Dunning (1977): whether MNE serve a foreign market through exports or local production.</a:t>
            </a:r>
          </a:p>
          <a:p>
            <a:r>
              <a:rPr lang="en-US" sz="1800" dirty="0"/>
              <a:t>New trade theories emerging more </a:t>
            </a:r>
            <a:r>
              <a:rPr lang="en-GB" sz="1800" dirty="0"/>
              <a:t>realistic general equilibrium trade models</a:t>
            </a:r>
          </a:p>
          <a:p>
            <a:r>
              <a:rPr lang="en-US" sz="1800" dirty="0"/>
              <a:t>The distinction between horizontal and vertical FDI and export relationship </a:t>
            </a:r>
          </a:p>
          <a:p>
            <a:r>
              <a:rPr lang="en-US" sz="1800" dirty="0"/>
              <a:t>FDI become positively correlated if there are horizontal or vertical complementarities across product lines (Kneller and </a:t>
            </a:r>
            <a:r>
              <a:rPr lang="en-US" sz="1800" dirty="0" err="1"/>
              <a:t>Pisu</a:t>
            </a:r>
            <a:r>
              <a:rPr lang="en-US" sz="1800" dirty="0"/>
              <a:t>, 2004).</a:t>
            </a:r>
          </a:p>
          <a:p>
            <a:r>
              <a:rPr lang="en-US" sz="1800" b="1" u="sng" dirty="0"/>
              <a:t>Empirical </a:t>
            </a:r>
            <a:r>
              <a:rPr lang="en-US" sz="1800" dirty="0"/>
              <a:t>(Note how the empirical literature is arranged)</a:t>
            </a:r>
            <a:endParaRPr lang="en-US" sz="1800" b="1" u="sng" dirty="0"/>
          </a:p>
          <a:p>
            <a:r>
              <a:rPr lang="en-US" sz="1800" dirty="0"/>
              <a:t>Strong positive spillover effects </a:t>
            </a:r>
          </a:p>
          <a:p>
            <a:r>
              <a:rPr lang="en-US" sz="1800" dirty="0"/>
              <a:t>Other studies have either found no or in some cases negative impacts and yet still others found no clear link between the two </a:t>
            </a:r>
          </a:p>
          <a:p>
            <a:r>
              <a:rPr lang="en-US" sz="1800" dirty="0"/>
              <a:t>In summary, empirical literature indicates mixed results, however, most studies suggest a positive relationship between FDI and exports.</a:t>
            </a:r>
            <a:endParaRPr lang="en-GB" sz="1800" dirty="0"/>
          </a:p>
          <a:p>
            <a:endParaRPr lang="en-US" sz="18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17</a:t>
            </a:fld>
            <a:endParaRPr lang="en-US"/>
          </a:p>
        </p:txBody>
      </p:sp>
    </p:spTree>
    <p:extLst>
      <p:ext uri="{BB962C8B-B14F-4D97-AF65-F5344CB8AC3E}">
        <p14:creationId xmlns:p14="http://schemas.microsoft.com/office/powerpoint/2010/main" val="3384000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US" dirty="0"/>
              <a:t> </a:t>
            </a:r>
            <a:r>
              <a:rPr lang="en-US" dirty="0" smtClean="0"/>
              <a:t>Aziakpono (2011) </a:t>
            </a:r>
            <a:r>
              <a:rPr lang="en-US" dirty="0"/>
              <a:t>Theoretical and Empirical</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2655" y="980728"/>
                <a:ext cx="11079547" cy="5760640"/>
              </a:xfrm>
            </p:spPr>
            <p:txBody>
              <a:bodyPr>
                <a:normAutofit fontScale="92500" lnSpcReduction="10000"/>
              </a:bodyPr>
              <a:lstStyle/>
              <a:p>
                <a:r>
                  <a:rPr lang="en-US" sz="1600" b="1" u="sng" dirty="0"/>
                  <a:t>Theoretical </a:t>
                </a:r>
              </a:p>
              <a:p>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𝑔</m:t>
                        </m:r>
                      </m:e>
                      <m:sub>
                        <m:r>
                          <a:rPr lang="en-US" sz="1600" i="1">
                            <a:latin typeface="Cambria Math"/>
                          </a:rPr>
                          <m:t>𝑦</m:t>
                        </m:r>
                      </m:sub>
                    </m:sSub>
                    <m:r>
                      <a:rPr lang="en-US" sz="1600" i="1">
                        <a:latin typeface="Cambria Math"/>
                      </a:rPr>
                      <m:t>=</m:t>
                    </m:r>
                    <m:r>
                      <a:rPr lang="en-US" sz="1600" i="1">
                        <a:latin typeface="Cambria Math"/>
                      </a:rPr>
                      <m:t>𝐴</m:t>
                    </m:r>
                    <m:r>
                      <a:rPr lang="en-US" sz="1600" i="1">
                        <a:latin typeface="Cambria Math"/>
                        <a:ea typeface="Cambria Math"/>
                      </a:rPr>
                      <m:t>𝜑</m:t>
                    </m:r>
                    <m:r>
                      <a:rPr lang="en-US" sz="1600" i="1">
                        <a:latin typeface="Cambria Math"/>
                      </a:rPr>
                      <m:t>𝑠</m:t>
                    </m:r>
                    <m:r>
                      <a:rPr lang="en-US" sz="1600" i="1">
                        <a:latin typeface="Cambria Math"/>
                      </a:rPr>
                      <m:t>−</m:t>
                    </m:r>
                    <m:r>
                      <a:rPr lang="en-US" sz="1600" i="1">
                        <a:latin typeface="Cambria Math"/>
                        <a:ea typeface="Cambria Math"/>
                      </a:rPr>
                      <m:t>𝛿</m:t>
                    </m:r>
                  </m:oMath>
                </a14:m>
                <a:endParaRPr lang="en-US" sz="1600" dirty="0"/>
              </a:p>
              <a:p>
                <a:r>
                  <a:rPr lang="en-US" sz="1600" dirty="0"/>
                  <a:t>rate of growth depends on the marginal productivity of capital (A) </a:t>
                </a:r>
              </a:p>
              <a:p>
                <a:r>
                  <a:rPr lang="en-US" sz="1600" dirty="0"/>
                  <a:t>financial system increases the productivity of capital, the proportion of saving that is funneled to investment (phi), and the saving rate(s)</a:t>
                </a:r>
              </a:p>
              <a:p>
                <a:r>
                  <a:rPr lang="en-US" sz="1600" dirty="0"/>
                  <a:t>the provision of payments systems, </a:t>
                </a:r>
              </a:p>
              <a:p>
                <a:r>
                  <a:rPr lang="en-US" sz="1600" dirty="0"/>
                  <a:t>the mobilization of savings, </a:t>
                </a:r>
              </a:p>
              <a:p>
                <a:r>
                  <a:rPr lang="en-US" sz="1600" dirty="0"/>
                  <a:t>allocation of capital </a:t>
                </a:r>
              </a:p>
              <a:p>
                <a:r>
                  <a:rPr lang="en-US" sz="1600" dirty="0"/>
                  <a:t>as well as monitoring and exerting corporate governance. </a:t>
                </a:r>
              </a:p>
              <a:p>
                <a:r>
                  <a:rPr lang="en-US" sz="1600" dirty="0"/>
                  <a:t>However, the theoretical relationship between financial development and economic growth is by no means simple and clear cut. It is also possible that economic growth could lead to the development of the financial system, thus a two-way relationship may exist.</a:t>
                </a:r>
              </a:p>
              <a:p>
                <a:r>
                  <a:rPr lang="en-US" sz="1600" dirty="0"/>
                  <a:t>Demand following growth causes finance</a:t>
                </a:r>
              </a:p>
              <a:p>
                <a:r>
                  <a:rPr lang="en-US" sz="1600" dirty="0"/>
                  <a:t>Supply leading finance causes growth</a:t>
                </a:r>
              </a:p>
              <a:p>
                <a:r>
                  <a:rPr lang="en-US" sz="1600" b="1" u="sng" dirty="0"/>
                  <a:t>Empirical literature</a:t>
                </a:r>
              </a:p>
              <a:p>
                <a:r>
                  <a:rPr lang="en-US" sz="1600" dirty="0"/>
                  <a:t>those using economy-wide aggregate data, there are studies based on disaggregated and micro level data such as case studies, industry and firm level studies.</a:t>
                </a:r>
              </a:p>
              <a:p>
                <a:r>
                  <a:rPr lang="en-GB" sz="1600" dirty="0"/>
                  <a:t>empirical literature remains largely inconclusive, &gt;0, &lt;0, no effect</a:t>
                </a:r>
              </a:p>
              <a:p>
                <a:r>
                  <a:rPr lang="en-US" sz="1600" dirty="0"/>
                  <a:t>Measure of financial development LL or credit?</a:t>
                </a:r>
                <a:endParaRPr lang="en-GB" sz="1600" dirty="0"/>
              </a:p>
              <a:p>
                <a:r>
                  <a:rPr lang="en-GB" sz="1600" dirty="0"/>
                  <a:t>test for causality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2655" y="980728"/>
                <a:ext cx="11079547" cy="5760640"/>
              </a:xfrm>
              <a:blipFill>
                <a:blip r:embed="rId2"/>
                <a:stretch>
                  <a:fillRect l="-165" t="-952"/>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7F8454AA-8759-4FF8-81E4-680C49475742}" type="slidenum">
              <a:rPr lang="en-US" smtClean="0"/>
              <a:pPr/>
              <a:t>18</a:t>
            </a:fld>
            <a:endParaRPr lang="en-US"/>
          </a:p>
        </p:txBody>
      </p:sp>
    </p:spTree>
    <p:extLst>
      <p:ext uri="{BB962C8B-B14F-4D97-AF65-F5344CB8AC3E}">
        <p14:creationId xmlns:p14="http://schemas.microsoft.com/office/powerpoint/2010/main" val="135047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LITERATURE  REVIEW CLASS  EXERCISE</a:t>
            </a:r>
            <a:endParaRPr lang="en-ZA" dirty="0"/>
          </a:p>
        </p:txBody>
      </p:sp>
      <p:sp>
        <p:nvSpPr>
          <p:cNvPr id="3" name="Content Placeholder 2"/>
          <p:cNvSpPr>
            <a:spLocks noGrp="1"/>
          </p:cNvSpPr>
          <p:nvPr>
            <p:ph idx="1"/>
          </p:nvPr>
        </p:nvSpPr>
        <p:spPr/>
        <p:txBody>
          <a:bodyPr>
            <a:normAutofit lnSpcReduction="10000"/>
          </a:bodyPr>
          <a:lstStyle/>
          <a:p>
            <a:r>
              <a:rPr lang="en-ZA" sz="2000" dirty="0"/>
              <a:t>Summarise </a:t>
            </a:r>
            <a:r>
              <a:rPr lang="en-ZA" sz="2000" dirty="0" err="1"/>
              <a:t>Ajilore</a:t>
            </a:r>
            <a:r>
              <a:rPr lang="en-ZA" sz="2000" dirty="0"/>
              <a:t> and </a:t>
            </a:r>
            <a:r>
              <a:rPr lang="en-ZA" sz="2000" dirty="0" err="1"/>
              <a:t>Ikhide</a:t>
            </a:r>
            <a:r>
              <a:rPr lang="en-ZA" sz="2000" dirty="0"/>
              <a:t> (2012) and </a:t>
            </a:r>
            <a:r>
              <a:rPr lang="en-ZA" sz="2000" dirty="0" err="1"/>
              <a:t>Agbloyor</a:t>
            </a:r>
            <a:r>
              <a:rPr lang="en-ZA" sz="2000" dirty="0"/>
              <a:t> et al. (2014) articles in tabular form as per the example provided.</a:t>
            </a:r>
          </a:p>
          <a:p>
            <a:endParaRPr lang="en-ZA" sz="2000" dirty="0"/>
          </a:p>
          <a:p>
            <a:r>
              <a:rPr lang="en-ZA" sz="2000" dirty="0"/>
              <a:t>Search for the following article using the databases: </a:t>
            </a:r>
            <a:r>
              <a:rPr lang="en-ZA" sz="2000" dirty="0" err="1"/>
              <a:t>Kleimeier</a:t>
            </a:r>
            <a:r>
              <a:rPr lang="en-ZA" sz="2000" dirty="0"/>
              <a:t>, S. &amp; </a:t>
            </a:r>
            <a:r>
              <a:rPr lang="en-ZA" sz="2000" dirty="0" err="1"/>
              <a:t>Versteeg</a:t>
            </a:r>
            <a:r>
              <a:rPr lang="en-ZA" sz="2000" dirty="0"/>
              <a:t>, R. 2010. Project finance as a driver of economic growth in low-income countries. </a:t>
            </a:r>
            <a:r>
              <a:rPr lang="en-ZA" sz="2000" i="1" dirty="0"/>
              <a:t>Review of Financial Economics</a:t>
            </a:r>
            <a:r>
              <a:rPr lang="en-ZA" sz="2000" dirty="0"/>
              <a:t>, 19, 49-59.</a:t>
            </a:r>
          </a:p>
          <a:p>
            <a:endParaRPr lang="en-ZA" sz="2000" dirty="0"/>
          </a:p>
          <a:p>
            <a:r>
              <a:rPr lang="en-ZA" sz="2000" dirty="0"/>
              <a:t>Search for the following article using the databases: </a:t>
            </a:r>
            <a:r>
              <a:rPr lang="en-ZA" sz="2000" dirty="0" err="1"/>
              <a:t>Bokpin</a:t>
            </a:r>
            <a:r>
              <a:rPr lang="en-ZA" sz="2000" dirty="0"/>
              <a:t>, G.A. 2017. Foreign direct investment and environmental sustainability in Africa: The role of institutions and governance. </a:t>
            </a:r>
            <a:r>
              <a:rPr lang="en-ZA" sz="2000" i="1" dirty="0"/>
              <a:t>Research in International Business and Finance</a:t>
            </a:r>
            <a:r>
              <a:rPr lang="en-ZA" sz="2000" dirty="0"/>
              <a:t>, 39, 239-247.</a:t>
            </a:r>
          </a:p>
          <a:p>
            <a:endParaRPr lang="en-ZA" sz="2000" dirty="0"/>
          </a:p>
          <a:p>
            <a:r>
              <a:rPr lang="en-ZA" sz="2000" dirty="0"/>
              <a:t>Summarise the articles in tabular form</a:t>
            </a:r>
          </a:p>
          <a:p>
            <a:pPr marL="0" indent="0">
              <a:buNone/>
            </a:pPr>
            <a:r>
              <a:rPr lang="en-ZA" sz="2000" dirty="0"/>
              <a:t> </a:t>
            </a:r>
          </a:p>
        </p:txBody>
      </p:sp>
      <p:sp>
        <p:nvSpPr>
          <p:cNvPr id="4" name="Slide Number Placeholder 3"/>
          <p:cNvSpPr>
            <a:spLocks noGrp="1"/>
          </p:cNvSpPr>
          <p:nvPr>
            <p:ph type="sldNum" sz="quarter" idx="10"/>
          </p:nvPr>
        </p:nvSpPr>
        <p:spPr/>
        <p:txBody>
          <a:bodyPr/>
          <a:lstStyle/>
          <a:p>
            <a:fld id="{7F8454AA-8759-4FF8-81E4-680C49475742}" type="slidenum">
              <a:rPr lang="en-US" smtClean="0"/>
              <a:pPr/>
              <a:t>19</a:t>
            </a:fld>
            <a:endParaRPr lang="en-US"/>
          </a:p>
        </p:txBody>
      </p:sp>
    </p:spTree>
    <p:extLst>
      <p:ext uri="{BB962C8B-B14F-4D97-AF65-F5344CB8AC3E}">
        <p14:creationId xmlns:p14="http://schemas.microsoft.com/office/powerpoint/2010/main" val="2902660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a:lstStyle/>
          <a:p>
            <a:r>
              <a:rPr lang="en-ZA" sz="2400" dirty="0"/>
              <a:t>Conceptual definition…see </a:t>
            </a:r>
            <a:r>
              <a:rPr lang="en-ZA" sz="2400" dirty="0" err="1"/>
              <a:t>Jamali</a:t>
            </a:r>
            <a:r>
              <a:rPr lang="en-ZA" sz="2400" dirty="0"/>
              <a:t> (2004) </a:t>
            </a:r>
          </a:p>
          <a:p>
            <a:r>
              <a:rPr lang="en-ZA" sz="2400" dirty="0"/>
              <a:t>Theoretical framework</a:t>
            </a:r>
          </a:p>
          <a:p>
            <a:pPr lvl="1"/>
            <a:r>
              <a:rPr lang="en-ZA" dirty="0"/>
              <a:t>What is the science behind the phenomenon?</a:t>
            </a:r>
          </a:p>
          <a:p>
            <a:pPr lvl="1"/>
            <a:r>
              <a:rPr lang="en-ZA" dirty="0"/>
              <a:t>Transmission mechanism? </a:t>
            </a:r>
            <a:r>
              <a:rPr lang="en-ZA" dirty="0">
                <a:sym typeface="Symbol"/>
              </a:rPr>
              <a:t>XXY</a:t>
            </a:r>
            <a:endParaRPr lang="en-ZA" dirty="0"/>
          </a:p>
          <a:p>
            <a:r>
              <a:rPr lang="en-ZA" sz="2400" dirty="0"/>
              <a:t>Empirical literature</a:t>
            </a:r>
          </a:p>
          <a:p>
            <a:pPr lvl="1"/>
            <a:r>
              <a:rPr lang="en-ZA" dirty="0"/>
              <a:t>Where have studies been conducted?</a:t>
            </a:r>
          </a:p>
          <a:p>
            <a:pPr lvl="1"/>
            <a:r>
              <a:rPr lang="en-ZA" dirty="0"/>
              <a:t>What are the findings?</a:t>
            </a:r>
          </a:p>
          <a:p>
            <a:pPr lvl="1"/>
            <a:r>
              <a:rPr lang="en-ZA" dirty="0"/>
              <a:t>Methodology used? </a:t>
            </a:r>
          </a:p>
          <a:p>
            <a:r>
              <a:rPr lang="en-ZA" sz="2400" dirty="0"/>
              <a:t>Plagiarism (see Referencing slides)</a:t>
            </a:r>
          </a:p>
          <a:p>
            <a:endParaRPr lang="en-ZA" sz="2400" dirty="0"/>
          </a:p>
          <a:p>
            <a:endParaRPr lang="en-ZA" sz="2400" dirty="0"/>
          </a:p>
        </p:txBody>
      </p:sp>
      <p:sp>
        <p:nvSpPr>
          <p:cNvPr id="18435" name="Title 2"/>
          <p:cNvSpPr>
            <a:spLocks noGrp="1"/>
          </p:cNvSpPr>
          <p:nvPr>
            <p:ph type="title"/>
          </p:nvPr>
        </p:nvSpPr>
        <p:spPr/>
        <p:txBody>
          <a:bodyPr/>
          <a:lstStyle/>
          <a:p>
            <a:r>
              <a:rPr lang="en-ZA" dirty="0" smtClean="0">
                <a:ln>
                  <a:noFill/>
                </a:ln>
              </a:rPr>
              <a:t>LITERATURE REVIEW</a:t>
            </a:r>
          </a:p>
        </p:txBody>
      </p:sp>
    </p:spTree>
    <p:extLst>
      <p:ext uri="{BB962C8B-B14F-4D97-AF65-F5344CB8AC3E}">
        <p14:creationId xmlns:p14="http://schemas.microsoft.com/office/powerpoint/2010/main" val="1454303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LIBRARY DATABASES</a:t>
            </a:r>
            <a:endParaRPr lang="en-ZA" dirty="0"/>
          </a:p>
        </p:txBody>
      </p:sp>
      <p:sp>
        <p:nvSpPr>
          <p:cNvPr id="3" name="Content Placeholder 2"/>
          <p:cNvSpPr>
            <a:spLocks noGrp="1"/>
          </p:cNvSpPr>
          <p:nvPr>
            <p:ph idx="1"/>
          </p:nvPr>
        </p:nvSpPr>
        <p:spPr/>
        <p:txBody>
          <a:bodyPr/>
          <a:lstStyle/>
          <a:p>
            <a:r>
              <a:rPr lang="en-ZA" sz="2400" dirty="0"/>
              <a:t>ScienceDirect</a:t>
            </a:r>
          </a:p>
          <a:p>
            <a:r>
              <a:rPr lang="en-ZA" sz="2400" dirty="0"/>
              <a:t>EBSCOhost </a:t>
            </a:r>
          </a:p>
          <a:p>
            <a:r>
              <a:rPr lang="en-ZA" sz="2400" dirty="0"/>
              <a:t>Emerald</a:t>
            </a:r>
          </a:p>
          <a:p>
            <a:endParaRPr lang="en-ZA" sz="2400" dirty="0"/>
          </a:p>
          <a:p>
            <a:r>
              <a:rPr lang="en-ZA" sz="2400" dirty="0"/>
              <a:t>If you only use Google Scholar you might miss some of the newer contributions</a:t>
            </a:r>
          </a:p>
        </p:txBody>
      </p:sp>
      <p:sp>
        <p:nvSpPr>
          <p:cNvPr id="4" name="Slide Number Placeholder 3"/>
          <p:cNvSpPr>
            <a:spLocks noGrp="1"/>
          </p:cNvSpPr>
          <p:nvPr>
            <p:ph type="sldNum" sz="quarter" idx="10"/>
          </p:nvPr>
        </p:nvSpPr>
        <p:spPr/>
        <p:txBody>
          <a:bodyPr/>
          <a:lstStyle/>
          <a:p>
            <a:fld id="{7F8454AA-8759-4FF8-81E4-680C49475742}" type="slidenum">
              <a:rPr lang="en-US" smtClean="0"/>
              <a:pPr/>
              <a:t>20</a:t>
            </a:fld>
            <a:endParaRPr lang="en-US"/>
          </a:p>
        </p:txBody>
      </p:sp>
    </p:spTree>
    <p:extLst>
      <p:ext uri="{BB962C8B-B14F-4D97-AF65-F5344CB8AC3E}">
        <p14:creationId xmlns:p14="http://schemas.microsoft.com/office/powerpoint/2010/main" val="934156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Don’t </a:t>
            </a:r>
            <a:r>
              <a:rPr lang="en-US" dirty="0" smtClean="0"/>
              <a:t>copy </a:t>
            </a:r>
            <a:endParaRPr lang="en-GB"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21</a:t>
            </a:fld>
            <a:endParaRPr lang="en-US"/>
          </a:p>
        </p:txBody>
      </p:sp>
      <p:pic>
        <p:nvPicPr>
          <p:cNvPr id="2050" name="Picture 2" descr="C:\Users\charlesa\Saved Games\Pictures\plagiarism.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5680" y="1700808"/>
            <a:ext cx="7055156"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harlesa\Saved Games\Pictures\plagiarism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664" y="3857626"/>
            <a:ext cx="7402372"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13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IMPORTANCE OF THE LITERATURE REVIEW</a:t>
            </a:r>
            <a:endParaRPr lang="en-ZA" dirty="0"/>
          </a:p>
        </p:txBody>
      </p:sp>
      <p:sp>
        <p:nvSpPr>
          <p:cNvPr id="3" name="Content Placeholder 2"/>
          <p:cNvSpPr>
            <a:spLocks noGrp="1"/>
          </p:cNvSpPr>
          <p:nvPr>
            <p:ph idx="1"/>
          </p:nvPr>
        </p:nvSpPr>
        <p:spPr/>
        <p:txBody>
          <a:bodyPr/>
          <a:lstStyle/>
          <a:p>
            <a:pPr marL="0" indent="0">
              <a:buNone/>
            </a:pPr>
            <a:endParaRPr lang="en-ZA" dirty="0"/>
          </a:p>
          <a:p>
            <a:r>
              <a:rPr lang="en-ZA" sz="2400" dirty="0"/>
              <a:t>Provide a researcher with important facts and background information about the subject under study; </a:t>
            </a:r>
          </a:p>
          <a:p>
            <a:r>
              <a:rPr lang="en-ZA" sz="2400" dirty="0"/>
              <a:t>Enables a researcher to avoid duplicating previous research; </a:t>
            </a:r>
          </a:p>
          <a:p>
            <a:r>
              <a:rPr lang="en-ZA" sz="2400" dirty="0"/>
              <a:t>Provides information about aspects of the problem which have not been investigated or explored before (the gaps); </a:t>
            </a:r>
          </a:p>
          <a:p>
            <a:r>
              <a:rPr lang="en-ZA" sz="2400" dirty="0"/>
              <a:t>Help a research to develop various parts of the study; </a:t>
            </a:r>
          </a:p>
          <a:p>
            <a:endParaRPr lang="en-ZA" sz="24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3</a:t>
            </a:fld>
            <a:endParaRPr lang="en-US"/>
          </a:p>
        </p:txBody>
      </p:sp>
    </p:spTree>
    <p:extLst>
      <p:ext uri="{BB962C8B-B14F-4D97-AF65-F5344CB8AC3E}">
        <p14:creationId xmlns:p14="http://schemas.microsoft.com/office/powerpoint/2010/main" val="1263234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IMPORTANCE OF THE LITERATURE REVIEW</a:t>
            </a:r>
          </a:p>
        </p:txBody>
      </p:sp>
      <p:sp>
        <p:nvSpPr>
          <p:cNvPr id="3" name="Content Placeholder 2"/>
          <p:cNvSpPr>
            <a:spLocks noGrp="1"/>
          </p:cNvSpPr>
          <p:nvPr>
            <p:ph idx="1"/>
          </p:nvPr>
        </p:nvSpPr>
        <p:spPr/>
        <p:txBody>
          <a:bodyPr/>
          <a:lstStyle/>
          <a:p>
            <a:r>
              <a:rPr lang="en-ZA" sz="2400" dirty="0"/>
              <a:t>Provides insight regarding the weaknesses and problems of previous studies; </a:t>
            </a:r>
          </a:p>
          <a:p>
            <a:r>
              <a:rPr lang="en-ZA" sz="2400" dirty="0"/>
              <a:t>Provides ideas on how to proceed with the investigation; </a:t>
            </a:r>
          </a:p>
          <a:p>
            <a:r>
              <a:rPr lang="en-ZA" sz="2400" dirty="0"/>
              <a:t>Where relevant, it provides the basis for determining variable relationship, types of relationship and measurement; </a:t>
            </a:r>
          </a:p>
          <a:p>
            <a:r>
              <a:rPr lang="en-ZA" sz="2400" dirty="0"/>
              <a:t>Findings and conclusions of past studies can be accessed which can be related to own findings and conclusions; </a:t>
            </a:r>
          </a:p>
          <a:p>
            <a:r>
              <a:rPr lang="en-ZA" sz="2400" dirty="0"/>
              <a:t>Provides motivation for a study. </a:t>
            </a:r>
          </a:p>
          <a:p>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4</a:t>
            </a:fld>
            <a:endParaRPr lang="en-US"/>
          </a:p>
        </p:txBody>
      </p:sp>
    </p:spTree>
    <p:extLst>
      <p:ext uri="{BB962C8B-B14F-4D97-AF65-F5344CB8AC3E}">
        <p14:creationId xmlns:p14="http://schemas.microsoft.com/office/powerpoint/2010/main" val="3882604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IS THEORY?</a:t>
            </a:r>
            <a:endParaRPr lang="en-ZA" dirty="0"/>
          </a:p>
        </p:txBody>
      </p:sp>
      <p:sp>
        <p:nvSpPr>
          <p:cNvPr id="3" name="Content Placeholder 2"/>
          <p:cNvSpPr>
            <a:spLocks noGrp="1"/>
          </p:cNvSpPr>
          <p:nvPr>
            <p:ph idx="1"/>
          </p:nvPr>
        </p:nvSpPr>
        <p:spPr/>
        <p:txBody>
          <a:bodyPr/>
          <a:lstStyle/>
          <a:p>
            <a:r>
              <a:rPr lang="en-ZA" sz="2400" dirty="0"/>
              <a:t>Theory is a statement (with explanation) predicting which action will lead to what results and why.</a:t>
            </a:r>
          </a:p>
          <a:p>
            <a:endParaRPr lang="en-ZA" sz="2400" dirty="0"/>
          </a:p>
          <a:p>
            <a:r>
              <a:rPr lang="en-ZA" sz="2400" dirty="0"/>
              <a:t>Theory is a set of systematically related statements (with explanation) that can be tested empirically.</a:t>
            </a:r>
          </a:p>
          <a:p>
            <a:pPr marL="0" indent="0">
              <a:buNone/>
            </a:pPr>
            <a:r>
              <a:rPr lang="en-ZA" sz="2400" dirty="0"/>
              <a:t>       </a:t>
            </a:r>
          </a:p>
        </p:txBody>
      </p:sp>
      <p:sp>
        <p:nvSpPr>
          <p:cNvPr id="4" name="Slide Number Placeholder 3"/>
          <p:cNvSpPr>
            <a:spLocks noGrp="1"/>
          </p:cNvSpPr>
          <p:nvPr>
            <p:ph type="sldNum" sz="quarter" idx="10"/>
          </p:nvPr>
        </p:nvSpPr>
        <p:spPr/>
        <p:txBody>
          <a:bodyPr/>
          <a:lstStyle/>
          <a:p>
            <a:fld id="{7F8454AA-8759-4FF8-81E4-680C49475742}" type="slidenum">
              <a:rPr lang="en-US" smtClean="0"/>
              <a:pPr/>
              <a:t>5</a:t>
            </a:fld>
            <a:endParaRPr lang="en-US"/>
          </a:p>
        </p:txBody>
      </p:sp>
    </p:spTree>
    <p:extLst>
      <p:ext uri="{BB962C8B-B14F-4D97-AF65-F5344CB8AC3E}">
        <p14:creationId xmlns:p14="http://schemas.microsoft.com/office/powerpoint/2010/main" val="1974030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THEORY: FURTHER OBSERVATIONS</a:t>
            </a:r>
            <a:endParaRPr lang="en-ZA" dirty="0"/>
          </a:p>
        </p:txBody>
      </p:sp>
      <p:sp>
        <p:nvSpPr>
          <p:cNvPr id="3" name="Content Placeholder 2"/>
          <p:cNvSpPr>
            <a:spLocks noGrp="1"/>
          </p:cNvSpPr>
          <p:nvPr>
            <p:ph idx="1"/>
          </p:nvPr>
        </p:nvSpPr>
        <p:spPr/>
        <p:txBody>
          <a:bodyPr/>
          <a:lstStyle/>
          <a:p>
            <a:r>
              <a:rPr lang="en-ZA" sz="2000" dirty="0"/>
              <a:t>Social theory attempts to discuss and explain what is, not what should be. Theory should not be confused with philosophy or belief.</a:t>
            </a:r>
          </a:p>
          <a:p>
            <a:r>
              <a:rPr lang="en-ZA" sz="2000" dirty="0"/>
              <a:t>Social science looks for regularities in social life.</a:t>
            </a:r>
          </a:p>
          <a:p>
            <a:r>
              <a:rPr lang="en-ZA" sz="2000" dirty="0"/>
              <a:t>Remember the importance of clearly defining the unit of analysis, Individual versus Aggregates.</a:t>
            </a:r>
          </a:p>
          <a:p>
            <a:r>
              <a:rPr lang="en-ZA" sz="2000" dirty="0"/>
              <a:t>Theories are written in the language of variables.</a:t>
            </a:r>
          </a:p>
          <a:p>
            <a:r>
              <a:rPr lang="en-ZA" sz="2000" dirty="0"/>
              <a:t>A variable is a logical set of attributes. An attribute is a characteristic. Gender, for example, is a variable made up of the attributes male and female.</a:t>
            </a:r>
          </a:p>
          <a:p>
            <a:r>
              <a:rPr lang="en-ZA" sz="2000" dirty="0"/>
              <a:t>In causal explanation, the presumed cause is the explanatory variable, and the affected variable is the dependent variable. </a:t>
            </a:r>
          </a:p>
          <a:p>
            <a:pPr marL="0" indent="0">
              <a:buNone/>
            </a:pPr>
            <a:r>
              <a:rPr lang="en-ZA" sz="2000" dirty="0"/>
              <a:t>     </a:t>
            </a:r>
          </a:p>
        </p:txBody>
      </p:sp>
      <p:sp>
        <p:nvSpPr>
          <p:cNvPr id="4" name="Slide Number Placeholder 3"/>
          <p:cNvSpPr>
            <a:spLocks noGrp="1"/>
          </p:cNvSpPr>
          <p:nvPr>
            <p:ph type="sldNum" sz="quarter" idx="10"/>
          </p:nvPr>
        </p:nvSpPr>
        <p:spPr/>
        <p:txBody>
          <a:bodyPr/>
          <a:lstStyle/>
          <a:p>
            <a:fld id="{7F8454AA-8759-4FF8-81E4-680C49475742}" type="slidenum">
              <a:rPr lang="en-US" smtClean="0"/>
              <a:pPr/>
              <a:t>6</a:t>
            </a:fld>
            <a:endParaRPr lang="en-US"/>
          </a:p>
        </p:txBody>
      </p:sp>
    </p:spTree>
    <p:extLst>
      <p:ext uri="{BB962C8B-B14F-4D97-AF65-F5344CB8AC3E}">
        <p14:creationId xmlns:p14="http://schemas.microsoft.com/office/powerpoint/2010/main" val="2464156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THEORETICAL FRAMEWORK – AN ILLUSTRATION (1)</a:t>
            </a:r>
            <a:endParaRPr lang="en-ZA" dirty="0"/>
          </a:p>
        </p:txBody>
      </p:sp>
      <p:sp>
        <p:nvSpPr>
          <p:cNvPr id="3" name="Content Placeholder 2"/>
          <p:cNvSpPr>
            <a:spLocks noGrp="1"/>
          </p:cNvSpPr>
          <p:nvPr>
            <p:ph idx="1"/>
          </p:nvPr>
        </p:nvSpPr>
        <p:spPr/>
        <p:txBody>
          <a:bodyPr/>
          <a:lstStyle/>
          <a:p>
            <a:r>
              <a:rPr lang="en-US" sz="1800" u="sng" dirty="0"/>
              <a:t>FINANCE-GROWTH NEXUS</a:t>
            </a:r>
          </a:p>
          <a:p>
            <a:endParaRPr lang="en-US" sz="1800" dirty="0"/>
          </a:p>
          <a:p>
            <a:r>
              <a:rPr lang="en-US" sz="1800" dirty="0"/>
              <a:t>The genesis of the debate:</a:t>
            </a:r>
          </a:p>
          <a:p>
            <a:r>
              <a:rPr lang="en-US" sz="1800" dirty="0"/>
              <a:t>Robinson (1952:86) famously argued that "where enterprise leads finance follows." From this perspective, finance does not cause growth; finance responds to changing demands from the “real sector.” </a:t>
            </a:r>
          </a:p>
          <a:p>
            <a:r>
              <a:rPr lang="en-US" sz="1800" dirty="0"/>
              <a:t>At the other extreme, Miller (1988:14) argued that, “[the idea] that financial markets contribute to economic growth is a proposition too obvious for serious discussion.” </a:t>
            </a:r>
          </a:p>
          <a:p>
            <a:r>
              <a:rPr lang="en-US" sz="1800" dirty="0"/>
              <a:t>Drawing a more restrained conclusion, Bagehot (1873), Schumpeter (1912), Gurley and Shaw (1955), Goldsmith (1969), and McKinnon (1973) rejected the idea that the finance-growth nexus can be safely ignored without substantially limiting our understanding of economic growth. </a:t>
            </a:r>
          </a:p>
          <a:p>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7</a:t>
            </a:fld>
            <a:endParaRPr lang="en-US"/>
          </a:p>
        </p:txBody>
      </p:sp>
    </p:spTree>
    <p:extLst>
      <p:ext uri="{BB962C8B-B14F-4D97-AF65-F5344CB8AC3E}">
        <p14:creationId xmlns:p14="http://schemas.microsoft.com/office/powerpoint/2010/main" val="3990299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THEORETICAL FRAMEWORK – AN ILLUSTRATION (1</a:t>
            </a:r>
            <a:r>
              <a:rPr lang="en-ZA" dirty="0" smtClean="0"/>
              <a:t>) (CONTINUED)</a:t>
            </a:r>
            <a:endParaRPr lang="en-ZA" dirty="0"/>
          </a:p>
        </p:txBody>
      </p:sp>
      <p:sp>
        <p:nvSpPr>
          <p:cNvPr id="3" name="Content Placeholder 2"/>
          <p:cNvSpPr>
            <a:spLocks noGrp="1"/>
          </p:cNvSpPr>
          <p:nvPr>
            <p:ph idx="1"/>
          </p:nvPr>
        </p:nvSpPr>
        <p:spPr/>
        <p:txBody>
          <a:bodyPr/>
          <a:lstStyle/>
          <a:p>
            <a:r>
              <a:rPr lang="en-ZA" sz="2000" dirty="0"/>
              <a:t>In recent times: </a:t>
            </a:r>
          </a:p>
          <a:p>
            <a:r>
              <a:rPr lang="en-US" sz="2000" dirty="0"/>
              <a:t>“A growing body of empirical analyses . . . demonstrate a strong positive link between the functioning of the financial system and long-run economic growth. Theory and evidence make it difficult to conclude that the financial system merely–and automatically–responds to industrialization and economic activity, or that financial development is an inconsequential addendum to the process of economic growth” (Levine, 1997:720).</a:t>
            </a:r>
          </a:p>
          <a:p>
            <a:r>
              <a:rPr lang="en-US" sz="2000" dirty="0"/>
              <a:t>However there are still concerns as </a:t>
            </a:r>
            <a:r>
              <a:rPr lang="en-US" sz="2000" dirty="0" smtClean="0"/>
              <a:t>Andersen et </a:t>
            </a:r>
            <a:r>
              <a:rPr lang="en-US" sz="2000" dirty="0"/>
              <a:t>al</a:t>
            </a:r>
            <a:r>
              <a:rPr lang="en-US" sz="2000" dirty="0" smtClean="0"/>
              <a:t>. </a:t>
            </a:r>
            <a:r>
              <a:rPr lang="en-US" sz="2000" dirty="0"/>
              <a:t>(2012) conclude that the finance–growth thesis stands challenged.</a:t>
            </a:r>
            <a:endParaRPr lang="en-GB" sz="2000" dirty="0"/>
          </a:p>
          <a:p>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8</a:t>
            </a:fld>
            <a:endParaRPr lang="en-US"/>
          </a:p>
        </p:txBody>
      </p:sp>
    </p:spTree>
    <p:extLst>
      <p:ext uri="{BB962C8B-B14F-4D97-AF65-F5344CB8AC3E}">
        <p14:creationId xmlns:p14="http://schemas.microsoft.com/office/powerpoint/2010/main" val="165814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THEORETICAL FRAMEWORK – AN ILLUSTRATION (1) (CONTINUED)</a:t>
            </a:r>
          </a:p>
        </p:txBody>
      </p:sp>
      <p:sp>
        <p:nvSpPr>
          <p:cNvPr id="3" name="Content Placeholder 2"/>
          <p:cNvSpPr>
            <a:spLocks noGrp="1"/>
          </p:cNvSpPr>
          <p:nvPr>
            <p:ph idx="1"/>
          </p:nvPr>
        </p:nvSpPr>
        <p:spPr/>
        <p:txBody>
          <a:bodyPr/>
          <a:lstStyle/>
          <a:p>
            <a:r>
              <a:rPr lang="en-ZA" sz="2000" dirty="0"/>
              <a:t>Back to basics:</a:t>
            </a:r>
          </a:p>
          <a:p>
            <a:r>
              <a:rPr lang="en-US" sz="2000" dirty="0"/>
              <a:t>Schumpeter’s (1912:74) view of finance in the process </a:t>
            </a:r>
            <a:r>
              <a:rPr lang="en-GB" sz="2000" dirty="0"/>
              <a:t>of economic development:</a:t>
            </a:r>
          </a:p>
          <a:p>
            <a:pPr lvl="1"/>
            <a:r>
              <a:rPr lang="en-US" sz="2000" i="1" dirty="0"/>
              <a:t>The banker, therefore, is not so much primarily a middleman … He authorizes people in the name of society … (to innovate).</a:t>
            </a:r>
          </a:p>
          <a:p>
            <a:r>
              <a:rPr lang="en-US" sz="2000" dirty="0"/>
              <a:t>Smith on finance reducing cost &amp; inducing specialization </a:t>
            </a:r>
            <a:r>
              <a:rPr lang="en-GB" sz="2000" dirty="0"/>
              <a:t>(Smith, 1776:3). With specialization</a:t>
            </a:r>
          </a:p>
          <a:p>
            <a:pPr lvl="1"/>
            <a:r>
              <a:rPr lang="en-US" sz="2000" i="1" dirty="0"/>
              <a:t>Men are much more likely to discover easier and readier methods of attaining any object, when the whole attention of their minds is directed towards that single object, than when it is dissipated among a great variety of things</a:t>
            </a:r>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9</a:t>
            </a:fld>
            <a:endParaRPr lang="en-US"/>
          </a:p>
        </p:txBody>
      </p:sp>
    </p:spTree>
    <p:extLst>
      <p:ext uri="{BB962C8B-B14F-4D97-AF65-F5344CB8AC3E}">
        <p14:creationId xmlns:p14="http://schemas.microsoft.com/office/powerpoint/2010/main" val="2851366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velopmentFinance_2019_WideScreen [Read-Only]" id="{45444285-F080-4737-8302-3B19BDF2DF6B}" vid="{43951A6D-0326-41DB-A6AF-D31536B741F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velopmentFinance_2019_WideScreen [Read-Only]" id="{45444285-F080-4737-8302-3B19BDF2DF6B}" vid="{990B6511-4CEA-4461-9D85-67252F94E1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Literature Review</Template>
  <TotalTime>145</TotalTime>
  <Words>1689</Words>
  <Application>Microsoft Office PowerPoint</Application>
  <PresentationFormat>Widescreen</PresentationFormat>
  <Paragraphs>174</Paragraphs>
  <Slides>21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Calibri Light</vt:lpstr>
      <vt:lpstr>Cambria Math</vt:lpstr>
      <vt:lpstr>Symbol</vt:lpstr>
      <vt:lpstr>Verdana</vt:lpstr>
      <vt:lpstr>ヒラギノ角ゴ Pro W3</vt:lpstr>
      <vt:lpstr>Office Theme</vt:lpstr>
      <vt:lpstr>Custom Design</vt:lpstr>
      <vt:lpstr>Literature Review</vt:lpstr>
      <vt:lpstr>LITERATURE REVIEW</vt:lpstr>
      <vt:lpstr>IMPORTANCE OF THE LITERATURE REVIEW</vt:lpstr>
      <vt:lpstr>IMPORTANCE OF THE LITERATURE REVIEW</vt:lpstr>
      <vt:lpstr>WHAT IS THEORY?</vt:lpstr>
      <vt:lpstr>THEORY: FURTHER OBSERVATIONS</vt:lpstr>
      <vt:lpstr>THEORETICAL FRAMEWORK – AN ILLUSTRATION (1)</vt:lpstr>
      <vt:lpstr>THEORETICAL FRAMEWORK – AN ILLUSTRATION (1) (CONTINUED)</vt:lpstr>
      <vt:lpstr>THEORETICAL FRAMEWORK – AN ILLUSTRATION (1) (CONTINUED)</vt:lpstr>
      <vt:lpstr>Theoretical link between finance and growth… Pagano (1993)</vt:lpstr>
      <vt:lpstr>Finance-Growth Nexus</vt:lpstr>
      <vt:lpstr>THEORETICAL FRAMEWORK – AN ILLUSTRATION (2)</vt:lpstr>
      <vt:lpstr>THEORETICAL FRAMEWORK – AN ILLUSTRATION (2)</vt:lpstr>
      <vt:lpstr>CONTEXTS FOR LITERATURE REVIEW</vt:lpstr>
      <vt:lpstr>THINGS TO KEEP IN MIND </vt:lpstr>
      <vt:lpstr>Literature Review Class </vt:lpstr>
      <vt:lpstr>Abor et al. (2008) Theoretical and Empirical</vt:lpstr>
      <vt:lpstr>  Aziakpono (2011) Theoretical and Empirical</vt:lpstr>
      <vt:lpstr>LITERATURE  REVIEW CLASS  EXERCISE</vt:lpstr>
      <vt:lpstr>LIBRARY DATABASES</vt:lpstr>
      <vt:lpstr>Don’t copy </vt:lpstr>
    </vt:vector>
  </TitlesOfParts>
  <Company>University of Stellenbosch Business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creator>Opperman, JP, Mnr [pietero@sun.ac.za]</dc:creator>
  <cp:lastModifiedBy>Hendricks, Gayle</cp:lastModifiedBy>
  <cp:revision>8</cp:revision>
  <dcterms:created xsi:type="dcterms:W3CDTF">2019-03-05T13:02:45Z</dcterms:created>
  <dcterms:modified xsi:type="dcterms:W3CDTF">2020-02-11T12:39:31Z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iteId">
    <vt:lpwstr>4032514a-830a-4f20-9539-81bbc35b3cd9</vt:lpwstr>
  </property>
  <property fmtid="{D5CDD505-2E9C-101B-9397-08002B2CF9AE}" pid="4" name="MSIP_Label_216eec4e-c7b8-491d-b7d8-90a69632743d_Owner">
    <vt:lpwstr>N4987772@fnbnamibia.com.na</vt:lpwstr>
  </property>
  <property fmtid="{D5CDD505-2E9C-101B-9397-08002B2CF9AE}" pid="5" name="MSIP_Label_216eec4e-c7b8-491d-b7d8-90a69632743d_SetDate">
    <vt:lpwstr>2020-02-11T12:39:23.1429115Z</vt:lpwstr>
  </property>
  <property fmtid="{D5CDD505-2E9C-101B-9397-08002B2CF9AE}" pid="6" name="MSIP_Label_216eec4e-c7b8-491d-b7d8-90a69632743d_Name">
    <vt:lpwstr>Confidential</vt:lpwstr>
  </property>
  <property fmtid="{D5CDD505-2E9C-101B-9397-08002B2CF9AE}" pid="7" name="MSIP_Label_216eec4e-c7b8-491d-b7d8-90a69632743d_Application">
    <vt:lpwstr>Microsoft Azure Information Protection</vt:lpwstr>
  </property>
  <property fmtid="{D5CDD505-2E9C-101B-9397-08002B2CF9AE}" pid="8" name="MSIP_Label_216eec4e-c7b8-491d-b7d8-90a69632743d_ActionId">
    <vt:lpwstr>70094b82-f8d6-4b86-a043-53aaad705c8c</vt:lpwstr>
  </property>
  <property fmtid="{D5CDD505-2E9C-101B-9397-08002B2CF9AE}" pid="9" name="MSIP_Label_216eec4e-c7b8-491d-b7d8-90a69632743d_Extended_MSFT_Method">
    <vt:lpwstr>Automatic</vt:lpwstr>
  </property>
  <property fmtid="{D5CDD505-2E9C-101B-9397-08002B2CF9AE}" pid="10" name="Sensitivity">
    <vt:lpwstr>Confidential</vt:lpwstr>
  </property>
</Properties>
</file>