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handoutMasterIdLst>
    <p:handoutMasterId r:id="rId4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B850"/>
    <a:srgbClr val="FDB813"/>
    <a:srgbClr val="E137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408" autoAdjust="0"/>
  </p:normalViewPr>
  <p:slideViewPr>
    <p:cSldViewPr snapToGrid="0">
      <p:cViewPr varScale="1">
        <p:scale>
          <a:sx n="38" d="100"/>
          <a:sy n="38" d="100"/>
        </p:scale>
        <p:origin x="1104"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C57F-141A-42EE-9335-377D2CF54D50}" type="datetimeFigureOut">
              <a:rPr lang="en-ZA" smtClean="0"/>
              <a:t>2020/02/11</a:t>
            </a:fld>
            <a:endParaRPr lang="en-Z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E79357-12DE-4357-9D72-94A2557B73E4}" type="slidenum">
              <a:rPr lang="en-ZA" smtClean="0"/>
              <a:t>‹#›</a:t>
            </a:fld>
            <a:endParaRPr lang="en-ZA"/>
          </a:p>
        </p:txBody>
      </p:sp>
    </p:spTree>
    <p:extLst>
      <p:ext uri="{BB962C8B-B14F-4D97-AF65-F5344CB8AC3E}">
        <p14:creationId xmlns:p14="http://schemas.microsoft.com/office/powerpoint/2010/main" val="1965204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05D6C-D609-415C-A653-DFF221317817}" type="datetimeFigureOut">
              <a:rPr lang="en-ZA" smtClean="0"/>
              <a:t>2020/02/11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0BFA9-7FB1-4504-85E9-5B9AECAD7DFF}" type="slidenum">
              <a:rPr lang="en-ZA" smtClean="0"/>
              <a:t>‹#›</a:t>
            </a:fld>
            <a:endParaRPr lang="en-ZA"/>
          </a:p>
        </p:txBody>
      </p:sp>
    </p:spTree>
    <p:extLst>
      <p:ext uri="{BB962C8B-B14F-4D97-AF65-F5344CB8AC3E}">
        <p14:creationId xmlns:p14="http://schemas.microsoft.com/office/powerpoint/2010/main" val="1696855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9EE0BFA9-7FB1-4504-85E9-5B9AECAD7DFF}" type="slidenum">
              <a:rPr lang="en-ZA" smtClean="0"/>
              <a:t>1</a:t>
            </a:fld>
            <a:endParaRPr lang="en-ZA"/>
          </a:p>
        </p:txBody>
      </p:sp>
    </p:spTree>
    <p:extLst>
      <p:ext uri="{BB962C8B-B14F-4D97-AF65-F5344CB8AC3E}">
        <p14:creationId xmlns:p14="http://schemas.microsoft.com/office/powerpoint/2010/main" val="354570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ECCC388-D1C9-47F5-8A56-3F1DF112E3D4}" type="slidenum">
              <a:rPr lang="en-US" smtClean="0"/>
              <a:pPr/>
              <a:t>3</a:t>
            </a:fld>
            <a:endParaRPr lang="en-US"/>
          </a:p>
        </p:txBody>
      </p:sp>
    </p:spTree>
    <p:extLst>
      <p:ext uri="{BB962C8B-B14F-4D97-AF65-F5344CB8AC3E}">
        <p14:creationId xmlns:p14="http://schemas.microsoft.com/office/powerpoint/2010/main" val="3816872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310125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162516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810222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855695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1609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smtClean="0"/>
              <a:t>Click to edit Master title style</a:t>
            </a:r>
            <a:endParaRPr lang="en-ZA"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dirty="0"/>
          </a:p>
        </p:txBody>
      </p:sp>
    </p:spTree>
    <p:extLst>
      <p:ext uri="{BB962C8B-B14F-4D97-AF65-F5344CB8AC3E}">
        <p14:creationId xmlns:p14="http://schemas.microsoft.com/office/powerpoint/2010/main" val="33861016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9022079" y="6488158"/>
            <a:ext cx="2630123"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7"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21489852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9022079" y="6488158"/>
            <a:ext cx="2630123"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7"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41581234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704041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12317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634611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741380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277039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1288106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737724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315539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Date Placeholder 3"/>
          <p:cNvSpPr>
            <a:spLocks noGrp="1"/>
          </p:cNvSpPr>
          <p:nvPr>
            <p:ph type="dt" sz="half" idx="10"/>
          </p:nvPr>
        </p:nvSpPr>
        <p:spPr>
          <a:xfrm>
            <a:off x="9022079" y="6488158"/>
            <a:ext cx="2630123"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11571814" y="6548446"/>
            <a:ext cx="435966" cy="356887"/>
          </a:xfrm>
          <a:prstGeom prst="rect">
            <a:avLst/>
          </a:prstGeom>
        </p:spPr>
        <p:txBody>
          <a:bodyPr/>
          <a:lstStyle>
            <a:lvl1pPr algn="ctr">
              <a:defRPr sz="1000">
                <a:solidFill>
                  <a:schemeClr val="bg1"/>
                </a:solidFill>
              </a:defRPr>
            </a:lvl1pPr>
          </a:lstStyle>
          <a:p>
            <a:fld id="{C82891D0-7535-40DF-98A3-F1CCCAD269E9}" type="slidenum">
              <a:rPr lang="en-ZA" smtClean="0"/>
              <a:pPr/>
              <a:t>‹#›</a:t>
            </a:fld>
            <a:endParaRPr lang="en-ZA" dirty="0"/>
          </a:p>
        </p:txBody>
      </p:sp>
      <p:sp>
        <p:nvSpPr>
          <p:cNvPr id="7"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51878116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2582732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81723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A73B89D-57CE-4723-9721-CEC8AB3D7F0B}" type="slidenum">
              <a:rPr lang="en-ZA" smtClean="0"/>
              <a:t>‹#›</a:t>
            </a:fld>
            <a:endParaRPr lang="en-ZA"/>
          </a:p>
        </p:txBody>
      </p:sp>
    </p:spTree>
    <p:extLst>
      <p:ext uri="{BB962C8B-B14F-4D97-AF65-F5344CB8AC3E}">
        <p14:creationId xmlns:p14="http://schemas.microsoft.com/office/powerpoint/2010/main" val="242532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9022079" y="6488158"/>
            <a:ext cx="2630123"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7"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18461959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9022079" y="6488158"/>
            <a:ext cx="2630123" cy="365125"/>
          </a:xfrm>
          <a:prstGeom prst="rect">
            <a:avLst/>
          </a:prstGeom>
        </p:spPr>
        <p:txBody>
          <a:bodyPr/>
          <a:lstStyle/>
          <a:p>
            <a:endParaRPr lang="en-ZA"/>
          </a:p>
        </p:txBody>
      </p:sp>
      <p:sp>
        <p:nvSpPr>
          <p:cNvPr id="7" name="Slide Number Placeholder 6"/>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8"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21660668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9022079" y="6488158"/>
            <a:ext cx="2630123" cy="365125"/>
          </a:xfrm>
          <a:prstGeom prst="rect">
            <a:avLst/>
          </a:prstGeom>
        </p:spPr>
        <p:txBody>
          <a:bodyPr/>
          <a:lstStyle/>
          <a:p>
            <a:endParaRPr lang="en-ZA"/>
          </a:p>
        </p:txBody>
      </p:sp>
      <p:sp>
        <p:nvSpPr>
          <p:cNvPr id="9" name="Slide Number Placeholder 8"/>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10"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11626433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9022079" y="6488158"/>
            <a:ext cx="2630123" cy="365125"/>
          </a:xfrm>
          <a:prstGeom prst="rect">
            <a:avLst/>
          </a:prstGeom>
        </p:spPr>
        <p:txBody>
          <a:bodyPr/>
          <a:lstStyle/>
          <a:p>
            <a:endParaRPr lang="en-ZA"/>
          </a:p>
        </p:txBody>
      </p:sp>
      <p:sp>
        <p:nvSpPr>
          <p:cNvPr id="5" name="Slide Number Placeholder 4"/>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6"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10088998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022079" y="6488158"/>
            <a:ext cx="2630123" cy="365125"/>
          </a:xfrm>
          <a:prstGeom prst="rect">
            <a:avLst/>
          </a:prstGeom>
        </p:spPr>
        <p:txBody>
          <a:bodyPr/>
          <a:lstStyle/>
          <a:p>
            <a:endParaRPr lang="en-ZA"/>
          </a:p>
        </p:txBody>
      </p:sp>
      <p:sp>
        <p:nvSpPr>
          <p:cNvPr id="4" name="Slide Number Placeholder 3"/>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5"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4116790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9022079" y="6488158"/>
            <a:ext cx="2630123" cy="365125"/>
          </a:xfrm>
          <a:prstGeom prst="rect">
            <a:avLst/>
          </a:prstGeom>
        </p:spPr>
        <p:txBody>
          <a:bodyPr/>
          <a:lstStyle/>
          <a:p>
            <a:endParaRPr lang="en-ZA"/>
          </a:p>
        </p:txBody>
      </p:sp>
      <p:sp>
        <p:nvSpPr>
          <p:cNvPr id="7" name="Slide Number Placeholder 6"/>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8"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30866445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9022079" y="6488158"/>
            <a:ext cx="2630123" cy="365125"/>
          </a:xfrm>
          <a:prstGeom prst="rect">
            <a:avLst/>
          </a:prstGeom>
        </p:spPr>
        <p:txBody>
          <a:bodyPr/>
          <a:lstStyle/>
          <a:p>
            <a:endParaRPr lang="en-ZA"/>
          </a:p>
        </p:txBody>
      </p:sp>
      <p:sp>
        <p:nvSpPr>
          <p:cNvPr id="7" name="Slide Number Placeholder 6"/>
          <p:cNvSpPr>
            <a:spLocks noGrp="1"/>
          </p:cNvSpPr>
          <p:nvPr>
            <p:ph type="sldNum" sz="quarter" idx="12"/>
          </p:nvPr>
        </p:nvSpPr>
        <p:spPr>
          <a:xfrm>
            <a:off x="11463338" y="6488158"/>
            <a:ext cx="638175" cy="365125"/>
          </a:xfrm>
          <a:prstGeom prst="rect">
            <a:avLst/>
          </a:prstGeom>
        </p:spPr>
        <p:txBody>
          <a:bodyPr/>
          <a:lstStyle/>
          <a:p>
            <a:fld id="{C82891D0-7535-40DF-98A3-F1CCCAD269E9}" type="slidenum">
              <a:rPr lang="en-ZA" smtClean="0"/>
              <a:t>‹#›</a:t>
            </a:fld>
            <a:endParaRPr lang="en-ZA"/>
          </a:p>
        </p:txBody>
      </p:sp>
      <p:sp>
        <p:nvSpPr>
          <p:cNvPr id="8" name="Footer Placeholder 19"/>
          <p:cNvSpPr>
            <a:spLocks noGrp="1"/>
          </p:cNvSpPr>
          <p:nvPr>
            <p:ph type="ftr" sz="quarter" idx="11"/>
          </p:nvPr>
        </p:nvSpPr>
        <p:spPr>
          <a:xfrm>
            <a:off x="1521556" y="6479920"/>
            <a:ext cx="8495656" cy="365125"/>
          </a:xfrm>
          <a:prstGeom prst="rect">
            <a:avLst/>
          </a:prstGeom>
        </p:spPr>
        <p:txBody>
          <a:bodyPr/>
          <a:lstStyle/>
          <a:p>
            <a:endParaRPr lang="en-ZA" dirty="0"/>
          </a:p>
        </p:txBody>
      </p:sp>
    </p:spTree>
    <p:extLst>
      <p:ext uri="{BB962C8B-B14F-4D97-AF65-F5344CB8AC3E}">
        <p14:creationId xmlns:p14="http://schemas.microsoft.com/office/powerpoint/2010/main" val="34117155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1095632"/>
          </a:xfrm>
          <a:prstGeom prst="rect">
            <a:avLst/>
          </a:prstGeom>
          <a:solidFill>
            <a:srgbClr val="81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Placeholder 1"/>
          <p:cNvSpPr>
            <a:spLocks noGrp="1"/>
          </p:cNvSpPr>
          <p:nvPr>
            <p:ph type="title"/>
          </p:nvPr>
        </p:nvSpPr>
        <p:spPr>
          <a:xfrm>
            <a:off x="164585" y="1"/>
            <a:ext cx="11082121" cy="1095632"/>
          </a:xfrm>
          <a:prstGeom prst="rect">
            <a:avLst/>
          </a:prstGeom>
        </p:spPr>
        <p:txBody>
          <a:bodyPr vert="horz" lIns="91440" tIns="45720" rIns="91440" bIns="45720" rtlCol="0" anchor="ctr">
            <a:normAutofit/>
          </a:bodyPr>
          <a:lstStyle/>
          <a:p>
            <a:r>
              <a:rPr lang="en-US" smtClean="0"/>
              <a:t>Click to edit Master title style</a:t>
            </a:r>
            <a:endParaRPr lang="en-Z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ZA" dirty="0"/>
          </a:p>
        </p:txBody>
      </p:sp>
      <p:sp>
        <p:nvSpPr>
          <p:cNvPr id="5" name="Rectangle 4"/>
          <p:cNvSpPr/>
          <p:nvPr userDrawn="1"/>
        </p:nvSpPr>
        <p:spPr>
          <a:xfrm>
            <a:off x="0" y="6483178"/>
            <a:ext cx="12192000" cy="374822"/>
          </a:xfrm>
          <a:prstGeom prst="rect">
            <a:avLst/>
          </a:prstGeom>
          <a:solidFill>
            <a:srgbClr val="81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 name="Picture 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3615" y="6533793"/>
            <a:ext cx="1257940" cy="294776"/>
          </a:xfrm>
          <a:prstGeom prst="rect">
            <a:avLst/>
          </a:prstGeom>
        </p:spPr>
      </p:pic>
      <p:sp>
        <p:nvSpPr>
          <p:cNvPr id="4" name="TextBox 3"/>
          <p:cNvSpPr txBox="1"/>
          <p:nvPr userDrawn="1"/>
        </p:nvSpPr>
        <p:spPr>
          <a:xfrm>
            <a:off x="2733152" y="6553515"/>
            <a:ext cx="6189784" cy="246221"/>
          </a:xfrm>
          <a:prstGeom prst="rect">
            <a:avLst/>
          </a:prstGeom>
          <a:noFill/>
          <a:ln>
            <a:noFill/>
          </a:ln>
        </p:spPr>
        <p:txBody>
          <a:bodyPr wrap="square" rtlCol="0">
            <a:spAutoFit/>
          </a:bodyPr>
          <a:lstStyle/>
          <a:p>
            <a:pPr algn="ctr"/>
            <a:r>
              <a:rPr lang="en-ZA" sz="1000" dirty="0" smtClean="0">
                <a:solidFill>
                  <a:schemeClr val="bg1"/>
                </a:solidFill>
              </a:rPr>
              <a:t>Postgraduate Diploma in Development Finance</a:t>
            </a:r>
            <a:endParaRPr lang="en-ZA" sz="1000" dirty="0">
              <a:solidFill>
                <a:schemeClr val="bg1"/>
              </a:solidFill>
            </a:endParaRPr>
          </a:p>
        </p:txBody>
      </p:sp>
      <p:sp>
        <p:nvSpPr>
          <p:cNvPr id="8" name="Rectangle 7"/>
          <p:cNvSpPr/>
          <p:nvPr userDrawn="1"/>
        </p:nvSpPr>
        <p:spPr>
          <a:xfrm>
            <a:off x="11652202" y="6538912"/>
            <a:ext cx="256443" cy="2564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TextBox 8"/>
          <p:cNvSpPr txBox="1"/>
          <p:nvPr userDrawn="1"/>
        </p:nvSpPr>
        <p:spPr>
          <a:xfrm>
            <a:off x="7717135" y="6553515"/>
            <a:ext cx="3935068" cy="246221"/>
          </a:xfrm>
          <a:prstGeom prst="rect">
            <a:avLst/>
          </a:prstGeom>
          <a:noFill/>
          <a:ln>
            <a:noFill/>
          </a:ln>
        </p:spPr>
        <p:txBody>
          <a:bodyPr wrap="square" rtlCol="0">
            <a:spAutoFit/>
          </a:bodyPr>
          <a:lstStyle/>
          <a:p>
            <a:pPr algn="ctr"/>
            <a:r>
              <a:rPr lang="en-ZA" sz="1000" dirty="0" smtClean="0">
                <a:solidFill>
                  <a:schemeClr val="bg1"/>
                </a:solidFill>
              </a:rPr>
              <a:t>09/01/2019</a:t>
            </a:r>
            <a:endParaRPr lang="en-ZA" sz="1000" dirty="0">
              <a:solidFill>
                <a:schemeClr val="bg1"/>
              </a:solidFill>
            </a:endParaRPr>
          </a:p>
        </p:txBody>
      </p:sp>
      <p:sp>
        <p:nvSpPr>
          <p:cNvPr id="12" name="TextBox 11"/>
          <p:cNvSpPr txBox="1"/>
          <p:nvPr userDrawn="1"/>
        </p:nvSpPr>
        <p:spPr>
          <a:xfrm>
            <a:off x="11652201" y="6553516"/>
            <a:ext cx="256444" cy="246221"/>
          </a:xfrm>
          <a:prstGeom prst="rect">
            <a:avLst/>
          </a:prstGeom>
          <a:noFill/>
          <a:ln>
            <a:noFill/>
          </a:ln>
        </p:spPr>
        <p:txBody>
          <a:bodyPr wrap="square" rtlCol="0">
            <a:spAutoFit/>
          </a:bodyPr>
          <a:lstStyle/>
          <a:p>
            <a:pPr algn="ctr"/>
            <a:endParaRPr lang="en-ZA" sz="1000" dirty="0">
              <a:solidFill>
                <a:schemeClr val="bg1"/>
              </a:solidFill>
            </a:endParaRPr>
          </a:p>
        </p:txBody>
      </p:sp>
    </p:spTree>
    <p:extLst>
      <p:ext uri="{BB962C8B-B14F-4D97-AF65-F5344CB8AC3E}">
        <p14:creationId xmlns:p14="http://schemas.microsoft.com/office/powerpoint/2010/main" val="573356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81B85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81B85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1B850"/>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81B85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81B85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3B89D-57CE-4723-9721-CEC8AB3D7F0B}" type="slidenum">
              <a:rPr lang="en-ZA" smtClean="0"/>
              <a:t>‹#›</a:t>
            </a:fld>
            <a:endParaRPr lang="en-ZA"/>
          </a:p>
        </p:txBody>
      </p:sp>
    </p:spTree>
    <p:extLst>
      <p:ext uri="{BB962C8B-B14F-4D97-AF65-F5344CB8AC3E}">
        <p14:creationId xmlns:p14="http://schemas.microsoft.com/office/powerpoint/2010/main" val="794461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datafirst.uct.ac.za/" TargetMode="External"/><Relationship Id="rId7" Type="http://schemas.openxmlformats.org/officeDocument/2006/relationships/hyperlink" Target="http://unctadstat.unctad.org/ReportFolders/reportFolders.aspx" TargetMode="External"/><Relationship Id="rId2" Type="http://schemas.openxmlformats.org/officeDocument/2006/relationships/hyperlink" Target="http://data.worldbank.org/" TargetMode="External"/><Relationship Id="rId1" Type="http://schemas.openxmlformats.org/officeDocument/2006/relationships/slideLayout" Target="../slideLayouts/slideLayout2.xml"/><Relationship Id="rId6" Type="http://schemas.openxmlformats.org/officeDocument/2006/relationships/hyperlink" Target="http://www.imf.org/external/data.htm" TargetMode="External"/><Relationship Id="rId5" Type="http://schemas.openxmlformats.org/officeDocument/2006/relationships/hyperlink" Target="http://comtrade.un.org/monthly/Main/Data.aspx" TargetMode="External"/><Relationship Id="rId4" Type="http://schemas.openxmlformats.org/officeDocument/2006/relationships/hyperlink" Target="http://research.mcgregorbfa.com.ez.sun.ac.za/Default.aspx"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132653"/>
            <a:ext cx="8609524" cy="1135645"/>
          </a:xfrm>
        </p:spPr>
        <p:txBody>
          <a:bodyPr>
            <a:normAutofit fontScale="90000"/>
          </a:bodyPr>
          <a:lstStyle/>
          <a:p>
            <a:pPr algn="l"/>
            <a:r>
              <a:rPr lang="en-ZA" sz="5300" b="1" dirty="0" smtClean="0">
                <a:solidFill>
                  <a:schemeClr val="tx1"/>
                </a:solidFill>
              </a:rPr>
              <a:t>Methodological issues and data gathering</a:t>
            </a:r>
            <a:endParaRPr lang="en-ZA" sz="5300" b="1" dirty="0">
              <a:solidFill>
                <a:schemeClr val="tx1"/>
              </a:solidFill>
            </a:endParaRPr>
          </a:p>
        </p:txBody>
      </p:sp>
      <p:sp>
        <p:nvSpPr>
          <p:cNvPr id="3" name="Subtitle 2"/>
          <p:cNvSpPr>
            <a:spLocks noGrp="1"/>
          </p:cNvSpPr>
          <p:nvPr>
            <p:ph type="subTitle" idx="1"/>
          </p:nvPr>
        </p:nvSpPr>
        <p:spPr>
          <a:xfrm>
            <a:off x="2052346" y="5679115"/>
            <a:ext cx="9144000" cy="741362"/>
          </a:xfrm>
        </p:spPr>
        <p:txBody>
          <a:bodyPr/>
          <a:lstStyle/>
          <a:p>
            <a:pPr algn="l"/>
            <a:r>
              <a:rPr lang="en-ZA" b="1" dirty="0" smtClean="0"/>
              <a:t>Dr Pieter </a:t>
            </a:r>
            <a:r>
              <a:rPr lang="en-ZA" b="1" dirty="0" err="1" smtClean="0"/>
              <a:t>Opperman</a:t>
            </a:r>
            <a:endParaRPr lang="en-ZA"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922" y="92312"/>
            <a:ext cx="1374214" cy="853997"/>
          </a:xfrm>
          <a:prstGeom prst="rect">
            <a:avLst/>
          </a:prstGeom>
        </p:spPr>
      </p:pic>
      <p:sp>
        <p:nvSpPr>
          <p:cNvPr id="5" name="Title Placeholder 1"/>
          <p:cNvSpPr txBox="1">
            <a:spLocks/>
          </p:cNvSpPr>
          <p:nvPr/>
        </p:nvSpPr>
        <p:spPr>
          <a:xfrm>
            <a:off x="2130011" y="43033"/>
            <a:ext cx="8912297" cy="109563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bg1"/>
                </a:solidFill>
                <a:latin typeface="Arial" panose="020B0604020202020204" pitchFamily="34" charset="0"/>
                <a:ea typeface="+mj-ea"/>
                <a:cs typeface="Arial" panose="020B0604020202020204" pitchFamily="34" charset="0"/>
              </a:defRPr>
            </a:lvl1pPr>
          </a:lstStyle>
          <a:p>
            <a:pPr algn="l">
              <a:lnSpc>
                <a:spcPct val="100000"/>
              </a:lnSpc>
            </a:pPr>
            <a:r>
              <a:rPr lang="en-US" sz="2800" dirty="0" smtClean="0"/>
              <a:t>Postgraduate Diploma in </a:t>
            </a:r>
          </a:p>
          <a:p>
            <a:pPr algn="l">
              <a:lnSpc>
                <a:spcPct val="100000"/>
              </a:lnSpc>
            </a:pPr>
            <a:r>
              <a:rPr lang="en-US" sz="2800" dirty="0" smtClean="0"/>
              <a:t>Development Finance – Research Orientation</a:t>
            </a:r>
            <a:endParaRPr lang="en-ZA" sz="2800" dirty="0"/>
          </a:p>
        </p:txBody>
      </p:sp>
      <p:sp>
        <p:nvSpPr>
          <p:cNvPr id="8" name="Subtitle 2"/>
          <p:cNvSpPr txBox="1">
            <a:spLocks/>
          </p:cNvSpPr>
          <p:nvPr/>
        </p:nvSpPr>
        <p:spPr>
          <a:xfrm>
            <a:off x="9681885" y="5715584"/>
            <a:ext cx="2305459" cy="4485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rgbClr val="E1373E"/>
              </a:buClr>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Clr>
                <a:srgbClr val="E1373E"/>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E1373E"/>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E1373E"/>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E1373E"/>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ZA" sz="1800" b="1" dirty="0"/>
          </a:p>
        </p:txBody>
      </p:sp>
      <p:sp>
        <p:nvSpPr>
          <p:cNvPr id="11" name="Rectangle 10"/>
          <p:cNvSpPr/>
          <p:nvPr/>
        </p:nvSpPr>
        <p:spPr>
          <a:xfrm>
            <a:off x="0" y="6483178"/>
            <a:ext cx="12192000" cy="374822"/>
          </a:xfrm>
          <a:prstGeom prst="rect">
            <a:avLst/>
          </a:prstGeom>
          <a:solidFill>
            <a:srgbClr val="81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922" y="6507006"/>
            <a:ext cx="2113306" cy="279492"/>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96346" y="6572797"/>
            <a:ext cx="694177" cy="213701"/>
          </a:xfrm>
          <a:prstGeom prst="rect">
            <a:avLst/>
          </a:prstGeom>
        </p:spPr>
      </p:pic>
      <p:cxnSp>
        <p:nvCxnSpPr>
          <p:cNvPr id="21" name="Straight Connector 20"/>
          <p:cNvCxnSpPr/>
          <p:nvPr/>
        </p:nvCxnSpPr>
        <p:spPr>
          <a:xfrm>
            <a:off x="1966282" y="199525"/>
            <a:ext cx="0" cy="74678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759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173018" y="332657"/>
            <a:ext cx="9027438" cy="714375"/>
          </a:xfrm>
        </p:spPr>
        <p:txBody>
          <a:bodyPr rtlCol="0">
            <a:normAutofit fontScale="90000"/>
          </a:bodyPr>
          <a:lstStyle/>
          <a:p>
            <a:pPr>
              <a:defRPr/>
            </a:pPr>
            <a:r>
              <a:rPr lang="en-US" dirty="0" smtClean="0"/>
              <a:t>Primary Data … </a:t>
            </a:r>
            <a:r>
              <a:rPr lang="hu-HU" dirty="0" smtClean="0"/>
              <a:t>A census or a survey?</a:t>
            </a:r>
            <a:endParaRPr lang="hu-HU" dirty="0"/>
          </a:p>
        </p:txBody>
      </p:sp>
      <p:sp>
        <p:nvSpPr>
          <p:cNvPr id="3" name="Tartalom helye 2"/>
          <p:cNvSpPr>
            <a:spLocks noGrp="1"/>
          </p:cNvSpPr>
          <p:nvPr>
            <p:ph idx="1"/>
          </p:nvPr>
        </p:nvSpPr>
        <p:spPr>
          <a:xfrm>
            <a:off x="609600" y="1256145"/>
            <a:ext cx="10972800" cy="5125184"/>
          </a:xfrm>
        </p:spPr>
        <p:txBody>
          <a:bodyPr rtlCol="0">
            <a:normAutofit/>
          </a:bodyPr>
          <a:lstStyle/>
          <a:p>
            <a:pPr algn="just">
              <a:defRPr/>
            </a:pPr>
            <a:r>
              <a:rPr lang="en-US" sz="2400" dirty="0"/>
              <a:t>We need to decide whether to include</a:t>
            </a:r>
          </a:p>
          <a:p>
            <a:pPr lvl="1" algn="just">
              <a:buFont typeface="Arial" pitchFamily="34" charset="0"/>
              <a:buChar char="–"/>
              <a:defRPr/>
            </a:pPr>
            <a:r>
              <a:rPr lang="en-US" dirty="0"/>
              <a:t> all people 		undertake a </a:t>
            </a:r>
            <a:r>
              <a:rPr lang="en-US" i="1" dirty="0"/>
              <a:t>census</a:t>
            </a:r>
          </a:p>
          <a:p>
            <a:pPr lvl="1" algn="just">
              <a:buFont typeface="Arial" pitchFamily="34" charset="0"/>
              <a:buChar char="–"/>
              <a:defRPr/>
            </a:pPr>
            <a:r>
              <a:rPr lang="en-US" dirty="0"/>
              <a:t>or take a selection	</a:t>
            </a:r>
            <a:r>
              <a:rPr lang="en-US" i="1" dirty="0" smtClean="0"/>
              <a:t>sample</a:t>
            </a:r>
            <a:endParaRPr lang="en-US" i="1" dirty="0"/>
          </a:p>
          <a:p>
            <a:pPr algn="just">
              <a:defRPr/>
            </a:pPr>
            <a:r>
              <a:rPr lang="en-US" sz="2400" dirty="0"/>
              <a:t>Census:</a:t>
            </a:r>
          </a:p>
          <a:p>
            <a:pPr lvl="1" algn="just">
              <a:buFont typeface="Arial" pitchFamily="34" charset="0"/>
              <a:buChar char="–"/>
              <a:defRPr/>
            </a:pPr>
            <a:r>
              <a:rPr lang="en-US" dirty="0"/>
              <a:t>Representative!	</a:t>
            </a:r>
            <a:r>
              <a:rPr lang="en-US" i="1" dirty="0" smtClean="0"/>
              <a:t>Mean, standard </a:t>
            </a:r>
            <a:r>
              <a:rPr lang="en-US" i="1" dirty="0"/>
              <a:t>Deviation</a:t>
            </a:r>
          </a:p>
          <a:p>
            <a:pPr lvl="1" algn="just">
              <a:buFont typeface="Arial" pitchFamily="34" charset="0"/>
              <a:buChar char="–"/>
              <a:defRPr/>
            </a:pPr>
            <a:r>
              <a:rPr lang="en-US" dirty="0"/>
              <a:t>prohibitively 	</a:t>
            </a:r>
            <a:r>
              <a:rPr lang="en-US" dirty="0" smtClean="0"/>
              <a:t>           </a:t>
            </a:r>
            <a:r>
              <a:rPr lang="en-US" i="1" dirty="0" smtClean="0"/>
              <a:t>expensive</a:t>
            </a:r>
            <a:r>
              <a:rPr lang="en-US" dirty="0"/>
              <a:t>,</a:t>
            </a:r>
          </a:p>
          <a:p>
            <a:pPr lvl="1" algn="just">
              <a:buFont typeface="Arial" pitchFamily="34" charset="0"/>
              <a:buChar char="–"/>
              <a:defRPr/>
            </a:pPr>
            <a:r>
              <a:rPr lang="en-US"/>
              <a:t>prohibitively  </a:t>
            </a:r>
            <a:r>
              <a:rPr lang="en-US" smtClean="0"/>
              <a:t>               </a:t>
            </a:r>
            <a:r>
              <a:rPr lang="en-US" i="1" smtClean="0"/>
              <a:t>time </a:t>
            </a:r>
            <a:r>
              <a:rPr lang="en-US" i="1" dirty="0"/>
              <a:t>consuming</a:t>
            </a:r>
            <a:r>
              <a:rPr lang="en-US" dirty="0"/>
              <a:t>,</a:t>
            </a:r>
          </a:p>
          <a:p>
            <a:pPr lvl="1" algn="just">
              <a:buFont typeface="Arial" pitchFamily="34" charset="0"/>
              <a:buChar char="–"/>
              <a:defRPr/>
            </a:pPr>
            <a:r>
              <a:rPr lang="en-US" i="1" dirty="0"/>
              <a:t>limit</a:t>
            </a:r>
            <a:r>
              <a:rPr lang="en-US" dirty="0"/>
              <a:t> the possible </a:t>
            </a:r>
            <a:r>
              <a:rPr lang="en-US" i="1" dirty="0"/>
              <a:t>depth</a:t>
            </a:r>
            <a:r>
              <a:rPr lang="en-US" dirty="0"/>
              <a:t> of the enquiry </a:t>
            </a:r>
          </a:p>
          <a:p>
            <a:pPr algn="just">
              <a:defRPr/>
            </a:pPr>
            <a:r>
              <a:rPr lang="en-US" sz="2400" dirty="0"/>
              <a:t>Designed survey can provide </a:t>
            </a:r>
          </a:p>
          <a:p>
            <a:pPr lvl="1" algn="just">
              <a:buFont typeface="Arial" pitchFamily="34" charset="0"/>
              <a:buChar char="–"/>
              <a:defRPr/>
            </a:pPr>
            <a:r>
              <a:rPr lang="en-US" dirty="0"/>
              <a:t>the </a:t>
            </a:r>
            <a:r>
              <a:rPr lang="en-US" i="1" dirty="0"/>
              <a:t>acceptable quality </a:t>
            </a:r>
            <a:r>
              <a:rPr lang="en-US" dirty="0"/>
              <a:t>of results </a:t>
            </a:r>
          </a:p>
          <a:p>
            <a:pPr lvl="1" algn="just">
              <a:buFont typeface="Arial" pitchFamily="34" charset="0"/>
              <a:buChar char="–"/>
              <a:defRPr/>
            </a:pPr>
            <a:r>
              <a:rPr lang="en-US" dirty="0"/>
              <a:t>at </a:t>
            </a:r>
            <a:r>
              <a:rPr lang="en-US" i="1" dirty="0"/>
              <a:t>lower costs </a:t>
            </a:r>
            <a:r>
              <a:rPr lang="en-US" dirty="0"/>
              <a:t>and</a:t>
            </a:r>
          </a:p>
          <a:p>
            <a:pPr lvl="1" algn="just">
              <a:buFont typeface="Arial" pitchFamily="34" charset="0"/>
              <a:buChar char="–"/>
              <a:defRPr/>
            </a:pPr>
            <a:r>
              <a:rPr lang="en-US" i="1" dirty="0"/>
              <a:t>greater speed</a:t>
            </a:r>
          </a:p>
          <a:p>
            <a:pPr lvl="1" algn="just">
              <a:buFont typeface="Arial" pitchFamily="34" charset="0"/>
              <a:buChar char="–"/>
              <a:defRPr/>
            </a:pPr>
            <a:endParaRPr lang="en-US" sz="2000" dirty="0"/>
          </a:p>
        </p:txBody>
      </p:sp>
    </p:spTree>
    <p:extLst>
      <p:ext uri="{BB962C8B-B14F-4D97-AF65-F5344CB8AC3E}">
        <p14:creationId xmlns:p14="http://schemas.microsoft.com/office/powerpoint/2010/main" val="8026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287688" y="228600"/>
            <a:ext cx="6480721" cy="680120"/>
          </a:xfrm>
        </p:spPr>
        <p:txBody>
          <a:bodyPr>
            <a:normAutofit fontScale="90000"/>
          </a:bodyPr>
          <a:lstStyle/>
          <a:p>
            <a:pPr eaLnBrk="1" hangingPunct="1"/>
            <a:r>
              <a:rPr lang="en-US" dirty="0" smtClean="0"/>
              <a:t>Questionnaires in Surveys	</a:t>
            </a:r>
          </a:p>
        </p:txBody>
      </p:sp>
      <p:sp>
        <p:nvSpPr>
          <p:cNvPr id="28675" name="Content Placeholder 2"/>
          <p:cNvSpPr>
            <a:spLocks noGrp="1"/>
          </p:cNvSpPr>
          <p:nvPr>
            <p:ph sz="quarter" idx="1"/>
          </p:nvPr>
        </p:nvSpPr>
        <p:spPr>
          <a:xfrm>
            <a:off x="711200" y="1600200"/>
            <a:ext cx="10871200" cy="4495800"/>
          </a:xfrm>
        </p:spPr>
        <p:txBody>
          <a:bodyPr/>
          <a:lstStyle/>
          <a:p>
            <a:pPr eaLnBrk="1" hangingPunct="1"/>
            <a:r>
              <a:rPr lang="en-US" sz="2400" dirty="0"/>
              <a:t>Advantages</a:t>
            </a:r>
          </a:p>
          <a:p>
            <a:pPr lvl="1" eaLnBrk="1" hangingPunct="1"/>
            <a:r>
              <a:rPr lang="en-US" dirty="0"/>
              <a:t>Sample large populations (cheap on materials &amp; effort)</a:t>
            </a:r>
          </a:p>
          <a:p>
            <a:pPr lvl="1" eaLnBrk="1" hangingPunct="1"/>
            <a:r>
              <a:rPr lang="en-US" dirty="0"/>
              <a:t>Efficiently ask a lot of questions</a:t>
            </a:r>
          </a:p>
          <a:p>
            <a:pPr eaLnBrk="1" hangingPunct="1"/>
            <a:r>
              <a:rPr lang="en-US" sz="2400" dirty="0"/>
              <a:t>Disadvantages</a:t>
            </a:r>
          </a:p>
          <a:p>
            <a:pPr lvl="1" eaLnBrk="1" hangingPunct="1"/>
            <a:r>
              <a:rPr lang="en-US" dirty="0"/>
              <a:t>Self-report is fallible (minor changes in question wording, question format, or question context can result in major changes obtained in results)</a:t>
            </a:r>
          </a:p>
          <a:p>
            <a:pPr lvl="1" eaLnBrk="1" hangingPunct="1"/>
            <a:r>
              <a:rPr lang="en-US" dirty="0"/>
              <a:t>Response biases are unavoidable (any property of questions that encourages respondents to answer in a particular way)</a:t>
            </a:r>
          </a:p>
          <a:p>
            <a:pPr lvl="1" eaLnBrk="1" hangingPunct="1"/>
            <a:endParaRPr lang="en-US" dirty="0"/>
          </a:p>
        </p:txBody>
      </p:sp>
    </p:spTree>
    <p:extLst>
      <p:ext uri="{BB962C8B-B14F-4D97-AF65-F5344CB8AC3E}">
        <p14:creationId xmlns:p14="http://schemas.microsoft.com/office/powerpoint/2010/main" val="764081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52946" y="265546"/>
            <a:ext cx="9707418" cy="608112"/>
          </a:xfrm>
        </p:spPr>
        <p:txBody>
          <a:bodyPr>
            <a:normAutofit fontScale="90000"/>
          </a:bodyPr>
          <a:lstStyle/>
          <a:p>
            <a:pPr eaLnBrk="1" hangingPunct="1"/>
            <a:r>
              <a:rPr lang="en-US" dirty="0"/>
              <a:t>Questionnaires in Surveys </a:t>
            </a:r>
            <a:r>
              <a:rPr lang="en-US" dirty="0" smtClean="0"/>
              <a:t>: Response biases</a:t>
            </a:r>
          </a:p>
        </p:txBody>
      </p:sp>
      <p:sp>
        <p:nvSpPr>
          <p:cNvPr id="29699" name="Content Placeholder 2"/>
          <p:cNvSpPr>
            <a:spLocks noGrp="1"/>
          </p:cNvSpPr>
          <p:nvPr>
            <p:ph sz="quarter" idx="1"/>
          </p:nvPr>
        </p:nvSpPr>
        <p:spPr>
          <a:xfrm>
            <a:off x="775855" y="1412776"/>
            <a:ext cx="10668000" cy="4683224"/>
          </a:xfrm>
        </p:spPr>
        <p:txBody>
          <a:bodyPr/>
          <a:lstStyle/>
          <a:p>
            <a:pPr eaLnBrk="1" hangingPunct="1"/>
            <a:r>
              <a:rPr lang="en-US" sz="2400" dirty="0"/>
              <a:t>Relying on people’s memory of events &amp; behaviors</a:t>
            </a:r>
          </a:p>
          <a:p>
            <a:pPr lvl="1" eaLnBrk="1" hangingPunct="1"/>
            <a:r>
              <a:rPr lang="en-US" dirty="0"/>
              <a:t>Emotionalism</a:t>
            </a:r>
          </a:p>
          <a:p>
            <a:pPr lvl="1" eaLnBrk="1" hangingPunct="1"/>
            <a:r>
              <a:rPr lang="en-US" dirty="0"/>
              <a:t>Recent effect bias </a:t>
            </a:r>
          </a:p>
          <a:p>
            <a:pPr lvl="1" eaLnBrk="1" hangingPunct="1"/>
            <a:r>
              <a:rPr lang="en-US" dirty="0"/>
              <a:t>Routines are deceiving </a:t>
            </a:r>
          </a:p>
          <a:p>
            <a:pPr eaLnBrk="1" hangingPunct="1"/>
            <a:r>
              <a:rPr lang="en-US" sz="2400" dirty="0"/>
              <a:t>Social desirability</a:t>
            </a:r>
          </a:p>
          <a:p>
            <a:pPr lvl="1" eaLnBrk="1" hangingPunct="1"/>
            <a:r>
              <a:rPr lang="en-US" dirty="0"/>
              <a:t>People answer through a filter of what will make them look good</a:t>
            </a:r>
          </a:p>
          <a:p>
            <a:pPr eaLnBrk="1" hangingPunct="1"/>
            <a:r>
              <a:rPr lang="en-US" sz="2400" dirty="0"/>
              <a:t>Yea-saying</a:t>
            </a:r>
          </a:p>
          <a:p>
            <a:pPr lvl="1" eaLnBrk="1" hangingPunct="1"/>
            <a:r>
              <a:rPr lang="en-US" dirty="0"/>
              <a:t>Solution: vary the direction of response alternatives</a:t>
            </a:r>
          </a:p>
          <a:p>
            <a:pPr eaLnBrk="1" hangingPunct="1"/>
            <a:endParaRPr lang="en-US" sz="2400" dirty="0"/>
          </a:p>
        </p:txBody>
      </p:sp>
    </p:spTree>
    <p:extLst>
      <p:ext uri="{BB962C8B-B14F-4D97-AF65-F5344CB8AC3E}">
        <p14:creationId xmlns:p14="http://schemas.microsoft.com/office/powerpoint/2010/main" val="1337773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20436" y="188640"/>
            <a:ext cx="10446328" cy="536104"/>
          </a:xfrm>
        </p:spPr>
        <p:txBody>
          <a:bodyPr>
            <a:normAutofit fontScale="90000"/>
          </a:bodyPr>
          <a:lstStyle/>
          <a:p>
            <a:pPr eaLnBrk="1" hangingPunct="1"/>
            <a:r>
              <a:rPr lang="en-US" dirty="0" smtClean="0"/>
              <a:t> </a:t>
            </a:r>
            <a:r>
              <a:rPr lang="en-US" dirty="0"/>
              <a:t>Questionnaires in Surveys </a:t>
            </a:r>
            <a:r>
              <a:rPr lang="en-US" dirty="0" smtClean="0"/>
              <a:t>: General Survey Biases</a:t>
            </a:r>
          </a:p>
        </p:txBody>
      </p:sp>
      <p:sp>
        <p:nvSpPr>
          <p:cNvPr id="30723" name="Content Placeholder 2"/>
          <p:cNvSpPr>
            <a:spLocks noGrp="1"/>
          </p:cNvSpPr>
          <p:nvPr>
            <p:ph sz="quarter" idx="1"/>
          </p:nvPr>
        </p:nvSpPr>
        <p:spPr>
          <a:xfrm>
            <a:off x="997527" y="1412776"/>
            <a:ext cx="9351242" cy="4683224"/>
          </a:xfrm>
        </p:spPr>
        <p:txBody>
          <a:bodyPr/>
          <a:lstStyle/>
          <a:p>
            <a:pPr eaLnBrk="1" hangingPunct="1"/>
            <a:r>
              <a:rPr lang="en-US" sz="2000" i="1" dirty="0"/>
              <a:t>Sampling</a:t>
            </a:r>
            <a:r>
              <a:rPr lang="en-US" sz="2000" dirty="0"/>
              <a:t> – are respondents representative of population of interest? How were they selected?</a:t>
            </a:r>
          </a:p>
          <a:p>
            <a:pPr eaLnBrk="1" hangingPunct="1"/>
            <a:r>
              <a:rPr lang="en-US" sz="2000" i="1" dirty="0"/>
              <a:t>Coverage</a:t>
            </a:r>
            <a:r>
              <a:rPr lang="en-US" sz="2000" dirty="0"/>
              <a:t> – do all persons in the population have an equal change of getting selected?</a:t>
            </a:r>
          </a:p>
          <a:p>
            <a:pPr lvl="1">
              <a:buFont typeface="Arial" charset="0"/>
              <a:buChar char="•"/>
            </a:pPr>
            <a:r>
              <a:rPr lang="en-US" sz="1800" dirty="0"/>
              <a:t>2 basic approaches to sampling: probabilistic and non-probabilistic. </a:t>
            </a:r>
          </a:p>
          <a:p>
            <a:pPr lvl="1">
              <a:buFont typeface="Arial" charset="0"/>
              <a:buChar char="•"/>
            </a:pPr>
            <a:r>
              <a:rPr lang="en-US" sz="1800" dirty="0"/>
              <a:t>If the purpose of your research is to draw conclusions or make predictions affecting the population as a whole (as most research usually is), then you must a use probabilistic sampling approach. </a:t>
            </a:r>
          </a:p>
          <a:p>
            <a:pPr lvl="1">
              <a:buFont typeface="Arial" charset="0"/>
              <a:buChar char="•"/>
            </a:pPr>
            <a:r>
              <a:rPr lang="en-US" sz="1800" dirty="0"/>
              <a:t>On the other hand, if you're only interested in seeing how a small group, then you can use a non-probabilistic sampling approach.</a:t>
            </a:r>
          </a:p>
          <a:p>
            <a:pPr eaLnBrk="1" hangingPunct="1"/>
            <a:r>
              <a:rPr lang="en-US" sz="2000" i="1" dirty="0"/>
              <a:t>Measurement – </a:t>
            </a:r>
            <a:r>
              <a:rPr lang="en-US" sz="2000" dirty="0"/>
              <a:t>question wording &amp; ordering can obstruct interpretation</a:t>
            </a:r>
          </a:p>
          <a:p>
            <a:pPr eaLnBrk="1" hangingPunct="1"/>
            <a:r>
              <a:rPr lang="en-US" sz="2000" i="1" dirty="0"/>
              <a:t>Non-response</a:t>
            </a:r>
            <a:r>
              <a:rPr lang="en-US" sz="2000" dirty="0"/>
              <a:t> </a:t>
            </a:r>
            <a:endParaRPr lang="en-US" sz="2000" i="1" dirty="0"/>
          </a:p>
          <a:p>
            <a:pPr eaLnBrk="1" hangingPunct="1"/>
            <a:endParaRPr lang="en-US" sz="2000" dirty="0"/>
          </a:p>
        </p:txBody>
      </p:sp>
    </p:spTree>
    <p:extLst>
      <p:ext uri="{BB962C8B-B14F-4D97-AF65-F5344CB8AC3E}">
        <p14:creationId xmlns:p14="http://schemas.microsoft.com/office/powerpoint/2010/main" val="97361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988292" y="256309"/>
            <a:ext cx="9311120" cy="536104"/>
          </a:xfrm>
        </p:spPr>
        <p:txBody>
          <a:bodyPr>
            <a:normAutofit fontScale="90000"/>
          </a:bodyPr>
          <a:lstStyle/>
          <a:p>
            <a:pPr eaLnBrk="1" hangingPunct="1"/>
            <a:r>
              <a:rPr lang="en-US" dirty="0"/>
              <a:t>Questionnaires in Surveys : Design </a:t>
            </a:r>
            <a:r>
              <a:rPr lang="en-US" dirty="0" smtClean="0"/>
              <a:t>is KEY</a:t>
            </a:r>
          </a:p>
        </p:txBody>
      </p:sp>
      <p:sp>
        <p:nvSpPr>
          <p:cNvPr id="31747" name="Content Placeholder 2"/>
          <p:cNvSpPr>
            <a:spLocks noGrp="1"/>
          </p:cNvSpPr>
          <p:nvPr>
            <p:ph sz="quarter" idx="1"/>
          </p:nvPr>
        </p:nvSpPr>
        <p:spPr>
          <a:xfrm>
            <a:off x="701964" y="1600200"/>
            <a:ext cx="10631054" cy="4495800"/>
          </a:xfrm>
        </p:spPr>
        <p:txBody>
          <a:bodyPr/>
          <a:lstStyle/>
          <a:p>
            <a:pPr eaLnBrk="1" hangingPunct="1"/>
            <a:r>
              <a:rPr lang="en-US" sz="2400" i="1" dirty="0"/>
              <a:t>Format</a:t>
            </a:r>
            <a:r>
              <a:rPr lang="en-US" sz="2400" dirty="0"/>
              <a:t> – booklet, printed vertical, one-sided</a:t>
            </a:r>
          </a:p>
          <a:p>
            <a:pPr eaLnBrk="1" hangingPunct="1"/>
            <a:r>
              <a:rPr lang="en-US" sz="2400" i="1" dirty="0"/>
              <a:t>Question ordering</a:t>
            </a:r>
            <a:r>
              <a:rPr lang="en-US" sz="2400" dirty="0"/>
              <a:t> – earlier questions can prime answers to later questions</a:t>
            </a:r>
          </a:p>
          <a:p>
            <a:pPr eaLnBrk="1" hangingPunct="1"/>
            <a:r>
              <a:rPr lang="en-US" sz="2400" i="1" dirty="0"/>
              <a:t>Page layout</a:t>
            </a:r>
            <a:r>
              <a:rPr lang="en-US" sz="2400" dirty="0"/>
              <a:t> – group similar items &amp; use consistent fonts and response categories</a:t>
            </a:r>
          </a:p>
          <a:p>
            <a:pPr eaLnBrk="1" hangingPunct="1"/>
            <a:r>
              <a:rPr lang="en-US" sz="2400" i="1" dirty="0"/>
              <a:t>Pre-testing</a:t>
            </a:r>
            <a:r>
              <a:rPr lang="en-US" sz="2400" dirty="0"/>
              <a:t> – conduct with volunteers demographically similar to expected participants</a:t>
            </a:r>
            <a:endParaRPr lang="en-US" sz="2400" i="1" dirty="0"/>
          </a:p>
        </p:txBody>
      </p:sp>
    </p:spTree>
    <p:extLst>
      <p:ext uri="{BB962C8B-B14F-4D97-AF65-F5344CB8AC3E}">
        <p14:creationId xmlns:p14="http://schemas.microsoft.com/office/powerpoint/2010/main" val="3451157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00364" y="228600"/>
            <a:ext cx="10483272" cy="680120"/>
          </a:xfrm>
        </p:spPr>
        <p:txBody>
          <a:bodyPr>
            <a:normAutofit fontScale="90000"/>
          </a:bodyPr>
          <a:lstStyle/>
          <a:p>
            <a:pPr eaLnBrk="1" hangingPunct="1"/>
            <a:r>
              <a:rPr lang="en-US" dirty="0"/>
              <a:t>Questionnaires in Surveys : Common </a:t>
            </a:r>
            <a:r>
              <a:rPr lang="en-US" dirty="0" smtClean="0"/>
              <a:t>Problems</a:t>
            </a:r>
          </a:p>
        </p:txBody>
      </p:sp>
      <p:sp>
        <p:nvSpPr>
          <p:cNvPr id="32771" name="Content Placeholder 2"/>
          <p:cNvSpPr>
            <a:spLocks noGrp="1"/>
          </p:cNvSpPr>
          <p:nvPr>
            <p:ph sz="quarter" idx="1"/>
          </p:nvPr>
        </p:nvSpPr>
        <p:spPr>
          <a:xfrm>
            <a:off x="600364" y="1340768"/>
            <a:ext cx="11176000" cy="4495800"/>
          </a:xfrm>
        </p:spPr>
        <p:txBody>
          <a:bodyPr/>
          <a:lstStyle/>
          <a:p>
            <a:pPr eaLnBrk="1" hangingPunct="1"/>
            <a:r>
              <a:rPr lang="en-US" sz="2400" dirty="0"/>
              <a:t>Avoid complicated &amp; double-barrel questions</a:t>
            </a:r>
          </a:p>
          <a:p>
            <a:pPr lvl="1" eaLnBrk="1" hangingPunct="1"/>
            <a:r>
              <a:rPr lang="en-US" dirty="0"/>
              <a:t>Complexity increases errors &amp; non-response </a:t>
            </a:r>
          </a:p>
          <a:p>
            <a:pPr lvl="1" eaLnBrk="1" hangingPunct="1"/>
            <a:r>
              <a:rPr lang="en-US" i="1" dirty="0"/>
              <a:t>African governments should reduce excess spending by reducing government size, cutting down on military expenditures, reduce ministerial perks and allowances and spend more on infrastructure development. Do you agree or disagree?</a:t>
            </a:r>
          </a:p>
          <a:p>
            <a:pPr eaLnBrk="1" hangingPunct="1"/>
            <a:r>
              <a:rPr lang="en-US" sz="2400" dirty="0"/>
              <a:t>Navigation is paramount – make sure the survey is EASY to follow</a:t>
            </a:r>
          </a:p>
          <a:p>
            <a:pPr eaLnBrk="1" hangingPunct="1"/>
            <a:r>
              <a:rPr lang="en-US" sz="2400" dirty="0"/>
              <a:t>Open-ended questions</a:t>
            </a:r>
          </a:p>
          <a:p>
            <a:pPr lvl="1" eaLnBrk="1" hangingPunct="1"/>
            <a:r>
              <a:rPr lang="en-US" dirty="0"/>
              <a:t>The size of the field allotted will determine the number of words</a:t>
            </a:r>
          </a:p>
        </p:txBody>
      </p:sp>
    </p:spTree>
    <p:extLst>
      <p:ext uri="{BB962C8B-B14F-4D97-AF65-F5344CB8AC3E}">
        <p14:creationId xmlns:p14="http://schemas.microsoft.com/office/powerpoint/2010/main" val="2598620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QUSTIONNAIRES IN SURVEYS: </a:t>
            </a:r>
            <a:r>
              <a:rPr lang="en-US" dirty="0" smtClean="0"/>
              <a:t>MODES OF SURVEY ADMINISTRATION</a:t>
            </a:r>
            <a:endParaRPr lang="en-ZA" dirty="0"/>
          </a:p>
        </p:txBody>
      </p:sp>
      <p:graphicFrame>
        <p:nvGraphicFramePr>
          <p:cNvPr id="5" name="Content Placeholder 4"/>
          <p:cNvGraphicFramePr>
            <a:graphicFrameLocks noGrp="1"/>
          </p:cNvGraphicFramePr>
          <p:nvPr>
            <p:ph idx="1"/>
            <p:extLst/>
          </p:nvPr>
        </p:nvGraphicFramePr>
        <p:xfrm>
          <a:off x="2895600" y="1295400"/>
          <a:ext cx="6781800" cy="5445760"/>
        </p:xfrm>
        <a:graphic>
          <a:graphicData uri="http://schemas.openxmlformats.org/drawingml/2006/table">
            <a:tbl>
              <a:tblPr firstRow="1" bandRow="1">
                <a:tableStyleId>{5C22544A-7EE6-4342-B048-85BDC9FD1C3A}</a:tableStyleId>
              </a:tblPr>
              <a:tblGrid>
                <a:gridCol w="1695450">
                  <a:extLst>
                    <a:ext uri="{9D8B030D-6E8A-4147-A177-3AD203B41FA5}">
                      <a16:colId xmlns:a16="http://schemas.microsoft.com/office/drawing/2014/main" val="20000"/>
                    </a:ext>
                  </a:extLst>
                </a:gridCol>
                <a:gridCol w="1695450">
                  <a:extLst>
                    <a:ext uri="{9D8B030D-6E8A-4147-A177-3AD203B41FA5}">
                      <a16:colId xmlns:a16="http://schemas.microsoft.com/office/drawing/2014/main" val="20001"/>
                    </a:ext>
                  </a:extLst>
                </a:gridCol>
                <a:gridCol w="1695450">
                  <a:extLst>
                    <a:ext uri="{9D8B030D-6E8A-4147-A177-3AD203B41FA5}">
                      <a16:colId xmlns:a16="http://schemas.microsoft.com/office/drawing/2014/main" val="20002"/>
                    </a:ext>
                  </a:extLst>
                </a:gridCol>
                <a:gridCol w="1695450">
                  <a:extLst>
                    <a:ext uri="{9D8B030D-6E8A-4147-A177-3AD203B41FA5}">
                      <a16:colId xmlns:a16="http://schemas.microsoft.com/office/drawing/2014/main" val="20003"/>
                    </a:ext>
                  </a:extLst>
                </a:gridCol>
              </a:tblGrid>
              <a:tr h="370840">
                <a:tc>
                  <a:txBody>
                    <a:bodyPr/>
                    <a:lstStyle/>
                    <a:p>
                      <a:r>
                        <a:rPr lang="en-ZA" sz="1600" dirty="0" smtClean="0"/>
                        <a:t>Variable</a:t>
                      </a:r>
                      <a:endParaRPr lang="en-ZA" sz="1600" dirty="0"/>
                    </a:p>
                  </a:txBody>
                  <a:tcPr/>
                </a:tc>
                <a:tc>
                  <a:txBody>
                    <a:bodyPr/>
                    <a:lstStyle/>
                    <a:p>
                      <a:r>
                        <a:rPr lang="en-ZA" sz="1600" dirty="0" smtClean="0"/>
                        <a:t>Mail</a:t>
                      </a:r>
                      <a:endParaRPr lang="en-ZA" sz="1600" dirty="0"/>
                    </a:p>
                  </a:txBody>
                  <a:tcPr/>
                </a:tc>
                <a:tc>
                  <a:txBody>
                    <a:bodyPr/>
                    <a:lstStyle/>
                    <a:p>
                      <a:r>
                        <a:rPr lang="en-ZA" sz="1600" dirty="0" smtClean="0"/>
                        <a:t>Phone</a:t>
                      </a:r>
                      <a:endParaRPr lang="en-ZA" sz="1600" dirty="0"/>
                    </a:p>
                  </a:txBody>
                  <a:tcPr/>
                </a:tc>
                <a:tc>
                  <a:txBody>
                    <a:bodyPr/>
                    <a:lstStyle/>
                    <a:p>
                      <a:r>
                        <a:rPr lang="en-ZA" sz="1600" dirty="0" smtClean="0"/>
                        <a:t>F/F</a:t>
                      </a:r>
                      <a:endParaRPr lang="en-ZA" sz="1600" dirty="0"/>
                    </a:p>
                  </a:txBody>
                  <a:tcPr/>
                </a:tc>
                <a:extLst>
                  <a:ext uri="{0D108BD9-81ED-4DB2-BD59-A6C34878D82A}">
                    <a16:rowId xmlns:a16="http://schemas.microsoft.com/office/drawing/2014/main" val="10000"/>
                  </a:ext>
                </a:extLst>
              </a:tr>
              <a:tr h="370840">
                <a:tc>
                  <a:txBody>
                    <a:bodyPr/>
                    <a:lstStyle/>
                    <a:p>
                      <a:r>
                        <a:rPr lang="en-ZA" sz="1600" dirty="0" smtClean="0"/>
                        <a:t>Cost</a:t>
                      </a:r>
                      <a:endParaRPr lang="en-ZA" sz="1600" dirty="0"/>
                    </a:p>
                  </a:txBody>
                  <a:tcPr/>
                </a:tc>
                <a:tc>
                  <a:txBody>
                    <a:bodyPr/>
                    <a:lstStyle/>
                    <a:p>
                      <a:r>
                        <a:rPr lang="en-ZA" sz="1600" dirty="0" smtClean="0"/>
                        <a:t>Cheapest</a:t>
                      </a:r>
                      <a:endParaRPr lang="en-ZA" sz="1600" dirty="0"/>
                    </a:p>
                  </a:txBody>
                  <a:tcPr/>
                </a:tc>
                <a:tc>
                  <a:txBody>
                    <a:bodyPr/>
                    <a:lstStyle/>
                    <a:p>
                      <a:r>
                        <a:rPr lang="en-ZA" sz="1600" dirty="0" smtClean="0"/>
                        <a:t>Moderate</a:t>
                      </a:r>
                      <a:endParaRPr lang="en-ZA" sz="1600" dirty="0"/>
                    </a:p>
                  </a:txBody>
                  <a:tcPr/>
                </a:tc>
                <a:tc>
                  <a:txBody>
                    <a:bodyPr/>
                    <a:lstStyle/>
                    <a:p>
                      <a:r>
                        <a:rPr lang="en-ZA" sz="1600" dirty="0" smtClean="0"/>
                        <a:t>Costly</a:t>
                      </a:r>
                      <a:endParaRPr lang="en-ZA" sz="1600" dirty="0"/>
                    </a:p>
                  </a:txBody>
                  <a:tcPr/>
                </a:tc>
                <a:extLst>
                  <a:ext uri="{0D108BD9-81ED-4DB2-BD59-A6C34878D82A}">
                    <a16:rowId xmlns:a16="http://schemas.microsoft.com/office/drawing/2014/main" val="10001"/>
                  </a:ext>
                </a:extLst>
              </a:tr>
              <a:tr h="370840">
                <a:tc>
                  <a:txBody>
                    <a:bodyPr/>
                    <a:lstStyle/>
                    <a:p>
                      <a:r>
                        <a:rPr lang="en-ZA" sz="1600" dirty="0" smtClean="0"/>
                        <a:t>Speed</a:t>
                      </a:r>
                      <a:endParaRPr lang="en-ZA" sz="1600" dirty="0"/>
                    </a:p>
                  </a:txBody>
                  <a:tcPr/>
                </a:tc>
                <a:tc>
                  <a:txBody>
                    <a:bodyPr/>
                    <a:lstStyle/>
                    <a:p>
                      <a:r>
                        <a:rPr lang="en-ZA" sz="1600" dirty="0" smtClean="0"/>
                        <a:t>Moderate</a:t>
                      </a:r>
                      <a:endParaRPr lang="en-ZA" sz="1600" dirty="0"/>
                    </a:p>
                  </a:txBody>
                  <a:tcPr/>
                </a:tc>
                <a:tc>
                  <a:txBody>
                    <a:bodyPr/>
                    <a:lstStyle/>
                    <a:p>
                      <a:r>
                        <a:rPr lang="en-ZA" sz="1600" dirty="0" smtClean="0"/>
                        <a:t>Fast</a:t>
                      </a:r>
                      <a:endParaRPr lang="en-ZA" sz="1600" dirty="0"/>
                    </a:p>
                  </a:txBody>
                  <a:tcPr/>
                </a:tc>
                <a:tc>
                  <a:txBody>
                    <a:bodyPr/>
                    <a:lstStyle/>
                    <a:p>
                      <a:r>
                        <a:rPr lang="en-ZA" sz="1600" dirty="0" smtClean="0"/>
                        <a:t>Slow</a:t>
                      </a:r>
                      <a:endParaRPr lang="en-ZA" sz="1600" dirty="0"/>
                    </a:p>
                  </a:txBody>
                  <a:tcPr/>
                </a:tc>
                <a:extLst>
                  <a:ext uri="{0D108BD9-81ED-4DB2-BD59-A6C34878D82A}">
                    <a16:rowId xmlns:a16="http://schemas.microsoft.com/office/drawing/2014/main" val="10002"/>
                  </a:ext>
                </a:extLst>
              </a:tr>
              <a:tr h="370840">
                <a:tc>
                  <a:txBody>
                    <a:bodyPr/>
                    <a:lstStyle/>
                    <a:p>
                      <a:r>
                        <a:rPr lang="en-ZA" sz="1600" dirty="0" smtClean="0"/>
                        <a:t>Response rate</a:t>
                      </a:r>
                      <a:endParaRPr lang="en-ZA" sz="1600" dirty="0"/>
                    </a:p>
                  </a:txBody>
                  <a:tcPr/>
                </a:tc>
                <a:tc>
                  <a:txBody>
                    <a:bodyPr/>
                    <a:lstStyle/>
                    <a:p>
                      <a:r>
                        <a:rPr lang="en-ZA" sz="1600" dirty="0" smtClean="0"/>
                        <a:t>Low-moderate</a:t>
                      </a:r>
                      <a:endParaRPr lang="en-ZA" sz="1600" dirty="0"/>
                    </a:p>
                  </a:txBody>
                  <a:tcPr/>
                </a:tc>
                <a:tc>
                  <a:txBody>
                    <a:bodyPr/>
                    <a:lstStyle/>
                    <a:p>
                      <a:r>
                        <a:rPr lang="en-ZA" sz="1600" dirty="0" smtClean="0"/>
                        <a:t>Moderate</a:t>
                      </a:r>
                      <a:endParaRPr lang="en-ZA" sz="1600" dirty="0"/>
                    </a:p>
                  </a:txBody>
                  <a:tcPr/>
                </a:tc>
                <a:tc>
                  <a:txBody>
                    <a:bodyPr/>
                    <a:lstStyle/>
                    <a:p>
                      <a:r>
                        <a:rPr lang="en-ZA" sz="1600" dirty="0" smtClean="0"/>
                        <a:t>High</a:t>
                      </a:r>
                      <a:endParaRPr lang="en-ZA" sz="1600" dirty="0"/>
                    </a:p>
                  </a:txBody>
                  <a:tcPr/>
                </a:tc>
                <a:extLst>
                  <a:ext uri="{0D108BD9-81ED-4DB2-BD59-A6C34878D82A}">
                    <a16:rowId xmlns:a16="http://schemas.microsoft.com/office/drawing/2014/main" val="10003"/>
                  </a:ext>
                </a:extLst>
              </a:tr>
              <a:tr h="370840">
                <a:tc>
                  <a:txBody>
                    <a:bodyPr/>
                    <a:lstStyle/>
                    <a:p>
                      <a:r>
                        <a:rPr lang="en-ZA" sz="1600" dirty="0" smtClean="0"/>
                        <a:t>Sampling need</a:t>
                      </a:r>
                      <a:endParaRPr lang="en-ZA" sz="1600" dirty="0"/>
                    </a:p>
                  </a:txBody>
                  <a:tcPr/>
                </a:tc>
                <a:tc>
                  <a:txBody>
                    <a:bodyPr/>
                    <a:lstStyle/>
                    <a:p>
                      <a:r>
                        <a:rPr lang="en-ZA" sz="1600" dirty="0" smtClean="0"/>
                        <a:t>Address</a:t>
                      </a:r>
                      <a:endParaRPr lang="en-ZA" sz="1600" dirty="0"/>
                    </a:p>
                  </a:txBody>
                  <a:tcPr/>
                </a:tc>
                <a:tc>
                  <a:txBody>
                    <a:bodyPr/>
                    <a:lstStyle/>
                    <a:p>
                      <a:r>
                        <a:rPr lang="en-ZA" sz="1600" dirty="0" smtClean="0"/>
                        <a:t>Tel number</a:t>
                      </a:r>
                      <a:endParaRPr lang="en-ZA" sz="1600" dirty="0"/>
                    </a:p>
                  </a:txBody>
                  <a:tcPr/>
                </a:tc>
                <a:tc>
                  <a:txBody>
                    <a:bodyPr/>
                    <a:lstStyle/>
                    <a:p>
                      <a:r>
                        <a:rPr lang="en-ZA" sz="1600" dirty="0" smtClean="0"/>
                        <a:t>Address</a:t>
                      </a:r>
                      <a:endParaRPr lang="en-ZA" sz="1600" dirty="0"/>
                    </a:p>
                  </a:txBody>
                  <a:tcPr/>
                </a:tc>
                <a:extLst>
                  <a:ext uri="{0D108BD9-81ED-4DB2-BD59-A6C34878D82A}">
                    <a16:rowId xmlns:a16="http://schemas.microsoft.com/office/drawing/2014/main" val="10004"/>
                  </a:ext>
                </a:extLst>
              </a:tr>
              <a:tr h="370840">
                <a:tc>
                  <a:txBody>
                    <a:bodyPr/>
                    <a:lstStyle/>
                    <a:p>
                      <a:r>
                        <a:rPr lang="en-ZA" sz="1600" dirty="0" smtClean="0"/>
                        <a:t>Burden on respondent</a:t>
                      </a:r>
                      <a:endParaRPr lang="en-ZA" sz="1600" dirty="0"/>
                    </a:p>
                  </a:txBody>
                  <a:tcPr/>
                </a:tc>
                <a:tc>
                  <a:txBody>
                    <a:bodyPr/>
                    <a:lstStyle/>
                    <a:p>
                      <a:r>
                        <a:rPr lang="en-ZA" sz="1600" dirty="0" smtClean="0"/>
                        <a:t>High</a:t>
                      </a:r>
                      <a:endParaRPr lang="en-ZA" sz="1600" dirty="0"/>
                    </a:p>
                  </a:txBody>
                  <a:tcPr/>
                </a:tc>
                <a:tc>
                  <a:txBody>
                    <a:bodyPr/>
                    <a:lstStyle/>
                    <a:p>
                      <a:r>
                        <a:rPr lang="en-ZA" sz="1600" dirty="0" smtClean="0"/>
                        <a:t>Moderate</a:t>
                      </a:r>
                      <a:endParaRPr lang="en-ZA" sz="1600" dirty="0"/>
                    </a:p>
                  </a:txBody>
                  <a:tcPr/>
                </a:tc>
                <a:tc>
                  <a:txBody>
                    <a:bodyPr/>
                    <a:lstStyle/>
                    <a:p>
                      <a:r>
                        <a:rPr lang="en-ZA" sz="1600" dirty="0" smtClean="0"/>
                        <a:t>Low</a:t>
                      </a:r>
                      <a:endParaRPr lang="en-ZA" sz="1600" dirty="0"/>
                    </a:p>
                  </a:txBody>
                  <a:tcPr/>
                </a:tc>
                <a:extLst>
                  <a:ext uri="{0D108BD9-81ED-4DB2-BD59-A6C34878D82A}">
                    <a16:rowId xmlns:a16="http://schemas.microsoft.com/office/drawing/2014/main" val="10005"/>
                  </a:ext>
                </a:extLst>
              </a:tr>
              <a:tr h="370840">
                <a:tc>
                  <a:txBody>
                    <a:bodyPr/>
                    <a:lstStyle/>
                    <a:p>
                      <a:r>
                        <a:rPr lang="en-ZA" sz="1600" dirty="0" smtClean="0"/>
                        <a:t>Control participation</a:t>
                      </a:r>
                      <a:endParaRPr lang="en-ZA" sz="1600" dirty="0"/>
                    </a:p>
                  </a:txBody>
                  <a:tcPr/>
                </a:tc>
                <a:tc>
                  <a:txBody>
                    <a:bodyPr/>
                    <a:lstStyle/>
                    <a:p>
                      <a:r>
                        <a:rPr lang="en-ZA" sz="1600" dirty="0" smtClean="0"/>
                        <a:t>Unknown</a:t>
                      </a:r>
                      <a:endParaRPr lang="en-ZA" sz="1600" dirty="0"/>
                    </a:p>
                  </a:txBody>
                  <a:tcPr/>
                </a:tc>
                <a:tc>
                  <a:txBody>
                    <a:bodyPr/>
                    <a:lstStyle/>
                    <a:p>
                      <a:r>
                        <a:rPr lang="en-ZA" sz="1600" dirty="0" smtClean="0"/>
                        <a:t>High</a:t>
                      </a:r>
                      <a:endParaRPr lang="en-ZA" sz="1600" dirty="0"/>
                    </a:p>
                  </a:txBody>
                  <a:tcPr/>
                </a:tc>
                <a:tc>
                  <a:txBody>
                    <a:bodyPr/>
                    <a:lstStyle/>
                    <a:p>
                      <a:r>
                        <a:rPr lang="en-ZA" sz="1600" dirty="0" smtClean="0"/>
                        <a:t>Variable</a:t>
                      </a:r>
                      <a:endParaRPr lang="en-ZA" sz="1600" dirty="0"/>
                    </a:p>
                  </a:txBody>
                  <a:tcPr/>
                </a:tc>
                <a:extLst>
                  <a:ext uri="{0D108BD9-81ED-4DB2-BD59-A6C34878D82A}">
                    <a16:rowId xmlns:a16="http://schemas.microsoft.com/office/drawing/2014/main" val="10006"/>
                  </a:ext>
                </a:extLst>
              </a:tr>
              <a:tr h="370840">
                <a:tc>
                  <a:txBody>
                    <a:bodyPr/>
                    <a:lstStyle/>
                    <a:p>
                      <a:r>
                        <a:rPr lang="en-ZA" sz="1600" dirty="0" smtClean="0"/>
                        <a:t>Length of questionnaire</a:t>
                      </a:r>
                      <a:endParaRPr lang="en-ZA" sz="1600" dirty="0"/>
                    </a:p>
                  </a:txBody>
                  <a:tcPr/>
                </a:tc>
                <a:tc>
                  <a:txBody>
                    <a:bodyPr/>
                    <a:lstStyle/>
                    <a:p>
                      <a:r>
                        <a:rPr lang="en-ZA" sz="1600" dirty="0" smtClean="0"/>
                        <a:t>Short</a:t>
                      </a:r>
                      <a:endParaRPr lang="en-ZA" sz="1600" dirty="0"/>
                    </a:p>
                  </a:txBody>
                  <a:tcPr/>
                </a:tc>
                <a:tc>
                  <a:txBody>
                    <a:bodyPr/>
                    <a:lstStyle/>
                    <a:p>
                      <a:r>
                        <a:rPr lang="en-ZA" sz="1600" dirty="0" smtClean="0"/>
                        <a:t>Moderate</a:t>
                      </a:r>
                      <a:endParaRPr lang="en-ZA" sz="1600" dirty="0"/>
                    </a:p>
                  </a:txBody>
                  <a:tcPr/>
                </a:tc>
                <a:tc>
                  <a:txBody>
                    <a:bodyPr/>
                    <a:lstStyle/>
                    <a:p>
                      <a:r>
                        <a:rPr lang="en-ZA" sz="1600" dirty="0" smtClean="0"/>
                        <a:t>Long</a:t>
                      </a:r>
                      <a:endParaRPr lang="en-ZA" sz="1600" dirty="0"/>
                    </a:p>
                  </a:txBody>
                  <a:tcPr/>
                </a:tc>
                <a:extLst>
                  <a:ext uri="{0D108BD9-81ED-4DB2-BD59-A6C34878D82A}">
                    <a16:rowId xmlns:a16="http://schemas.microsoft.com/office/drawing/2014/main" val="10007"/>
                  </a:ext>
                </a:extLst>
              </a:tr>
              <a:tr h="370840">
                <a:tc>
                  <a:txBody>
                    <a:bodyPr/>
                    <a:lstStyle/>
                    <a:p>
                      <a:r>
                        <a:rPr lang="en-ZA" sz="1600" dirty="0" smtClean="0"/>
                        <a:t>Sensitive quest</a:t>
                      </a:r>
                      <a:endParaRPr lang="en-ZA" sz="1600" dirty="0"/>
                    </a:p>
                  </a:txBody>
                  <a:tcPr/>
                </a:tc>
                <a:tc>
                  <a:txBody>
                    <a:bodyPr/>
                    <a:lstStyle/>
                    <a:p>
                      <a:r>
                        <a:rPr lang="en-ZA" sz="1600" dirty="0" smtClean="0"/>
                        <a:t>Best</a:t>
                      </a:r>
                      <a:endParaRPr lang="en-ZA" sz="1600" dirty="0"/>
                    </a:p>
                  </a:txBody>
                  <a:tcPr/>
                </a:tc>
                <a:tc>
                  <a:txBody>
                    <a:bodyPr/>
                    <a:lstStyle/>
                    <a:p>
                      <a:r>
                        <a:rPr lang="en-ZA" sz="1600" dirty="0" smtClean="0"/>
                        <a:t>Moderate</a:t>
                      </a:r>
                      <a:endParaRPr lang="en-ZA" sz="1600" dirty="0"/>
                    </a:p>
                  </a:txBody>
                  <a:tcPr/>
                </a:tc>
                <a:tc>
                  <a:txBody>
                    <a:bodyPr/>
                    <a:lstStyle/>
                    <a:p>
                      <a:r>
                        <a:rPr lang="en-ZA" sz="1600" dirty="0" smtClean="0"/>
                        <a:t>Poor</a:t>
                      </a:r>
                      <a:endParaRPr lang="en-ZA" sz="1600" dirty="0"/>
                    </a:p>
                  </a:txBody>
                  <a:tcPr/>
                </a:tc>
                <a:extLst>
                  <a:ext uri="{0D108BD9-81ED-4DB2-BD59-A6C34878D82A}">
                    <a16:rowId xmlns:a16="http://schemas.microsoft.com/office/drawing/2014/main" val="10008"/>
                  </a:ext>
                </a:extLst>
              </a:tr>
              <a:tr h="370840">
                <a:tc>
                  <a:txBody>
                    <a:bodyPr/>
                    <a:lstStyle/>
                    <a:p>
                      <a:r>
                        <a:rPr lang="en-ZA" sz="1600" dirty="0" smtClean="0"/>
                        <a:t>Lengthy</a:t>
                      </a:r>
                      <a:r>
                        <a:rPr lang="en-ZA" sz="1600" baseline="0" dirty="0" smtClean="0"/>
                        <a:t> choices</a:t>
                      </a:r>
                      <a:endParaRPr lang="en-ZA" sz="1600" dirty="0"/>
                    </a:p>
                  </a:txBody>
                  <a:tcPr/>
                </a:tc>
                <a:tc>
                  <a:txBody>
                    <a:bodyPr/>
                    <a:lstStyle/>
                    <a:p>
                      <a:r>
                        <a:rPr lang="en-ZA" sz="1600" dirty="0" smtClean="0"/>
                        <a:t>Poor</a:t>
                      </a:r>
                      <a:endParaRPr lang="en-ZA" sz="1600" dirty="0"/>
                    </a:p>
                  </a:txBody>
                  <a:tcPr/>
                </a:tc>
                <a:tc>
                  <a:txBody>
                    <a:bodyPr/>
                    <a:lstStyle/>
                    <a:p>
                      <a:r>
                        <a:rPr lang="en-ZA" sz="1600" dirty="0" smtClean="0"/>
                        <a:t>Good</a:t>
                      </a:r>
                      <a:endParaRPr lang="en-ZA" sz="1600" dirty="0"/>
                    </a:p>
                  </a:txBody>
                  <a:tcPr/>
                </a:tc>
                <a:tc>
                  <a:txBody>
                    <a:bodyPr/>
                    <a:lstStyle/>
                    <a:p>
                      <a:r>
                        <a:rPr lang="en-ZA" sz="1600" dirty="0" smtClean="0"/>
                        <a:t>Best</a:t>
                      </a:r>
                      <a:endParaRPr lang="en-ZA" sz="1600" dirty="0"/>
                    </a:p>
                  </a:txBody>
                  <a:tcPr/>
                </a:tc>
                <a:extLst>
                  <a:ext uri="{0D108BD9-81ED-4DB2-BD59-A6C34878D82A}">
                    <a16:rowId xmlns:a16="http://schemas.microsoft.com/office/drawing/2014/main" val="10009"/>
                  </a:ext>
                </a:extLst>
              </a:tr>
              <a:tr h="370840">
                <a:tc>
                  <a:txBody>
                    <a:bodyPr/>
                    <a:lstStyle/>
                    <a:p>
                      <a:r>
                        <a:rPr lang="en-ZA" sz="1600" dirty="0" smtClean="0"/>
                        <a:t>Open-ended res</a:t>
                      </a:r>
                      <a:endParaRPr lang="en-ZA" sz="1600" dirty="0"/>
                    </a:p>
                  </a:txBody>
                  <a:tcPr/>
                </a:tc>
                <a:tc>
                  <a:txBody>
                    <a:bodyPr/>
                    <a:lstStyle/>
                    <a:p>
                      <a:r>
                        <a:rPr lang="en-ZA" sz="1600" dirty="0" smtClean="0"/>
                        <a:t>Poor</a:t>
                      </a:r>
                      <a:endParaRPr lang="en-ZA" sz="1600" dirty="0"/>
                    </a:p>
                  </a:txBody>
                  <a:tcPr/>
                </a:tc>
                <a:tc>
                  <a:txBody>
                    <a:bodyPr/>
                    <a:lstStyle/>
                    <a:p>
                      <a:r>
                        <a:rPr lang="en-ZA" sz="1600" dirty="0" smtClean="0"/>
                        <a:t>Good</a:t>
                      </a:r>
                      <a:endParaRPr lang="en-ZA" sz="1600" dirty="0"/>
                    </a:p>
                  </a:txBody>
                  <a:tcPr/>
                </a:tc>
                <a:tc>
                  <a:txBody>
                    <a:bodyPr/>
                    <a:lstStyle/>
                    <a:p>
                      <a:r>
                        <a:rPr lang="en-ZA" sz="1600" dirty="0" smtClean="0"/>
                        <a:t>Best</a:t>
                      </a:r>
                      <a:endParaRPr lang="en-ZA" sz="1600" dirty="0"/>
                    </a:p>
                  </a:txBody>
                  <a:tcPr/>
                </a:tc>
                <a:extLst>
                  <a:ext uri="{0D108BD9-81ED-4DB2-BD59-A6C34878D82A}">
                    <a16:rowId xmlns:a16="http://schemas.microsoft.com/office/drawing/2014/main" val="10010"/>
                  </a:ext>
                </a:extLst>
              </a:tr>
              <a:tr h="370840">
                <a:tc>
                  <a:txBody>
                    <a:bodyPr/>
                    <a:lstStyle/>
                    <a:p>
                      <a:r>
                        <a:rPr lang="en-ZA" sz="1600" dirty="0" smtClean="0"/>
                        <a:t>Complexity</a:t>
                      </a:r>
                      <a:endParaRPr lang="en-ZA" sz="1600" dirty="0"/>
                    </a:p>
                  </a:txBody>
                  <a:tcPr/>
                </a:tc>
                <a:tc>
                  <a:txBody>
                    <a:bodyPr/>
                    <a:lstStyle/>
                    <a:p>
                      <a:r>
                        <a:rPr lang="en-ZA" sz="1600" dirty="0" smtClean="0"/>
                        <a:t>Poor</a:t>
                      </a:r>
                      <a:endParaRPr lang="en-ZA" sz="1600" dirty="0"/>
                    </a:p>
                  </a:txBody>
                  <a:tcPr/>
                </a:tc>
                <a:tc>
                  <a:txBody>
                    <a:bodyPr/>
                    <a:lstStyle/>
                    <a:p>
                      <a:r>
                        <a:rPr lang="en-ZA" sz="1600" dirty="0" smtClean="0"/>
                        <a:t>Good</a:t>
                      </a:r>
                      <a:endParaRPr lang="en-ZA" sz="1600" dirty="0"/>
                    </a:p>
                  </a:txBody>
                  <a:tcPr/>
                </a:tc>
                <a:tc>
                  <a:txBody>
                    <a:bodyPr/>
                    <a:lstStyle/>
                    <a:p>
                      <a:r>
                        <a:rPr lang="en-ZA" sz="1600" dirty="0" smtClean="0"/>
                        <a:t>Best</a:t>
                      </a:r>
                      <a:endParaRPr lang="en-ZA" sz="1600" dirty="0"/>
                    </a:p>
                  </a:txBody>
                  <a:tcPr/>
                </a:tc>
                <a:extLst>
                  <a:ext uri="{0D108BD9-81ED-4DB2-BD59-A6C34878D82A}">
                    <a16:rowId xmlns:a16="http://schemas.microsoft.com/office/drawing/2014/main" val="10011"/>
                  </a:ext>
                </a:extLst>
              </a:tr>
              <a:tr h="370840">
                <a:tc>
                  <a:txBody>
                    <a:bodyPr/>
                    <a:lstStyle/>
                    <a:p>
                      <a:r>
                        <a:rPr lang="en-ZA" sz="1600" dirty="0" smtClean="0"/>
                        <a:t>Interviewer</a:t>
                      </a:r>
                      <a:r>
                        <a:rPr lang="en-ZA" sz="1600" baseline="0" dirty="0" smtClean="0"/>
                        <a:t> bias</a:t>
                      </a:r>
                      <a:endParaRPr lang="en-ZA" sz="1600" dirty="0"/>
                    </a:p>
                  </a:txBody>
                  <a:tcPr/>
                </a:tc>
                <a:tc>
                  <a:txBody>
                    <a:bodyPr/>
                    <a:lstStyle/>
                    <a:p>
                      <a:r>
                        <a:rPr lang="en-ZA" sz="1600" dirty="0" smtClean="0"/>
                        <a:t>None</a:t>
                      </a:r>
                      <a:endParaRPr lang="en-ZA" sz="1600" dirty="0"/>
                    </a:p>
                  </a:txBody>
                  <a:tcPr/>
                </a:tc>
                <a:tc>
                  <a:txBody>
                    <a:bodyPr/>
                    <a:lstStyle/>
                    <a:p>
                      <a:r>
                        <a:rPr lang="en-ZA" sz="1600" dirty="0" smtClean="0"/>
                        <a:t>Moderate</a:t>
                      </a:r>
                      <a:endParaRPr lang="en-ZA" sz="1600" dirty="0"/>
                    </a:p>
                  </a:txBody>
                  <a:tcPr/>
                </a:tc>
                <a:tc>
                  <a:txBody>
                    <a:bodyPr/>
                    <a:lstStyle/>
                    <a:p>
                      <a:r>
                        <a:rPr lang="en-ZA" sz="1600" dirty="0" smtClean="0"/>
                        <a:t>High</a:t>
                      </a:r>
                      <a:endParaRPr lang="en-ZA" sz="1600" dirty="0"/>
                    </a:p>
                  </a:txBody>
                  <a:tcPr/>
                </a:tc>
                <a:extLst>
                  <a:ext uri="{0D108BD9-81ED-4DB2-BD59-A6C34878D82A}">
                    <a16:rowId xmlns:a16="http://schemas.microsoft.com/office/drawing/2014/main" val="10012"/>
                  </a:ext>
                </a:extLst>
              </a:tr>
            </a:tbl>
          </a:graphicData>
        </a:graphic>
      </p:graphicFrame>
      <p:sp>
        <p:nvSpPr>
          <p:cNvPr id="4" name="Slide Number Placeholder 3"/>
          <p:cNvSpPr>
            <a:spLocks noGrp="1"/>
          </p:cNvSpPr>
          <p:nvPr>
            <p:ph type="sldNum" sz="quarter" idx="10"/>
          </p:nvPr>
        </p:nvSpPr>
        <p:spPr/>
        <p:txBody>
          <a:bodyPr/>
          <a:lstStyle/>
          <a:p>
            <a:fld id="{7F8454AA-8759-4FF8-81E4-680C49475742}" type="slidenum">
              <a:rPr lang="en-US" smtClean="0"/>
              <a:pPr/>
              <a:t>16</a:t>
            </a:fld>
            <a:endParaRPr lang="en-US"/>
          </a:p>
        </p:txBody>
      </p:sp>
    </p:spTree>
    <p:extLst>
      <p:ext uri="{BB962C8B-B14F-4D97-AF65-F5344CB8AC3E}">
        <p14:creationId xmlns:p14="http://schemas.microsoft.com/office/powerpoint/2010/main" val="184392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470056" y="476672"/>
            <a:ext cx="8229600" cy="432048"/>
          </a:xfrm>
        </p:spPr>
        <p:txBody>
          <a:bodyPr>
            <a:normAutofit fontScale="90000"/>
          </a:bodyPr>
          <a:lstStyle/>
          <a:p>
            <a:r>
              <a:rPr lang="en-US" sz="2800" dirty="0"/>
              <a:t>Ethical Issues in Social </a:t>
            </a:r>
            <a:r>
              <a:rPr lang="en-US" sz="2400" dirty="0"/>
              <a:t>Research-consent in primary research</a:t>
            </a:r>
          </a:p>
        </p:txBody>
      </p:sp>
      <p:sp>
        <p:nvSpPr>
          <p:cNvPr id="28675" name="Content Placeholder 2"/>
          <p:cNvSpPr>
            <a:spLocks noGrp="1"/>
          </p:cNvSpPr>
          <p:nvPr>
            <p:ph sz="quarter" idx="1"/>
          </p:nvPr>
        </p:nvSpPr>
        <p:spPr>
          <a:xfrm>
            <a:off x="1919536" y="1098550"/>
            <a:ext cx="8496300" cy="5759450"/>
          </a:xfrm>
        </p:spPr>
        <p:txBody>
          <a:bodyPr/>
          <a:lstStyle/>
          <a:p>
            <a:r>
              <a:rPr lang="en-US" sz="2000" dirty="0"/>
              <a:t>Voluntary Participation</a:t>
            </a:r>
          </a:p>
          <a:p>
            <a:pPr lvl="1"/>
            <a:r>
              <a:rPr lang="en-US" sz="1700" dirty="0"/>
              <a:t>No one should be forced to participate.</a:t>
            </a:r>
          </a:p>
          <a:p>
            <a:pPr lvl="1"/>
            <a:r>
              <a:rPr lang="en-US" sz="1700" dirty="0"/>
              <a:t>Informed Consent – a norm in which subjects base their voluntary participation in research projects on a full understanding of the possible risk involved.</a:t>
            </a:r>
          </a:p>
          <a:p>
            <a:pPr lvl="1"/>
            <a:endParaRPr lang="en-US" sz="1700" dirty="0"/>
          </a:p>
          <a:p>
            <a:endParaRPr lang="en-US" sz="2000" dirty="0"/>
          </a:p>
          <a:p>
            <a:endParaRPr lang="en-US" sz="2400" dirty="0"/>
          </a:p>
        </p:txBody>
      </p:sp>
      <p:pic>
        <p:nvPicPr>
          <p:cNvPr id="1026" name="Picture 2" descr="C:\Users\charlesa\Saved Games\Pictures\ethic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7609" y="2348880"/>
            <a:ext cx="6035675" cy="3966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53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Harm and Anonymity </a:t>
            </a:r>
            <a:endParaRPr lang="en-GB" dirty="0"/>
          </a:p>
        </p:txBody>
      </p:sp>
      <p:sp>
        <p:nvSpPr>
          <p:cNvPr id="3" name="Content Placeholder 2"/>
          <p:cNvSpPr>
            <a:spLocks noGrp="1"/>
          </p:cNvSpPr>
          <p:nvPr>
            <p:ph idx="1"/>
          </p:nvPr>
        </p:nvSpPr>
        <p:spPr>
          <a:xfrm>
            <a:off x="1919536" y="980728"/>
            <a:ext cx="8064896" cy="5760640"/>
          </a:xfrm>
        </p:spPr>
        <p:txBody>
          <a:bodyPr>
            <a:normAutofit lnSpcReduction="10000"/>
          </a:bodyPr>
          <a:lstStyle/>
          <a:p>
            <a:r>
              <a:rPr lang="en-US" sz="2000" dirty="0"/>
              <a:t>No Harm to the Participants</a:t>
            </a:r>
          </a:p>
          <a:p>
            <a:pPr lvl="1"/>
            <a:r>
              <a:rPr lang="en-US" sz="1700" dirty="0"/>
              <a:t>People being researched should never be injured (physically, mentally, emotionally, socially, psychologically).</a:t>
            </a:r>
          </a:p>
          <a:p>
            <a:pPr lvl="1"/>
            <a:endParaRPr lang="en-US" sz="17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Anonymity and Confidentiality</a:t>
            </a:r>
          </a:p>
          <a:p>
            <a:pPr lvl="1"/>
            <a:r>
              <a:rPr lang="en-US" sz="1700" dirty="0"/>
              <a:t>Anonymity – guaranteed in a research project when neither the researchers nor the readers of the findings can identify a given response with a given respondent.</a:t>
            </a:r>
          </a:p>
          <a:p>
            <a:pPr lvl="1"/>
            <a:r>
              <a:rPr lang="en-US" sz="1700" dirty="0"/>
              <a:t>Confidentiality – guaranteed when the research can identify a given person’s responses but promises not to do so publicly.</a:t>
            </a:r>
          </a:p>
          <a:p>
            <a:endParaRPr lang="en-GB"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18</a:t>
            </a:fld>
            <a:endParaRPr lang="en-US"/>
          </a:p>
        </p:txBody>
      </p:sp>
      <p:pic>
        <p:nvPicPr>
          <p:cNvPr id="2050" name="Picture 2" descr="C:\Users\charlesa\Saved Games\Pictures\ethics research_carto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1844824"/>
            <a:ext cx="4896544"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28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711624" y="404813"/>
            <a:ext cx="7510289" cy="431800"/>
          </a:xfrm>
        </p:spPr>
        <p:txBody>
          <a:bodyPr>
            <a:normAutofit fontScale="90000"/>
          </a:bodyPr>
          <a:lstStyle/>
          <a:p>
            <a:r>
              <a:rPr lang="en-US" sz="2800" dirty="0"/>
              <a:t>Ethical Issues in Social Research-SU sample</a:t>
            </a:r>
          </a:p>
        </p:txBody>
      </p:sp>
      <p:sp>
        <p:nvSpPr>
          <p:cNvPr id="29699" name="Content Placeholder 2"/>
          <p:cNvSpPr>
            <a:spLocks noGrp="1"/>
          </p:cNvSpPr>
          <p:nvPr>
            <p:ph sz="quarter" idx="1"/>
          </p:nvPr>
        </p:nvSpPr>
        <p:spPr>
          <a:xfrm>
            <a:off x="1981200" y="981075"/>
            <a:ext cx="8229600" cy="5175250"/>
          </a:xfrm>
        </p:spPr>
        <p:txBody>
          <a:bodyPr/>
          <a:lstStyle/>
          <a:p>
            <a:r>
              <a:rPr lang="en-US" sz="2000" dirty="0"/>
              <a:t>Deception</a:t>
            </a:r>
          </a:p>
          <a:p>
            <a:pPr lvl="1"/>
            <a:r>
              <a:rPr lang="en-US" sz="1800" dirty="0"/>
              <a:t>needs to be justified by scientific or administrative concerns.</a:t>
            </a:r>
          </a:p>
          <a:p>
            <a:pPr lvl="1"/>
            <a:r>
              <a:rPr lang="en-US" sz="1800" dirty="0"/>
              <a:t>Debriefing – interviewing subjects to learn about their experience of participation in the project.</a:t>
            </a:r>
          </a:p>
          <a:p>
            <a:r>
              <a:rPr lang="en-US" sz="2000" dirty="0"/>
              <a:t>Analysis and Reporting</a:t>
            </a:r>
          </a:p>
          <a:p>
            <a:pPr lvl="1"/>
            <a:r>
              <a:rPr lang="en-US" sz="1800" dirty="0"/>
              <a:t>Ethical obligation to colleagues in the scientific community.</a:t>
            </a:r>
          </a:p>
          <a:p>
            <a:pPr lvl="1"/>
            <a:r>
              <a:rPr lang="en-US" sz="1800" dirty="0"/>
              <a:t>All results must be reported (positive and negative).</a:t>
            </a:r>
          </a:p>
          <a:p>
            <a:pPr lvl="1"/>
            <a:r>
              <a:rPr lang="en-US" sz="1800" dirty="0"/>
              <a:t>All limitations must be admitted.</a:t>
            </a:r>
          </a:p>
          <a:p>
            <a:pPr algn="just"/>
            <a:endParaRPr lang="en-US" sz="2000" dirty="0"/>
          </a:p>
          <a:p>
            <a:pPr algn="just"/>
            <a:r>
              <a:rPr lang="en-US" sz="2000" dirty="0"/>
              <a:t>Institutional Review Boards – a panel of faculty who review all research proposals so that they can guarantee that the subjects’ rights and interests will be protected-done at proposal stage.</a:t>
            </a:r>
          </a:p>
          <a:p>
            <a:pPr marL="457200" lvl="1" indent="0">
              <a:buNone/>
            </a:pPr>
            <a:endParaRPr lang="en-US" sz="1800" dirty="0"/>
          </a:p>
        </p:txBody>
      </p:sp>
      <p:pic>
        <p:nvPicPr>
          <p:cNvPr id="3074" name="Picture 2" descr="C:\Users\charlesa\Saved Games\Pictures\ethics_carto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7648" y="1866900"/>
            <a:ext cx="5472608" cy="3866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13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9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6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INTRODUCTION</a:t>
            </a:r>
            <a:endParaRPr lang="en-ZA" dirty="0"/>
          </a:p>
        </p:txBody>
      </p:sp>
      <p:sp>
        <p:nvSpPr>
          <p:cNvPr id="3" name="Content Placeholder 2"/>
          <p:cNvSpPr>
            <a:spLocks noGrp="1"/>
          </p:cNvSpPr>
          <p:nvPr>
            <p:ph idx="1"/>
          </p:nvPr>
        </p:nvSpPr>
        <p:spPr/>
        <p:txBody>
          <a:bodyPr/>
          <a:lstStyle/>
          <a:p>
            <a:r>
              <a:rPr lang="en-ZA" dirty="0"/>
              <a:t>Data gathering/collection is extremely important for no matter what data analysis method is used, analysis and interpretation cannot correct for bad </a:t>
            </a:r>
            <a:r>
              <a:rPr lang="en-ZA" dirty="0" smtClean="0"/>
              <a:t>data</a:t>
            </a:r>
            <a:endParaRPr lang="en-ZA"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2</a:t>
            </a:fld>
            <a:endParaRPr lang="en-US"/>
          </a:p>
        </p:txBody>
      </p:sp>
    </p:spTree>
    <p:extLst>
      <p:ext uri="{BB962C8B-B14F-4D97-AF65-F5344CB8AC3E}">
        <p14:creationId xmlns:p14="http://schemas.microsoft.com/office/powerpoint/2010/main" val="997456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RESEARCH ETHICS </a:t>
            </a:r>
          </a:p>
        </p:txBody>
      </p:sp>
      <p:sp>
        <p:nvSpPr>
          <p:cNvPr id="3" name="Content Placeholder 2"/>
          <p:cNvSpPr>
            <a:spLocks noGrp="1"/>
          </p:cNvSpPr>
          <p:nvPr>
            <p:ph idx="1"/>
          </p:nvPr>
        </p:nvSpPr>
        <p:spPr/>
        <p:txBody>
          <a:bodyPr/>
          <a:lstStyle/>
          <a:p>
            <a:pPr marL="0" indent="0">
              <a:buNone/>
            </a:pPr>
            <a:endParaRPr lang="en-ZA" dirty="0"/>
          </a:p>
          <a:p>
            <a:r>
              <a:rPr lang="en-ZA" sz="2400" b="1" dirty="0"/>
              <a:t>Deception</a:t>
            </a:r>
            <a:r>
              <a:rPr lang="en-ZA" sz="2400" dirty="0"/>
              <a:t>: needs to be justified by scientific or administrative concerns. Debriefing – interviewing subjects to learn about their experience of participation in the project. </a:t>
            </a:r>
          </a:p>
          <a:p>
            <a:endParaRPr lang="en-ZA" sz="2400" dirty="0"/>
          </a:p>
          <a:p>
            <a:r>
              <a:rPr lang="en-ZA" sz="2400" b="1" dirty="0"/>
              <a:t>Analysis and Reporting</a:t>
            </a:r>
            <a:r>
              <a:rPr lang="en-ZA" sz="2400" dirty="0"/>
              <a:t>: Ethical obligation to colleagues in the scientific community. All results must be reported (positive and negative). All limitations must be admitted. </a:t>
            </a:r>
          </a:p>
        </p:txBody>
      </p:sp>
      <p:sp>
        <p:nvSpPr>
          <p:cNvPr id="4" name="Slide Number Placeholder 3"/>
          <p:cNvSpPr>
            <a:spLocks noGrp="1"/>
          </p:cNvSpPr>
          <p:nvPr>
            <p:ph type="sldNum" sz="quarter" idx="10"/>
          </p:nvPr>
        </p:nvSpPr>
        <p:spPr/>
        <p:txBody>
          <a:bodyPr/>
          <a:lstStyle/>
          <a:p>
            <a:fld id="{7F8454AA-8759-4FF8-81E4-680C49475742}" type="slidenum">
              <a:rPr lang="en-US" smtClean="0"/>
              <a:pPr/>
              <a:t>20</a:t>
            </a:fld>
            <a:endParaRPr lang="en-US"/>
          </a:p>
        </p:txBody>
      </p:sp>
    </p:spTree>
    <p:extLst>
      <p:ext uri="{BB962C8B-B14F-4D97-AF65-F5344CB8AC3E}">
        <p14:creationId xmlns:p14="http://schemas.microsoft.com/office/powerpoint/2010/main" val="2715340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RESEARCH ETHICS </a:t>
            </a:r>
            <a:endParaRPr lang="en-ZA" dirty="0"/>
          </a:p>
        </p:txBody>
      </p:sp>
      <p:sp>
        <p:nvSpPr>
          <p:cNvPr id="3" name="Content Placeholder 2"/>
          <p:cNvSpPr>
            <a:spLocks noGrp="1"/>
          </p:cNvSpPr>
          <p:nvPr>
            <p:ph idx="1"/>
          </p:nvPr>
        </p:nvSpPr>
        <p:spPr/>
        <p:txBody>
          <a:bodyPr/>
          <a:lstStyle/>
          <a:p>
            <a:r>
              <a:rPr lang="en-ZA" sz="2400" dirty="0"/>
              <a:t>Primary purpose of reviewing the ethics of research is to ensure rights, interests, privacy and dignity of research participants are protected.</a:t>
            </a:r>
          </a:p>
          <a:p>
            <a:pPr marL="0" indent="0">
              <a:buNone/>
            </a:pPr>
            <a:endParaRPr lang="en-ZA" sz="2400" dirty="0"/>
          </a:p>
          <a:p>
            <a:r>
              <a:rPr lang="en-ZA" sz="2400" dirty="0"/>
              <a:t>Where participants are expected to make substantial sacrifices but the benefits to society are not clear, the research should be ethically questioned.</a:t>
            </a:r>
          </a:p>
          <a:p>
            <a:endParaRPr lang="en-ZA" sz="2400" dirty="0"/>
          </a:p>
          <a:p>
            <a:r>
              <a:rPr lang="en-ZA" sz="2400" dirty="0"/>
              <a:t>Clearing a study to proceed that unduly inflates the risk of invalid conclusions should be seen as unethical.</a:t>
            </a:r>
          </a:p>
          <a:p>
            <a:endParaRPr lang="en-ZA" sz="20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21</a:t>
            </a:fld>
            <a:endParaRPr lang="en-US"/>
          </a:p>
        </p:txBody>
      </p:sp>
    </p:spTree>
    <p:extLst>
      <p:ext uri="{BB962C8B-B14F-4D97-AF65-F5344CB8AC3E}">
        <p14:creationId xmlns:p14="http://schemas.microsoft.com/office/powerpoint/2010/main" val="2293356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RESEARCH ETHICS</a:t>
            </a:r>
            <a:endParaRPr lang="en-ZA" dirty="0"/>
          </a:p>
        </p:txBody>
      </p:sp>
      <p:sp>
        <p:nvSpPr>
          <p:cNvPr id="3" name="Content Placeholder 2"/>
          <p:cNvSpPr>
            <a:spLocks noGrp="1"/>
          </p:cNvSpPr>
          <p:nvPr>
            <p:ph idx="1"/>
          </p:nvPr>
        </p:nvSpPr>
        <p:spPr>
          <a:xfrm>
            <a:off x="369455" y="1477818"/>
            <a:ext cx="11388436" cy="4699145"/>
          </a:xfrm>
        </p:spPr>
        <p:txBody>
          <a:bodyPr/>
          <a:lstStyle/>
          <a:p>
            <a:r>
              <a:rPr lang="en-ZA" sz="2000" dirty="0"/>
              <a:t>At SU all research involving interaction with or observation of human subjects, or information linked to human subjects, or research involving groups or individuals, or organisations must go through a process of ethical screening and clearance.</a:t>
            </a:r>
          </a:p>
          <a:p>
            <a:endParaRPr lang="en-ZA" sz="2000" dirty="0"/>
          </a:p>
          <a:p>
            <a:r>
              <a:rPr lang="en-ZA" sz="2000" dirty="0"/>
              <a:t>The Research Ethics Committee (REC) reviews projects considered medium- or high risk.</a:t>
            </a:r>
          </a:p>
          <a:p>
            <a:endParaRPr lang="en-ZA" sz="2000" dirty="0"/>
          </a:p>
          <a:p>
            <a:r>
              <a:rPr lang="en-ZA" sz="2000" dirty="0"/>
              <a:t>Low risk projects are directly approved by the Departmental Ethics Screening Committee (DESC) and do not need to be submitted through the REC.</a:t>
            </a:r>
          </a:p>
          <a:p>
            <a:endParaRPr lang="en-ZA" sz="2000" dirty="0"/>
          </a:p>
          <a:p>
            <a:r>
              <a:rPr lang="en-ZA" sz="2000" dirty="0"/>
              <a:t>Does my research qualify for exemption? Use the screening questions as a guide as to whether you need DESC/REC approval. If in doubt, consult your supervisor or a member of your department’s DESC.</a:t>
            </a:r>
          </a:p>
          <a:p>
            <a:endParaRPr lang="en-ZA" sz="2000" dirty="0"/>
          </a:p>
          <a:p>
            <a:endParaRPr lang="en-ZA" sz="20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22</a:t>
            </a:fld>
            <a:endParaRPr lang="en-US"/>
          </a:p>
        </p:txBody>
      </p:sp>
    </p:spTree>
    <p:extLst>
      <p:ext uri="{BB962C8B-B14F-4D97-AF65-F5344CB8AC3E}">
        <p14:creationId xmlns:p14="http://schemas.microsoft.com/office/powerpoint/2010/main" val="1458271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CASE STUDY</a:t>
            </a:r>
            <a:endParaRPr lang="en-ZA" dirty="0"/>
          </a:p>
        </p:txBody>
      </p:sp>
      <p:sp>
        <p:nvSpPr>
          <p:cNvPr id="3" name="Content Placeholder 2"/>
          <p:cNvSpPr>
            <a:spLocks noGrp="1"/>
          </p:cNvSpPr>
          <p:nvPr>
            <p:ph idx="1"/>
          </p:nvPr>
        </p:nvSpPr>
        <p:spPr>
          <a:xfrm>
            <a:off x="406399" y="1422400"/>
            <a:ext cx="11360727" cy="4754563"/>
          </a:xfrm>
        </p:spPr>
        <p:txBody>
          <a:bodyPr>
            <a:normAutofit/>
          </a:bodyPr>
          <a:lstStyle/>
          <a:p>
            <a:r>
              <a:rPr lang="en-ZA" sz="2400" dirty="0"/>
              <a:t>An exploration or in-depth analysis of a “bounded system” (bounded by time and/or place </a:t>
            </a:r>
            <a:r>
              <a:rPr lang="en-ZA" sz="2400" b="1" dirty="0"/>
              <a:t>OR </a:t>
            </a:r>
            <a:r>
              <a:rPr lang="en-ZA" sz="2400" dirty="0"/>
              <a:t>single or multiple case over a period of time (Creswell, 1998).</a:t>
            </a:r>
          </a:p>
          <a:p>
            <a:r>
              <a:rPr lang="en-ZA" sz="2400" dirty="0"/>
              <a:t>The case that is being studied may refer to a process, activity, event, programme or individual or group or even refer to a period of time.</a:t>
            </a:r>
          </a:p>
          <a:p>
            <a:r>
              <a:rPr lang="en-ZA" sz="2400" dirty="0"/>
              <a:t>The exploration and description of the case takes place through detailed, in-depth data collection methods that involve multiple sources of information being rich in context.</a:t>
            </a:r>
          </a:p>
          <a:p>
            <a:r>
              <a:rPr lang="en-ZA" sz="2400" dirty="0"/>
              <a:t>Interviews, documents, observations or inspecting archival records.</a:t>
            </a:r>
          </a:p>
          <a:p>
            <a:r>
              <a:rPr lang="en-ZA" sz="2400" dirty="0"/>
              <a:t>The product of this type of research is an in-depth description of a case or cases and the researcher will situate this case(s) within its larger context, but the focus remaining on the case or the issue illustrated by it.</a:t>
            </a:r>
          </a:p>
        </p:txBody>
      </p:sp>
      <p:sp>
        <p:nvSpPr>
          <p:cNvPr id="4" name="Slide Number Placeholder 3"/>
          <p:cNvSpPr>
            <a:spLocks noGrp="1"/>
          </p:cNvSpPr>
          <p:nvPr>
            <p:ph type="sldNum" sz="quarter" idx="10"/>
          </p:nvPr>
        </p:nvSpPr>
        <p:spPr/>
        <p:txBody>
          <a:bodyPr/>
          <a:lstStyle/>
          <a:p>
            <a:fld id="{7F8454AA-8759-4FF8-81E4-680C49475742}" type="slidenum">
              <a:rPr lang="en-US" smtClean="0"/>
              <a:pPr/>
              <a:t>23</a:t>
            </a:fld>
            <a:endParaRPr lang="en-US"/>
          </a:p>
        </p:txBody>
      </p:sp>
    </p:spTree>
    <p:extLst>
      <p:ext uri="{BB962C8B-B14F-4D97-AF65-F5344CB8AC3E}">
        <p14:creationId xmlns:p14="http://schemas.microsoft.com/office/powerpoint/2010/main" val="1885309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SAMPLING TECHNIQUES</a:t>
            </a:r>
            <a:endParaRPr lang="en-ZA" dirty="0"/>
          </a:p>
        </p:txBody>
      </p:sp>
      <p:sp>
        <p:nvSpPr>
          <p:cNvPr id="3" name="Content Placeholder 2"/>
          <p:cNvSpPr>
            <a:spLocks noGrp="1"/>
          </p:cNvSpPr>
          <p:nvPr>
            <p:ph idx="1"/>
          </p:nvPr>
        </p:nvSpPr>
        <p:spPr/>
        <p:txBody>
          <a:bodyPr/>
          <a:lstStyle/>
          <a:p>
            <a:r>
              <a:rPr lang="en-ZA" sz="2400" b="1" dirty="0"/>
              <a:t>Non-probability sampling: </a:t>
            </a:r>
            <a:r>
              <a:rPr lang="en-ZA" sz="2400" dirty="0"/>
              <a:t>A sample selected in a way other than suggested by probability theory. Data not valid for statistical inference analysis. </a:t>
            </a:r>
            <a:r>
              <a:rPr lang="en-ZA" sz="2400" b="1" dirty="0"/>
              <a:t>Cannot generalise</a:t>
            </a:r>
            <a:r>
              <a:rPr lang="en-ZA" sz="2400" dirty="0"/>
              <a:t>.</a:t>
            </a:r>
          </a:p>
          <a:p>
            <a:endParaRPr lang="en-ZA" sz="2400" dirty="0"/>
          </a:p>
          <a:p>
            <a:r>
              <a:rPr lang="en-ZA" sz="2400" b="1" dirty="0"/>
              <a:t>Probability sampling:</a:t>
            </a:r>
            <a:r>
              <a:rPr lang="en-ZA" sz="2400" dirty="0"/>
              <a:t> A sample selected in accord with probability theory usually involving some random-selection mechanism. Data valid for statistical inference analysis. </a:t>
            </a:r>
            <a:r>
              <a:rPr lang="en-ZA" sz="2400" b="1" dirty="0"/>
              <a:t>Can generalise</a:t>
            </a:r>
            <a:r>
              <a:rPr lang="en-ZA" sz="2400" dirty="0"/>
              <a:t>.</a:t>
            </a:r>
            <a:endParaRPr lang="en-ZA" sz="2400" b="1" dirty="0"/>
          </a:p>
          <a:p>
            <a:pPr marL="0" indent="0">
              <a:buNone/>
            </a:pPr>
            <a:r>
              <a:rPr lang="en-ZA" sz="2400" dirty="0"/>
              <a:t>     </a:t>
            </a:r>
          </a:p>
        </p:txBody>
      </p:sp>
      <p:sp>
        <p:nvSpPr>
          <p:cNvPr id="4" name="Slide Number Placeholder 3"/>
          <p:cNvSpPr>
            <a:spLocks noGrp="1"/>
          </p:cNvSpPr>
          <p:nvPr>
            <p:ph type="sldNum" sz="quarter" idx="10"/>
          </p:nvPr>
        </p:nvSpPr>
        <p:spPr/>
        <p:txBody>
          <a:bodyPr/>
          <a:lstStyle/>
          <a:p>
            <a:fld id="{7F8454AA-8759-4FF8-81E4-680C49475742}" type="slidenum">
              <a:rPr lang="en-US" smtClean="0"/>
              <a:pPr/>
              <a:t>24</a:t>
            </a:fld>
            <a:endParaRPr lang="en-US"/>
          </a:p>
        </p:txBody>
      </p:sp>
    </p:spTree>
    <p:extLst>
      <p:ext uri="{BB962C8B-B14F-4D97-AF65-F5344CB8AC3E}">
        <p14:creationId xmlns:p14="http://schemas.microsoft.com/office/powerpoint/2010/main" val="1576699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NON-PROBABILITY SAMPLING</a:t>
            </a:r>
            <a:endParaRPr lang="en-ZA" dirty="0"/>
          </a:p>
        </p:txBody>
      </p:sp>
      <p:sp>
        <p:nvSpPr>
          <p:cNvPr id="3" name="Content Placeholder 2"/>
          <p:cNvSpPr>
            <a:spLocks noGrp="1"/>
          </p:cNvSpPr>
          <p:nvPr>
            <p:ph idx="1"/>
          </p:nvPr>
        </p:nvSpPr>
        <p:spPr>
          <a:xfrm>
            <a:off x="838200" y="1366982"/>
            <a:ext cx="10515600" cy="4809981"/>
          </a:xfrm>
        </p:spPr>
        <p:txBody>
          <a:bodyPr/>
          <a:lstStyle/>
          <a:p>
            <a:r>
              <a:rPr lang="en-ZA" sz="2400" b="1" u="sng" dirty="0"/>
              <a:t>Reliance on available subjects;</a:t>
            </a:r>
          </a:p>
          <a:p>
            <a:pPr marL="0" indent="0">
              <a:buNone/>
            </a:pPr>
            <a:r>
              <a:rPr lang="en-ZA" sz="2400" dirty="0"/>
              <a:t>-    Convenience sampling </a:t>
            </a:r>
          </a:p>
          <a:p>
            <a:pPr marL="0" indent="0">
              <a:buNone/>
            </a:pPr>
            <a:r>
              <a:rPr lang="en-ZA" sz="2400" dirty="0"/>
              <a:t>-    Does not allow for control over representativeness. </a:t>
            </a:r>
          </a:p>
          <a:p>
            <a:pPr marL="0" indent="0">
              <a:buNone/>
            </a:pPr>
            <a:r>
              <a:rPr lang="en-ZA" sz="2400" dirty="0"/>
              <a:t>-    Only justified if less risky methods are unavailable. </a:t>
            </a:r>
          </a:p>
          <a:p>
            <a:r>
              <a:rPr lang="en-ZA" sz="2400" b="1" u="sng" dirty="0"/>
              <a:t>Purposive sampling or Judgmental Sampling </a:t>
            </a:r>
          </a:p>
          <a:p>
            <a:pPr>
              <a:buFontTx/>
              <a:buChar char="-"/>
            </a:pPr>
            <a:r>
              <a:rPr lang="en-ZA" sz="2400" dirty="0"/>
              <a:t>The units to be observed are selected on the basis of the researcher’s judgment about which ones will be the most useful or representative </a:t>
            </a:r>
          </a:p>
          <a:p>
            <a:r>
              <a:rPr lang="en-ZA" sz="2400" b="1" u="sng" dirty="0"/>
              <a:t>Snowball sampling </a:t>
            </a:r>
          </a:p>
          <a:p>
            <a:pPr>
              <a:buFontTx/>
              <a:buChar char="-"/>
            </a:pPr>
            <a:r>
              <a:rPr lang="en-ZA" sz="2400" dirty="0"/>
              <a:t>Each person interviewed may be asked to suggest additional people for interviewing (When members of a special population are difficult to locate, e.g. migrant workers)</a:t>
            </a:r>
          </a:p>
          <a:p>
            <a:pPr marL="0" indent="0">
              <a:buNone/>
            </a:pPr>
            <a:endParaRPr lang="en-ZA" sz="20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25</a:t>
            </a:fld>
            <a:endParaRPr lang="en-US"/>
          </a:p>
        </p:txBody>
      </p:sp>
    </p:spTree>
    <p:extLst>
      <p:ext uri="{BB962C8B-B14F-4D97-AF65-F5344CB8AC3E}">
        <p14:creationId xmlns:p14="http://schemas.microsoft.com/office/powerpoint/2010/main" val="1716657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PROBABILITY SAMPLING</a:t>
            </a:r>
            <a:endParaRPr lang="en-ZA" dirty="0"/>
          </a:p>
        </p:txBody>
      </p:sp>
      <p:sp>
        <p:nvSpPr>
          <p:cNvPr id="3" name="Content Placeholder 2"/>
          <p:cNvSpPr>
            <a:spLocks noGrp="1"/>
          </p:cNvSpPr>
          <p:nvPr>
            <p:ph idx="1"/>
          </p:nvPr>
        </p:nvSpPr>
        <p:spPr>
          <a:xfrm>
            <a:off x="838200" y="1431636"/>
            <a:ext cx="10515600" cy="4745327"/>
          </a:xfrm>
        </p:spPr>
        <p:txBody>
          <a:bodyPr/>
          <a:lstStyle/>
          <a:p>
            <a:r>
              <a:rPr lang="en-ZA" sz="2000" b="1" u="sng" dirty="0"/>
              <a:t>Simple random sampling</a:t>
            </a:r>
          </a:p>
          <a:p>
            <a:pPr>
              <a:buFontTx/>
              <a:buChar char="-"/>
            </a:pPr>
            <a:r>
              <a:rPr lang="en-ZA" sz="2000" dirty="0"/>
              <a:t>A single number is assigned to each unit on the sampling frame with a table of random numbers then used to select units for the sample.</a:t>
            </a:r>
          </a:p>
          <a:p>
            <a:pPr>
              <a:buFontTx/>
              <a:buChar char="-"/>
            </a:pPr>
            <a:r>
              <a:rPr lang="en-ZA" sz="2000" dirty="0"/>
              <a:t>Every possible unit has an equal chance/probability of being selected.</a:t>
            </a:r>
          </a:p>
          <a:p>
            <a:pPr>
              <a:buFontTx/>
              <a:buChar char="-"/>
            </a:pPr>
            <a:r>
              <a:rPr lang="en-ZA" sz="2000" dirty="0"/>
              <a:t>Benefit: Sample is unbiased.</a:t>
            </a:r>
          </a:p>
          <a:p>
            <a:pPr>
              <a:buFontTx/>
              <a:buChar char="-"/>
            </a:pPr>
            <a:r>
              <a:rPr lang="en-ZA" sz="2000" dirty="0"/>
              <a:t>Limitations: May be expensive and listing all members of the population may be impossible to do or be too time consuming and thus seldom used in practice.</a:t>
            </a:r>
          </a:p>
          <a:p>
            <a:r>
              <a:rPr lang="en-ZA" sz="2000" b="1" u="sng" dirty="0"/>
              <a:t>Systematic sampling </a:t>
            </a:r>
            <a:endParaRPr lang="en-ZA" sz="2000" b="1" dirty="0"/>
          </a:p>
          <a:p>
            <a:pPr>
              <a:buFontTx/>
              <a:buChar char="-"/>
            </a:pPr>
            <a:r>
              <a:rPr lang="en-ZA" sz="2000" dirty="0"/>
              <a:t>Units on the sampling frame picked at a constant interval (“If the list contains 10 000 elements and you want a sample of 1 000, you select every  10th element  for your sample.”)</a:t>
            </a:r>
          </a:p>
          <a:p>
            <a:pPr>
              <a:buFontTx/>
              <a:buChar char="-"/>
            </a:pPr>
            <a:r>
              <a:rPr lang="en-ZA" sz="2000" dirty="0"/>
              <a:t>Quicker and less expensive than simple random sampling.</a:t>
            </a:r>
          </a:p>
          <a:p>
            <a:pPr>
              <a:buFontTx/>
              <a:buChar char="-"/>
            </a:pPr>
            <a:r>
              <a:rPr lang="en-ZA" sz="2000" dirty="0"/>
              <a:t>Not strictly random and danger of bias.</a:t>
            </a:r>
          </a:p>
          <a:p>
            <a:pPr>
              <a:buFontTx/>
              <a:buChar char="-"/>
            </a:pPr>
            <a:endParaRPr lang="en-ZA" sz="18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26</a:t>
            </a:fld>
            <a:endParaRPr lang="en-US"/>
          </a:p>
        </p:txBody>
      </p:sp>
    </p:spTree>
    <p:extLst>
      <p:ext uri="{BB962C8B-B14F-4D97-AF65-F5344CB8AC3E}">
        <p14:creationId xmlns:p14="http://schemas.microsoft.com/office/powerpoint/2010/main" val="3947596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27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0"/>
            <a:ext cx="7677150" cy="750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69851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PROBABILITY </a:t>
            </a:r>
            <a:r>
              <a:rPr lang="en-ZA" dirty="0" smtClean="0"/>
              <a:t>SAMPLING (CONTINUED)</a:t>
            </a:r>
            <a:endParaRPr lang="en-ZA" dirty="0"/>
          </a:p>
        </p:txBody>
      </p:sp>
      <p:sp>
        <p:nvSpPr>
          <p:cNvPr id="3" name="Content Placeholder 2"/>
          <p:cNvSpPr>
            <a:spLocks noGrp="1"/>
          </p:cNvSpPr>
          <p:nvPr>
            <p:ph idx="1"/>
          </p:nvPr>
        </p:nvSpPr>
        <p:spPr>
          <a:xfrm>
            <a:off x="838200" y="1496291"/>
            <a:ext cx="10515600" cy="4680672"/>
          </a:xfrm>
        </p:spPr>
        <p:txBody>
          <a:bodyPr/>
          <a:lstStyle/>
          <a:p>
            <a:r>
              <a:rPr lang="en-ZA" sz="2400" b="1" u="sng" dirty="0"/>
              <a:t>Stratified sampling</a:t>
            </a:r>
          </a:p>
          <a:p>
            <a:pPr>
              <a:buFontTx/>
              <a:buChar char="-"/>
            </a:pPr>
            <a:r>
              <a:rPr lang="en-ZA" sz="2400" dirty="0"/>
              <a:t>Population is separated in mutually exclusive sets/strata and then apply random or systematic sampling to each set/strata. </a:t>
            </a:r>
          </a:p>
          <a:p>
            <a:pPr>
              <a:buFontTx/>
              <a:buChar char="-"/>
            </a:pPr>
            <a:r>
              <a:rPr lang="en-ZA" sz="2400" dirty="0"/>
              <a:t>A sampling method used to obtain a grater degree of representativeness and can rather be seen as a modification in the use of random and systematic sampling.</a:t>
            </a:r>
          </a:p>
          <a:p>
            <a:pPr>
              <a:buFontTx/>
              <a:buChar char="-"/>
            </a:pPr>
            <a:r>
              <a:rPr lang="en-ZA" sz="2400" dirty="0"/>
              <a:t>Sampling error can be reduced increasing the sample size and a homogenous population would produce samples with smaller sampling errors than a heterogeneous population.</a:t>
            </a:r>
          </a:p>
          <a:p>
            <a:pPr>
              <a:buFontTx/>
              <a:buChar char="-"/>
            </a:pPr>
            <a:r>
              <a:rPr lang="en-ZA" sz="2400" dirty="0"/>
              <a:t>Requires prior information about the population which is not always easy.</a:t>
            </a:r>
          </a:p>
          <a:p>
            <a:pPr>
              <a:buFontTx/>
              <a:buChar char="-"/>
            </a:pPr>
            <a:endParaRPr lang="en-ZA" sz="24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28</a:t>
            </a:fld>
            <a:endParaRPr lang="en-US"/>
          </a:p>
        </p:txBody>
      </p:sp>
    </p:spTree>
    <p:extLst>
      <p:ext uri="{BB962C8B-B14F-4D97-AF65-F5344CB8AC3E}">
        <p14:creationId xmlns:p14="http://schemas.microsoft.com/office/powerpoint/2010/main" val="15282421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PROBABILITY SAMPLING (CONTINUED)</a:t>
            </a:r>
          </a:p>
        </p:txBody>
      </p:sp>
      <p:sp>
        <p:nvSpPr>
          <p:cNvPr id="3" name="Content Placeholder 2"/>
          <p:cNvSpPr>
            <a:spLocks noGrp="1"/>
          </p:cNvSpPr>
          <p:nvPr>
            <p:ph idx="1"/>
          </p:nvPr>
        </p:nvSpPr>
        <p:spPr/>
        <p:txBody>
          <a:bodyPr/>
          <a:lstStyle/>
          <a:p>
            <a:r>
              <a:rPr lang="en-ZA" sz="2000" b="1" u="sng" dirty="0"/>
              <a:t>Cluster sampling</a:t>
            </a:r>
          </a:p>
          <a:p>
            <a:pPr>
              <a:buFontTx/>
              <a:buChar char="-"/>
            </a:pPr>
            <a:r>
              <a:rPr lang="en-ZA" sz="2000" dirty="0"/>
              <a:t>Used when it is impossible or impractical to get an exhaustive list of the elements of a population.</a:t>
            </a:r>
          </a:p>
          <a:p>
            <a:pPr>
              <a:buFontTx/>
              <a:buChar char="-"/>
            </a:pPr>
            <a:r>
              <a:rPr lang="en-ZA" sz="2000" dirty="0"/>
              <a:t>Sampling of groups or clusters of elements (Distinct clusters but great variability within the clusters)</a:t>
            </a:r>
          </a:p>
          <a:p>
            <a:pPr marL="0" indent="0">
              <a:buNone/>
            </a:pPr>
            <a:r>
              <a:rPr lang="en-ZA" sz="2000" dirty="0"/>
              <a:t>-    Reduces cost </a:t>
            </a:r>
          </a:p>
          <a:p>
            <a:pPr marL="0" indent="0">
              <a:buNone/>
            </a:pPr>
            <a:r>
              <a:rPr lang="en-ZA" sz="2000" dirty="0"/>
              <a:t>-    Increases sampling error </a:t>
            </a:r>
          </a:p>
          <a:p>
            <a:endParaRPr lang="en-ZA" sz="20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29</a:t>
            </a:fld>
            <a:endParaRPr lang="en-US"/>
          </a:p>
        </p:txBody>
      </p:sp>
    </p:spTree>
    <p:extLst>
      <p:ext uri="{BB962C8B-B14F-4D97-AF65-F5344CB8AC3E}">
        <p14:creationId xmlns:p14="http://schemas.microsoft.com/office/powerpoint/2010/main" val="448233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417" y="260648"/>
            <a:ext cx="9107055" cy="653752"/>
          </a:xfrm>
        </p:spPr>
        <p:txBody>
          <a:bodyPr>
            <a:normAutofit fontScale="90000"/>
          </a:bodyPr>
          <a:lstStyle/>
          <a:p>
            <a:r>
              <a:rPr lang="en-US" dirty="0" smtClean="0"/>
              <a:t>Always remember GIGO</a:t>
            </a:r>
            <a:br>
              <a:rPr lang="en-US" dirty="0" smtClean="0"/>
            </a:br>
            <a:r>
              <a:rPr lang="en-US" dirty="0" smtClean="0"/>
              <a:t>So you don’t beat the data to confess</a:t>
            </a:r>
            <a:endParaRPr lang="en-GB"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3</a:t>
            </a:fld>
            <a:endParaRPr lang="en-US"/>
          </a:p>
        </p:txBody>
      </p:sp>
      <p:pic>
        <p:nvPicPr>
          <p:cNvPr id="5" name="Picture 2" descr="C:\Users\charlesa\Saved Games\Pictures\Data analysis.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0" y="4005064"/>
            <a:ext cx="6648400" cy="25202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charlesa\Saved Games\Pictures\computers-date_analyst-data_analysis-expectations-flaws-data_entry-aban1402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736" y="1124744"/>
            <a:ext cx="3888432"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80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30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0"/>
            <a:ext cx="9763125" cy="750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19715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31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5" y="0"/>
            <a:ext cx="7105650" cy="750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19028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SECONDARY DATA</a:t>
            </a:r>
            <a:endParaRPr lang="en-ZA" dirty="0"/>
          </a:p>
        </p:txBody>
      </p:sp>
      <p:sp>
        <p:nvSpPr>
          <p:cNvPr id="3" name="Content Placeholder 2"/>
          <p:cNvSpPr>
            <a:spLocks noGrp="1"/>
          </p:cNvSpPr>
          <p:nvPr>
            <p:ph idx="1"/>
          </p:nvPr>
        </p:nvSpPr>
        <p:spPr/>
        <p:txBody>
          <a:bodyPr/>
          <a:lstStyle/>
          <a:p>
            <a:r>
              <a:rPr lang="en-ZA" sz="2400" dirty="0"/>
              <a:t>Data used for research that was </a:t>
            </a:r>
            <a:r>
              <a:rPr lang="en-ZA" sz="2400" b="1" dirty="0"/>
              <a:t>not gathered directly</a:t>
            </a:r>
            <a:r>
              <a:rPr lang="en-ZA" sz="2400" dirty="0"/>
              <a:t> and purposefully </a:t>
            </a:r>
            <a:r>
              <a:rPr lang="en-ZA" sz="2400" b="1" dirty="0"/>
              <a:t>for the project </a:t>
            </a:r>
            <a:r>
              <a:rPr lang="en-ZA" sz="2400" dirty="0"/>
              <a:t>under consideration.</a:t>
            </a:r>
          </a:p>
          <a:p>
            <a:r>
              <a:rPr lang="en-ZA" sz="2400" dirty="0"/>
              <a:t>Give thought to whether data may already exist to answer the research question.</a:t>
            </a:r>
          </a:p>
          <a:p>
            <a:r>
              <a:rPr lang="en-ZA" sz="2400" dirty="0"/>
              <a:t>Searching for existing data may save time, effort and expense in spite of the fact that the data may not have been originally collected with the current research question in mind.</a:t>
            </a:r>
          </a:p>
          <a:p>
            <a:r>
              <a:rPr lang="en-ZA" sz="2400" dirty="0"/>
              <a:t>Data gathered by stock markets, bond markets, national governments and international agencies such as the IMF and the World Bank are extensively used by econometric practitioners.</a:t>
            </a:r>
          </a:p>
          <a:p>
            <a:pPr marL="0" indent="0">
              <a:buNone/>
            </a:pPr>
            <a:r>
              <a:rPr lang="en-ZA" sz="2000" dirty="0"/>
              <a:t>     </a:t>
            </a:r>
          </a:p>
        </p:txBody>
      </p:sp>
      <p:sp>
        <p:nvSpPr>
          <p:cNvPr id="4" name="Slide Number Placeholder 3"/>
          <p:cNvSpPr>
            <a:spLocks noGrp="1"/>
          </p:cNvSpPr>
          <p:nvPr>
            <p:ph type="sldNum" sz="quarter" idx="10"/>
          </p:nvPr>
        </p:nvSpPr>
        <p:spPr/>
        <p:txBody>
          <a:bodyPr/>
          <a:lstStyle/>
          <a:p>
            <a:fld id="{7F8454AA-8759-4FF8-81E4-680C49475742}" type="slidenum">
              <a:rPr lang="en-US" smtClean="0"/>
              <a:pPr/>
              <a:t>32</a:t>
            </a:fld>
            <a:endParaRPr lang="en-US"/>
          </a:p>
        </p:txBody>
      </p:sp>
    </p:spTree>
    <p:extLst>
      <p:ext uri="{BB962C8B-B14F-4D97-AF65-F5344CB8AC3E}">
        <p14:creationId xmlns:p14="http://schemas.microsoft.com/office/powerpoint/2010/main" val="6901677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SECONDARY DATA</a:t>
            </a:r>
          </a:p>
        </p:txBody>
      </p:sp>
      <p:sp>
        <p:nvSpPr>
          <p:cNvPr id="3" name="Content Placeholder 2"/>
          <p:cNvSpPr>
            <a:spLocks noGrp="1"/>
          </p:cNvSpPr>
          <p:nvPr>
            <p:ph idx="1"/>
          </p:nvPr>
        </p:nvSpPr>
        <p:spPr>
          <a:xfrm>
            <a:off x="838200" y="1403927"/>
            <a:ext cx="10515600" cy="4773036"/>
          </a:xfrm>
        </p:spPr>
        <p:txBody>
          <a:bodyPr/>
          <a:lstStyle/>
          <a:p>
            <a:pPr marL="0" indent="0">
              <a:buNone/>
            </a:pPr>
            <a:endParaRPr lang="en-ZA" sz="2000" dirty="0"/>
          </a:p>
          <a:p>
            <a:r>
              <a:rPr lang="en-ZA" sz="2000" b="1" dirty="0"/>
              <a:t>Make sure to spend enough time to thoroughly understand the secondary data employed in the </a:t>
            </a:r>
            <a:r>
              <a:rPr lang="en-ZA" sz="2000" b="1" dirty="0" smtClean="0"/>
              <a:t>study</a:t>
            </a:r>
            <a:endParaRPr lang="en-ZA" sz="2000" b="1" dirty="0"/>
          </a:p>
          <a:p>
            <a:pPr marL="0" indent="0">
              <a:buNone/>
            </a:pPr>
            <a:endParaRPr lang="en-ZA" sz="2000" b="1" dirty="0"/>
          </a:p>
          <a:p>
            <a:r>
              <a:rPr lang="en-ZA" sz="2000" u="sng" dirty="0"/>
              <a:t>Example 1 – IMF IFS data </a:t>
            </a:r>
          </a:p>
          <a:p>
            <a:r>
              <a:rPr lang="en-ZA" sz="2000" dirty="0"/>
              <a:t>Paper uses the same IFS series’ employed by Neumann ,et al., (2009), Mercado &amp; Park (2011) and </a:t>
            </a:r>
            <a:r>
              <a:rPr lang="en-ZA" sz="2000" dirty="0" err="1"/>
              <a:t>Broto</a:t>
            </a:r>
            <a:r>
              <a:rPr lang="en-ZA" sz="2000" dirty="0"/>
              <a:t>, et al., (2011). 78bed (Direct investment in reporting economies </a:t>
            </a:r>
            <a:r>
              <a:rPr lang="en-ZA" sz="2000" dirty="0" err="1"/>
              <a:t>n.i.e</a:t>
            </a:r>
            <a:r>
              <a:rPr lang="en-ZA" sz="2000" dirty="0"/>
              <a:t>); 78bmd (Equity securities liabilities); 78bnd (Debt securities liabilities); 78bid (Other investment liabilities).</a:t>
            </a:r>
          </a:p>
          <a:p>
            <a:r>
              <a:rPr lang="en-ZA" sz="2000" dirty="0"/>
              <a:t>BPM5 methodology changed to BPM6 with new series codes </a:t>
            </a:r>
          </a:p>
          <a:p>
            <a:r>
              <a:rPr lang="en-ZA" sz="2000" dirty="0"/>
              <a:t>78bed – BFDLXF_BP6</a:t>
            </a:r>
            <a:endParaRPr lang="en-ZA" sz="2000" u="sng" dirty="0"/>
          </a:p>
          <a:p>
            <a:endParaRPr lang="en-ZA" sz="20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33</a:t>
            </a:fld>
            <a:endParaRPr lang="en-US"/>
          </a:p>
        </p:txBody>
      </p:sp>
    </p:spTree>
    <p:extLst>
      <p:ext uri="{BB962C8B-B14F-4D97-AF65-F5344CB8AC3E}">
        <p14:creationId xmlns:p14="http://schemas.microsoft.com/office/powerpoint/2010/main" val="30560108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DATA</a:t>
            </a:r>
            <a:endParaRPr lang="en-GB" dirty="0"/>
          </a:p>
        </p:txBody>
      </p:sp>
      <p:sp>
        <p:nvSpPr>
          <p:cNvPr id="3" name="Content Placeholder 2"/>
          <p:cNvSpPr>
            <a:spLocks noGrp="1"/>
          </p:cNvSpPr>
          <p:nvPr>
            <p:ph idx="1"/>
          </p:nvPr>
        </p:nvSpPr>
        <p:spPr>
          <a:xfrm>
            <a:off x="969817" y="1295400"/>
            <a:ext cx="10437091" cy="4800600"/>
          </a:xfrm>
        </p:spPr>
        <p:txBody>
          <a:bodyPr/>
          <a:lstStyle/>
          <a:p>
            <a:r>
              <a:rPr lang="en-US" sz="2400" dirty="0"/>
              <a:t>Some Useful Data sources for Quant Data</a:t>
            </a:r>
            <a:endParaRPr lang="en-GB" sz="2400" dirty="0"/>
          </a:p>
          <a:p>
            <a:r>
              <a:rPr lang="en-US" sz="2400" u="sng" dirty="0">
                <a:hlinkClick r:id="rId2"/>
              </a:rPr>
              <a:t>http://data.worldbank.org/</a:t>
            </a:r>
            <a:endParaRPr lang="en-GB" sz="2400" dirty="0"/>
          </a:p>
          <a:p>
            <a:r>
              <a:rPr lang="en-US" sz="2400" u="sng" dirty="0">
                <a:hlinkClick r:id="rId3"/>
              </a:rPr>
              <a:t>http://www.datafirst.uct.ac.za/</a:t>
            </a:r>
            <a:r>
              <a:rPr lang="en-US" sz="2400" dirty="0"/>
              <a:t> </a:t>
            </a:r>
            <a:endParaRPr lang="en-GB" sz="2400" dirty="0"/>
          </a:p>
          <a:p>
            <a:r>
              <a:rPr lang="en-US" sz="2400" u="sng" dirty="0">
                <a:hlinkClick r:id="rId4"/>
              </a:rPr>
              <a:t>http://research.mcgregorbfa.com.ez.sun.ac.za/Default.aspx</a:t>
            </a:r>
            <a:r>
              <a:rPr lang="en-US" sz="2400" dirty="0"/>
              <a:t> </a:t>
            </a:r>
            <a:endParaRPr lang="en-GB" sz="2400" dirty="0"/>
          </a:p>
          <a:p>
            <a:r>
              <a:rPr lang="en-US" sz="2400" u="sng" dirty="0">
                <a:hlinkClick r:id="rId5"/>
              </a:rPr>
              <a:t>http://comtrade.un.org/monthly/Main/Data.aspx</a:t>
            </a:r>
            <a:r>
              <a:rPr lang="en-US" sz="2400" dirty="0"/>
              <a:t> </a:t>
            </a:r>
            <a:endParaRPr lang="en-GB" sz="2400" dirty="0"/>
          </a:p>
          <a:p>
            <a:r>
              <a:rPr lang="en-US" sz="2400" u="sng" dirty="0">
                <a:hlinkClick r:id="rId6"/>
              </a:rPr>
              <a:t>http://www.imf.org/external/data.htm</a:t>
            </a:r>
            <a:r>
              <a:rPr lang="en-US" sz="2400" dirty="0"/>
              <a:t> </a:t>
            </a:r>
            <a:endParaRPr lang="en-GB" sz="2400" dirty="0"/>
          </a:p>
          <a:p>
            <a:r>
              <a:rPr lang="en-US" sz="2400" u="sng" dirty="0">
                <a:hlinkClick r:id="rId7"/>
              </a:rPr>
              <a:t>http://unctadstat.unctad.org/ReportFolders/reportFolders.aspx</a:t>
            </a:r>
            <a:endParaRPr lang="en-US" sz="2400" u="sng" dirty="0"/>
          </a:p>
          <a:p>
            <a:r>
              <a:rPr lang="en-US" sz="2400" dirty="0"/>
              <a:t>Central Banks</a:t>
            </a:r>
          </a:p>
          <a:p>
            <a:r>
              <a:rPr lang="en-US" sz="2400" dirty="0"/>
              <a:t>Statistical offices</a:t>
            </a:r>
          </a:p>
          <a:p>
            <a:endParaRPr lang="en-GB" sz="24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34</a:t>
            </a:fld>
            <a:endParaRPr lang="en-US"/>
          </a:p>
        </p:txBody>
      </p:sp>
    </p:spTree>
    <p:extLst>
      <p:ext uri="{BB962C8B-B14F-4D97-AF65-F5344CB8AC3E}">
        <p14:creationId xmlns:p14="http://schemas.microsoft.com/office/powerpoint/2010/main" val="5760156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ADDITIONAL SECONDARY DATA</a:t>
            </a:r>
            <a:endParaRPr lang="en-ZA" dirty="0"/>
          </a:p>
        </p:txBody>
      </p:sp>
      <p:sp>
        <p:nvSpPr>
          <p:cNvPr id="3" name="Content Placeholder 2"/>
          <p:cNvSpPr>
            <a:spLocks noGrp="1"/>
          </p:cNvSpPr>
          <p:nvPr>
            <p:ph idx="1"/>
          </p:nvPr>
        </p:nvSpPr>
        <p:spPr/>
        <p:txBody>
          <a:bodyPr/>
          <a:lstStyle/>
          <a:p>
            <a:r>
              <a:rPr lang="en-ZA" b="1" dirty="0"/>
              <a:t>World Bank Enterprise Surveys </a:t>
            </a:r>
            <a:r>
              <a:rPr lang="en-ZA" dirty="0"/>
              <a:t>- Topics from a broad range of the business environment that include among others access to finance, corruption, crime and performance measures are covered by the surveys. According to </a:t>
            </a:r>
            <a:r>
              <a:rPr lang="en-ZA" dirty="0" err="1"/>
              <a:t>Sahaym</a:t>
            </a:r>
            <a:r>
              <a:rPr lang="en-ZA" dirty="0"/>
              <a:t> &amp; Nam (2012) the purpose of these surveys are to capture the institutional environment that firms operate in and thus stimulate policy dialog regarding the business environment. The surveys were formerly known as Investment Climate Surveys (</a:t>
            </a:r>
            <a:r>
              <a:rPr lang="en-ZA" dirty="0" err="1"/>
              <a:t>Wignaraja</a:t>
            </a:r>
            <a:r>
              <a:rPr lang="en-ZA" dirty="0"/>
              <a:t>, </a:t>
            </a:r>
            <a:r>
              <a:rPr lang="en-ZA" dirty="0" smtClean="0"/>
              <a:t>2012).</a:t>
            </a:r>
            <a:endParaRPr lang="en-ZA" dirty="0"/>
          </a:p>
          <a:p>
            <a:endParaRPr lang="en-ZA" sz="2400" b="1" dirty="0"/>
          </a:p>
          <a:p>
            <a:endParaRPr lang="en-ZA" sz="24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35</a:t>
            </a:fld>
            <a:endParaRPr lang="en-US"/>
          </a:p>
        </p:txBody>
      </p:sp>
    </p:spTree>
    <p:extLst>
      <p:ext uri="{BB962C8B-B14F-4D97-AF65-F5344CB8AC3E}">
        <p14:creationId xmlns:p14="http://schemas.microsoft.com/office/powerpoint/2010/main" val="33343654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ADDITIONAL SECONDARY DATA</a:t>
            </a:r>
          </a:p>
        </p:txBody>
      </p:sp>
      <p:sp>
        <p:nvSpPr>
          <p:cNvPr id="3" name="Content Placeholder 2"/>
          <p:cNvSpPr>
            <a:spLocks noGrp="1"/>
          </p:cNvSpPr>
          <p:nvPr>
            <p:ph idx="1"/>
          </p:nvPr>
        </p:nvSpPr>
        <p:spPr/>
        <p:txBody>
          <a:bodyPr/>
          <a:lstStyle/>
          <a:p>
            <a:r>
              <a:rPr lang="en-ZA" b="1" dirty="0"/>
              <a:t>World Bank Global Financial Development Database</a:t>
            </a:r>
            <a:r>
              <a:rPr lang="en-ZA" dirty="0"/>
              <a:t> - Data on financial system characteristics. The database developed several measures of the following four characteristics of financial systems (institutions and markets): (</a:t>
            </a:r>
            <a:r>
              <a:rPr lang="en-ZA" dirty="0" err="1"/>
              <a:t>i</a:t>
            </a:r>
            <a:r>
              <a:rPr lang="en-ZA" dirty="0"/>
              <a:t>) Financial depth; (ii) Financial access; (iii) Financial system efficiency; (iv) Financial system stability. Hence, four characteristics measured for institutions and markets that lead to a 4x2 matrix of characteristics (</a:t>
            </a:r>
            <a:r>
              <a:rPr lang="en-ZA" dirty="0" err="1"/>
              <a:t>Cihak</a:t>
            </a:r>
            <a:r>
              <a:rPr lang="en-ZA" dirty="0"/>
              <a:t> et al., (</a:t>
            </a:r>
            <a:r>
              <a:rPr lang="en-ZA" dirty="0" smtClean="0"/>
              <a:t>2012). </a:t>
            </a:r>
            <a:r>
              <a:rPr lang="en-ZA" dirty="0"/>
              <a:t>These characteristics serve as proxies for the services that the financial system provides.</a:t>
            </a:r>
          </a:p>
          <a:p>
            <a:endParaRPr lang="en-ZA" sz="24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36</a:t>
            </a:fld>
            <a:endParaRPr lang="en-US"/>
          </a:p>
        </p:txBody>
      </p:sp>
    </p:spTree>
    <p:extLst>
      <p:ext uri="{BB962C8B-B14F-4D97-AF65-F5344CB8AC3E}">
        <p14:creationId xmlns:p14="http://schemas.microsoft.com/office/powerpoint/2010/main" val="127259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ADDITIONAL SECONDARY DATA</a:t>
            </a:r>
          </a:p>
        </p:txBody>
      </p:sp>
      <p:sp>
        <p:nvSpPr>
          <p:cNvPr id="3" name="Content Placeholder 2"/>
          <p:cNvSpPr>
            <a:spLocks noGrp="1"/>
          </p:cNvSpPr>
          <p:nvPr>
            <p:ph idx="1"/>
          </p:nvPr>
        </p:nvSpPr>
        <p:spPr/>
        <p:txBody>
          <a:bodyPr/>
          <a:lstStyle/>
          <a:p>
            <a:r>
              <a:rPr lang="en-ZA" sz="2400" b="1" dirty="0"/>
              <a:t>World Bank Global Financial Inclusion (Global </a:t>
            </a:r>
            <a:r>
              <a:rPr lang="en-ZA" sz="2400" b="1" dirty="0" err="1"/>
              <a:t>Findex</a:t>
            </a:r>
            <a:r>
              <a:rPr lang="en-ZA" sz="2400" b="1" dirty="0"/>
              <a:t>) database</a:t>
            </a:r>
            <a:r>
              <a:rPr lang="en-ZA" sz="2400" dirty="0"/>
              <a:t> - </a:t>
            </a:r>
            <a:r>
              <a:rPr lang="en-ZA" sz="2400" dirty="0" err="1"/>
              <a:t>Demirguc</a:t>
            </a:r>
            <a:r>
              <a:rPr lang="en-ZA" sz="2400" dirty="0"/>
              <a:t>–</a:t>
            </a:r>
            <a:r>
              <a:rPr lang="en-ZA" sz="2400" dirty="0" err="1"/>
              <a:t>Kunt</a:t>
            </a:r>
            <a:r>
              <a:rPr lang="en-ZA" sz="2400" dirty="0"/>
              <a:t> &amp; </a:t>
            </a:r>
            <a:r>
              <a:rPr lang="en-ZA" sz="2400" dirty="0" err="1"/>
              <a:t>Klapper</a:t>
            </a:r>
            <a:r>
              <a:rPr lang="en-ZA" sz="2400" dirty="0"/>
              <a:t> (</a:t>
            </a:r>
            <a:r>
              <a:rPr lang="en-ZA" sz="2400" dirty="0" smtClean="0"/>
              <a:t>2012) </a:t>
            </a:r>
            <a:r>
              <a:rPr lang="en-ZA" sz="2400" dirty="0"/>
              <a:t>stated that the Global </a:t>
            </a:r>
            <a:r>
              <a:rPr lang="en-ZA" sz="2400" dirty="0" err="1"/>
              <a:t>Findex</a:t>
            </a:r>
            <a:r>
              <a:rPr lang="en-ZA" sz="2400" dirty="0"/>
              <a:t> is the first public database that would consistently measure the use of financial products across economies over time. It was further noted that it is important to differentiate between the use of financial services and access to financial services. The latter mostly refers to the supply of financial services with use being determined by both demand and supply. The first set of Global </a:t>
            </a:r>
            <a:r>
              <a:rPr lang="en-ZA" sz="2400" dirty="0" err="1"/>
              <a:t>Findex</a:t>
            </a:r>
            <a:r>
              <a:rPr lang="en-ZA" sz="2400" dirty="0"/>
              <a:t> indicators focuses on formal accounts; the second set focuses on savings, the third set on borrowing sources with the final set focussing on health care insurance products and agriculture (</a:t>
            </a:r>
            <a:r>
              <a:rPr lang="en-ZA" sz="2400" dirty="0" err="1"/>
              <a:t>Demirguc</a:t>
            </a:r>
            <a:r>
              <a:rPr lang="en-ZA" sz="2400" dirty="0"/>
              <a:t>–</a:t>
            </a:r>
            <a:r>
              <a:rPr lang="en-ZA" sz="2400" dirty="0" err="1"/>
              <a:t>Kunt</a:t>
            </a:r>
            <a:r>
              <a:rPr lang="en-ZA" sz="2400" dirty="0"/>
              <a:t> &amp; </a:t>
            </a:r>
            <a:r>
              <a:rPr lang="en-ZA" sz="2400" dirty="0" err="1"/>
              <a:t>Klapper</a:t>
            </a:r>
            <a:r>
              <a:rPr lang="en-ZA" sz="2400" dirty="0"/>
              <a:t>, </a:t>
            </a:r>
            <a:r>
              <a:rPr lang="en-ZA" sz="2400" dirty="0" smtClean="0"/>
              <a:t>2012). </a:t>
            </a:r>
            <a:endParaRPr lang="en-ZA" sz="2400" dirty="0"/>
          </a:p>
          <a:p>
            <a:endParaRPr lang="en-ZA" sz="2000" dirty="0"/>
          </a:p>
          <a:p>
            <a:endParaRPr lang="en-ZA" sz="20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37</a:t>
            </a:fld>
            <a:endParaRPr lang="en-US"/>
          </a:p>
        </p:txBody>
      </p:sp>
    </p:spTree>
    <p:extLst>
      <p:ext uri="{BB962C8B-B14F-4D97-AF65-F5344CB8AC3E}">
        <p14:creationId xmlns:p14="http://schemas.microsoft.com/office/powerpoint/2010/main" val="16190750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ADDITIONAL SECONDARY DATA</a:t>
            </a:r>
          </a:p>
        </p:txBody>
      </p:sp>
      <p:sp>
        <p:nvSpPr>
          <p:cNvPr id="3" name="Content Placeholder 2"/>
          <p:cNvSpPr>
            <a:spLocks noGrp="1"/>
          </p:cNvSpPr>
          <p:nvPr>
            <p:ph idx="1"/>
          </p:nvPr>
        </p:nvSpPr>
        <p:spPr>
          <a:xfrm>
            <a:off x="838200" y="1671782"/>
            <a:ext cx="10515600" cy="4505181"/>
          </a:xfrm>
        </p:spPr>
        <p:txBody>
          <a:bodyPr>
            <a:normAutofit/>
          </a:bodyPr>
          <a:lstStyle/>
          <a:p>
            <a:r>
              <a:rPr lang="en-ZA" sz="2400" b="1" dirty="0"/>
              <a:t>World Bank Doing Business database</a:t>
            </a:r>
            <a:r>
              <a:rPr lang="en-ZA" sz="2400" dirty="0"/>
              <a:t> - Annual Doing Business report measures the scope and manner of regulations, those enhancing and constraining, relevant to small and medium sized firms (World Bank, 2013). Regulations are measured that affect 11 areas of business activity (World Bank, 2013). These 11 indicator sets can be divided between “Complexity and Cost of Regulatory Processes” (six sets) and “Strength of Legal Institutions” (five sets). Included in the former set is “Starting a Business”, “Paying Taxes” and “Registering Property”. Included in the latter set are “Getting Credit”, “Protecting Investors” and “Enforcing Contracts”. The overall ranking of countries that make up the “ease of doing business” ranking covers 10 indicator sets and excludes the “Employing Workers” indicator set. In this year’s ranking (2013) South Africa lied 39</a:t>
            </a:r>
            <a:r>
              <a:rPr lang="en-ZA" sz="2400" baseline="30000" dirty="0"/>
              <a:t>th</a:t>
            </a:r>
            <a:r>
              <a:rPr lang="en-ZA" sz="2400" dirty="0"/>
              <a:t> compared to 35</a:t>
            </a:r>
            <a:r>
              <a:rPr lang="en-ZA" sz="2400" baseline="30000" dirty="0"/>
              <a:t>th</a:t>
            </a:r>
            <a:r>
              <a:rPr lang="en-ZA" sz="2400" dirty="0"/>
              <a:t> in 2012.</a:t>
            </a:r>
          </a:p>
          <a:p>
            <a:endParaRPr lang="en-ZA" sz="1800" dirty="0"/>
          </a:p>
          <a:p>
            <a:endParaRPr lang="en-ZA" sz="18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38</a:t>
            </a:fld>
            <a:endParaRPr lang="en-US"/>
          </a:p>
        </p:txBody>
      </p:sp>
    </p:spTree>
    <p:extLst>
      <p:ext uri="{BB962C8B-B14F-4D97-AF65-F5344CB8AC3E}">
        <p14:creationId xmlns:p14="http://schemas.microsoft.com/office/powerpoint/2010/main" val="37778448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ADDITIONAL SECONDARY DATA</a:t>
            </a:r>
          </a:p>
        </p:txBody>
      </p:sp>
      <p:sp>
        <p:nvSpPr>
          <p:cNvPr id="3" name="Content Placeholder 2"/>
          <p:cNvSpPr>
            <a:spLocks noGrp="1"/>
          </p:cNvSpPr>
          <p:nvPr>
            <p:ph idx="1"/>
          </p:nvPr>
        </p:nvSpPr>
        <p:spPr/>
        <p:txBody>
          <a:bodyPr>
            <a:normAutofit/>
          </a:bodyPr>
          <a:lstStyle/>
          <a:p>
            <a:r>
              <a:rPr lang="en-ZA" sz="3200" dirty="0"/>
              <a:t>Class exercise – For each of the four aforementioned World Bank databases search for a few journal articles where the data from the from the database was used.</a:t>
            </a:r>
          </a:p>
        </p:txBody>
      </p:sp>
      <p:sp>
        <p:nvSpPr>
          <p:cNvPr id="4" name="Slide Number Placeholder 3"/>
          <p:cNvSpPr>
            <a:spLocks noGrp="1"/>
          </p:cNvSpPr>
          <p:nvPr>
            <p:ph type="sldNum" sz="quarter" idx="10"/>
          </p:nvPr>
        </p:nvSpPr>
        <p:spPr/>
        <p:txBody>
          <a:bodyPr/>
          <a:lstStyle/>
          <a:p>
            <a:fld id="{7F8454AA-8759-4FF8-81E4-680C49475742}" type="slidenum">
              <a:rPr lang="en-US" smtClean="0"/>
              <a:pPr/>
              <a:t>39</a:t>
            </a:fld>
            <a:endParaRPr lang="en-US"/>
          </a:p>
        </p:txBody>
      </p:sp>
    </p:spTree>
    <p:extLst>
      <p:ext uri="{BB962C8B-B14F-4D97-AF65-F5344CB8AC3E}">
        <p14:creationId xmlns:p14="http://schemas.microsoft.com/office/powerpoint/2010/main" val="2952948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INTRODUCTION TO </a:t>
            </a:r>
            <a:r>
              <a:rPr lang="en-ZA" dirty="0" smtClean="0"/>
              <a:t>RESEARCH</a:t>
            </a:r>
            <a:endParaRPr lang="en-ZA" dirty="0"/>
          </a:p>
        </p:txBody>
      </p:sp>
      <p:sp>
        <p:nvSpPr>
          <p:cNvPr id="3" name="Content Placeholder 2"/>
          <p:cNvSpPr>
            <a:spLocks noGrp="1"/>
          </p:cNvSpPr>
          <p:nvPr>
            <p:ph idx="1"/>
          </p:nvPr>
        </p:nvSpPr>
        <p:spPr/>
        <p:txBody>
          <a:bodyPr/>
          <a:lstStyle/>
          <a:p>
            <a:r>
              <a:rPr lang="en-ZA" sz="2400" dirty="0"/>
              <a:t>Aspects of scientific research:</a:t>
            </a:r>
          </a:p>
          <a:p>
            <a:pPr marL="0" indent="0">
              <a:buNone/>
            </a:pPr>
            <a:r>
              <a:rPr lang="en-ZA" sz="2400" dirty="0"/>
              <a:t>     Theory, data collection and data analysis</a:t>
            </a:r>
          </a:p>
          <a:p>
            <a:pPr>
              <a:buFontTx/>
              <a:buChar char="-"/>
            </a:pPr>
            <a:r>
              <a:rPr lang="en-ZA" sz="2400" dirty="0"/>
              <a:t>Theory deals with logical aspects of science and providing systematic explanations.</a:t>
            </a:r>
          </a:p>
          <a:p>
            <a:pPr>
              <a:buFontTx/>
              <a:buChar char="-"/>
            </a:pPr>
            <a:r>
              <a:rPr lang="en-ZA" sz="2400" dirty="0"/>
              <a:t>Data collection deals with observational aspects.</a:t>
            </a:r>
          </a:p>
          <a:p>
            <a:pPr>
              <a:buFontTx/>
              <a:buChar char="-"/>
            </a:pPr>
            <a:r>
              <a:rPr lang="en-ZA" sz="2400" dirty="0"/>
              <a:t>Data analysis examines the patterns in observations and where appropriate compares what is </a:t>
            </a:r>
            <a:r>
              <a:rPr lang="en-ZA" sz="2400" b="1" u="sng" dirty="0"/>
              <a:t>logically expected </a:t>
            </a:r>
            <a:r>
              <a:rPr lang="en-ZA" sz="2400" dirty="0"/>
              <a:t>with what is </a:t>
            </a:r>
            <a:r>
              <a:rPr lang="en-ZA" sz="2400" b="1" u="sng" dirty="0"/>
              <a:t>actually observed</a:t>
            </a:r>
            <a:r>
              <a:rPr lang="en-ZA" sz="2400" dirty="0"/>
              <a:t>.</a:t>
            </a:r>
          </a:p>
          <a:p>
            <a:endParaRPr lang="en-ZA" sz="20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4</a:t>
            </a:fld>
            <a:endParaRPr lang="en-US"/>
          </a:p>
        </p:txBody>
      </p:sp>
    </p:spTree>
    <p:extLst>
      <p:ext uri="{BB962C8B-B14F-4D97-AF65-F5344CB8AC3E}">
        <p14:creationId xmlns:p14="http://schemas.microsoft.com/office/powerpoint/2010/main" val="31600883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SECONDARY DATA TYPES</a:t>
            </a:r>
            <a:endParaRPr lang="en-ZA" dirty="0"/>
          </a:p>
        </p:txBody>
      </p:sp>
      <p:sp>
        <p:nvSpPr>
          <p:cNvPr id="3" name="Content Placeholder 2"/>
          <p:cNvSpPr>
            <a:spLocks noGrp="1"/>
          </p:cNvSpPr>
          <p:nvPr>
            <p:ph idx="1"/>
          </p:nvPr>
        </p:nvSpPr>
        <p:spPr>
          <a:xfrm>
            <a:off x="838200" y="1191491"/>
            <a:ext cx="10515600" cy="4985472"/>
          </a:xfrm>
        </p:spPr>
        <p:txBody>
          <a:bodyPr/>
          <a:lstStyle/>
          <a:p>
            <a:pPr marL="0" indent="0">
              <a:buNone/>
            </a:pPr>
            <a:endParaRPr lang="en-ZA" dirty="0"/>
          </a:p>
          <a:p>
            <a:r>
              <a:rPr lang="en-ZA" sz="2400" b="1" dirty="0"/>
              <a:t>Cross sectional data</a:t>
            </a:r>
            <a:r>
              <a:rPr lang="en-ZA" sz="2400" dirty="0"/>
              <a:t> : Data on one or more variables collected at a single point in time. E.g. loans by 200 microfinance institutions in Kenya in 2012 credit to government in 48 SSA countries in 2016.</a:t>
            </a:r>
          </a:p>
          <a:p>
            <a:endParaRPr lang="en-ZA" sz="2400" dirty="0"/>
          </a:p>
          <a:p>
            <a:r>
              <a:rPr lang="en-ZA" sz="2400" b="1" dirty="0"/>
              <a:t>Time series data</a:t>
            </a:r>
            <a:r>
              <a:rPr lang="en-ZA" sz="2400" dirty="0"/>
              <a:t>: Data that have been collected over a period of time on one or more variables. E.g. inflation in Zimbabwe over the last 30 years.</a:t>
            </a:r>
          </a:p>
          <a:p>
            <a:endParaRPr lang="en-ZA" sz="2400" dirty="0"/>
          </a:p>
          <a:p>
            <a:r>
              <a:rPr lang="en-ZA" sz="2400" b="1" dirty="0"/>
              <a:t>Panel data</a:t>
            </a:r>
            <a:r>
              <a:rPr lang="en-ZA" sz="2400" dirty="0"/>
              <a:t>: Data comprising both cross-sectional and time series elements. Importantly, a panel keeps the same units (individuals, households, firms, countries) and measures some quantity about them over time. E.g. inflation in 48 SSA countries from 1990-2012.</a:t>
            </a:r>
          </a:p>
          <a:p>
            <a:pPr marL="0" indent="0">
              <a:buNone/>
            </a:pPr>
            <a:endParaRPr lang="en-ZA" sz="2000" dirty="0"/>
          </a:p>
          <a:p>
            <a:endParaRPr lang="en-ZA" dirty="0"/>
          </a:p>
          <a:p>
            <a:endParaRPr lang="en-ZA"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40</a:t>
            </a:fld>
            <a:endParaRPr lang="en-US"/>
          </a:p>
        </p:txBody>
      </p:sp>
    </p:spTree>
    <p:extLst>
      <p:ext uri="{BB962C8B-B14F-4D97-AF65-F5344CB8AC3E}">
        <p14:creationId xmlns:p14="http://schemas.microsoft.com/office/powerpoint/2010/main" val="26828752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of Both Primary and Secondary Data Bradshaw (2002)</a:t>
            </a:r>
            <a:endParaRPr lang="en-GB" dirty="0"/>
          </a:p>
        </p:txBody>
      </p:sp>
      <p:sp>
        <p:nvSpPr>
          <p:cNvPr id="3" name="Content Placeholder 2"/>
          <p:cNvSpPr>
            <a:spLocks noGrp="1"/>
          </p:cNvSpPr>
          <p:nvPr>
            <p:ph idx="1"/>
          </p:nvPr>
        </p:nvSpPr>
        <p:spPr>
          <a:xfrm>
            <a:off x="1991544" y="1124744"/>
            <a:ext cx="7685856" cy="5256584"/>
          </a:xfrm>
        </p:spPr>
        <p:txBody>
          <a:bodyPr/>
          <a:lstStyle/>
          <a:p>
            <a:pPr marL="0" indent="0">
              <a:buNone/>
            </a:pPr>
            <a:endParaRPr lang="en-US" sz="1800" dirty="0"/>
          </a:p>
          <a:p>
            <a:r>
              <a:rPr lang="en-US" sz="1800" b="1" dirty="0"/>
              <a:t>Secondary data </a:t>
            </a:r>
            <a:r>
              <a:rPr lang="en-US" sz="1800" dirty="0"/>
              <a:t>- obtained from information provided to the California Trade and Commerce </a:t>
            </a:r>
            <a:r>
              <a:rPr lang="en-GB" sz="1800" dirty="0"/>
              <a:t>Agency and Economic Benefit Reports. (see further in article)</a:t>
            </a:r>
          </a:p>
          <a:p>
            <a:r>
              <a:rPr lang="en-US" sz="1800" b="1" dirty="0"/>
              <a:t>Primary</a:t>
            </a:r>
            <a:r>
              <a:rPr lang="en-US" sz="1800" dirty="0"/>
              <a:t> – “…were unable to obtain this information from some firms in spite of repeated mail and telephone follow-up efforts.”</a:t>
            </a:r>
          </a:p>
          <a:p>
            <a:r>
              <a:rPr lang="en-US" sz="1800" dirty="0"/>
              <a:t>“To overcome some of these data difficulties, a random sample of firms was selected for follow up study. I selected 300 firms using a stratified sampling framework to select equal numbers of firms with paid-off loans (graduated) and those with active loans, as well as firms with 10 or fewer employees and those with 11 or more. A brief questionnaire was administered</a:t>
            </a:r>
          </a:p>
          <a:p>
            <a:r>
              <a:rPr lang="en-US" sz="1800" dirty="0"/>
              <a:t>Data were collected using a combination of initial mailings from their local corporations and intensive bilingual phone and fax follow-up from the University of California–Davis.</a:t>
            </a:r>
          </a:p>
          <a:p>
            <a:r>
              <a:rPr lang="en-US" sz="1800" dirty="0"/>
              <a:t>Overall, the survey achieved a 59% response from firms with adequate contact.”</a:t>
            </a:r>
          </a:p>
        </p:txBody>
      </p:sp>
      <p:sp>
        <p:nvSpPr>
          <p:cNvPr id="4" name="Slide Number Placeholder 3"/>
          <p:cNvSpPr>
            <a:spLocks noGrp="1"/>
          </p:cNvSpPr>
          <p:nvPr>
            <p:ph type="sldNum" sz="quarter" idx="10"/>
          </p:nvPr>
        </p:nvSpPr>
        <p:spPr/>
        <p:txBody>
          <a:bodyPr/>
          <a:lstStyle/>
          <a:p>
            <a:fld id="{7F8454AA-8759-4FF8-81E4-680C49475742}" type="slidenum">
              <a:rPr lang="en-US" smtClean="0"/>
              <a:pPr/>
              <a:t>41</a:t>
            </a:fld>
            <a:endParaRPr lang="en-US"/>
          </a:p>
        </p:txBody>
      </p:sp>
    </p:spTree>
    <p:extLst>
      <p:ext uri="{BB962C8B-B14F-4D97-AF65-F5344CB8AC3E}">
        <p14:creationId xmlns:p14="http://schemas.microsoft.com/office/powerpoint/2010/main" val="684613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85" y="1"/>
            <a:ext cx="11082121" cy="812799"/>
          </a:xfrm>
        </p:spPr>
        <p:txBody>
          <a:bodyPr>
            <a:normAutofit fontScale="90000"/>
          </a:bodyPr>
          <a:lstStyle/>
          <a:p>
            <a:r>
              <a:rPr lang="en-ZA" dirty="0"/>
              <a:t/>
            </a:r>
            <a:br>
              <a:rPr lang="en-ZA" dirty="0"/>
            </a:br>
            <a:r>
              <a:rPr lang="en-ZA" sz="3600" dirty="0" smtClean="0"/>
              <a:t>IMPORTANCE OF THE LITERATURE IN INFORMING METHOD AND DATA</a:t>
            </a:r>
            <a:endParaRPr lang="en-ZA" sz="3600" dirty="0"/>
          </a:p>
        </p:txBody>
      </p:sp>
      <p:sp>
        <p:nvSpPr>
          <p:cNvPr id="3" name="Content Placeholder 2"/>
          <p:cNvSpPr>
            <a:spLocks noGrp="1"/>
          </p:cNvSpPr>
          <p:nvPr>
            <p:ph idx="1"/>
          </p:nvPr>
        </p:nvSpPr>
        <p:spPr/>
        <p:txBody>
          <a:bodyPr/>
          <a:lstStyle/>
          <a:p>
            <a:r>
              <a:rPr lang="en-ZA" sz="3200" b="1" dirty="0"/>
              <a:t>NB: The data and methods for all studies must be built around literature</a:t>
            </a:r>
            <a:endParaRPr lang="en-ZA" sz="3200" dirty="0"/>
          </a:p>
          <a:p>
            <a:endParaRPr lang="en-ZA" dirty="0"/>
          </a:p>
          <a:p>
            <a:endParaRPr lang="en-ZA" sz="3600" b="1" dirty="0"/>
          </a:p>
          <a:p>
            <a:pPr marL="0" indent="0">
              <a:buNone/>
            </a:pPr>
            <a:r>
              <a:rPr lang="en-ZA" sz="2000" dirty="0"/>
              <a:t>  </a:t>
            </a:r>
          </a:p>
          <a:p>
            <a:endParaRPr lang="en-ZA"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42</a:t>
            </a:fld>
            <a:endParaRPr lang="en-US"/>
          </a:p>
        </p:txBody>
      </p:sp>
    </p:spTree>
    <p:extLst>
      <p:ext uri="{BB962C8B-B14F-4D97-AF65-F5344CB8AC3E}">
        <p14:creationId xmlns:p14="http://schemas.microsoft.com/office/powerpoint/2010/main" val="12648821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readings</a:t>
            </a:r>
            <a:endParaRPr lang="en-US" dirty="0"/>
          </a:p>
        </p:txBody>
      </p:sp>
      <p:sp>
        <p:nvSpPr>
          <p:cNvPr id="3" name="Content Placeholder 2"/>
          <p:cNvSpPr>
            <a:spLocks noGrp="1"/>
          </p:cNvSpPr>
          <p:nvPr>
            <p:ph idx="1"/>
          </p:nvPr>
        </p:nvSpPr>
        <p:spPr/>
        <p:txBody>
          <a:bodyPr/>
          <a:lstStyle/>
          <a:p>
            <a:r>
              <a:rPr lang="en-US" dirty="0"/>
              <a:t>Gil, N., </a:t>
            </a:r>
            <a:r>
              <a:rPr lang="en-US" dirty="0" err="1"/>
              <a:t>Miozzo</a:t>
            </a:r>
            <a:r>
              <a:rPr lang="en-US" dirty="0"/>
              <a:t>, M. &amp; </a:t>
            </a:r>
            <a:r>
              <a:rPr lang="en-US" dirty="0" err="1"/>
              <a:t>Massini</a:t>
            </a:r>
            <a:r>
              <a:rPr lang="en-US" dirty="0"/>
              <a:t>, S. 2012. The innovation potential of new infrastructure development: An empirical study of Heathrow airport’s T5 project. </a:t>
            </a:r>
            <a:r>
              <a:rPr lang="en-US" i="1" dirty="0"/>
              <a:t>Research Policy</a:t>
            </a:r>
            <a:r>
              <a:rPr lang="en-US" dirty="0"/>
              <a:t>, 41, 452-466. (Methods section)</a:t>
            </a:r>
          </a:p>
          <a:p>
            <a:endParaRPr lang="en-US" dirty="0"/>
          </a:p>
          <a:p>
            <a:r>
              <a:rPr lang="en-US" dirty="0"/>
              <a:t>Case study approach</a:t>
            </a:r>
          </a:p>
          <a:p>
            <a:r>
              <a:rPr lang="en-US" dirty="0"/>
              <a:t>Interviews</a:t>
            </a:r>
          </a:p>
          <a:p>
            <a:r>
              <a:rPr lang="en-US" dirty="0"/>
              <a:t>Core interview questions provided as well as job roles of respondents</a:t>
            </a:r>
          </a:p>
          <a:p>
            <a:endParaRPr lang="en-US" sz="2400"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43</a:t>
            </a:fld>
            <a:endParaRPr lang="en-US"/>
          </a:p>
        </p:txBody>
      </p:sp>
    </p:spTree>
    <p:extLst>
      <p:ext uri="{BB962C8B-B14F-4D97-AF65-F5344CB8AC3E}">
        <p14:creationId xmlns:p14="http://schemas.microsoft.com/office/powerpoint/2010/main" val="7011033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readings</a:t>
            </a:r>
            <a:endParaRPr lang="en-US" dirty="0"/>
          </a:p>
        </p:txBody>
      </p:sp>
      <p:sp>
        <p:nvSpPr>
          <p:cNvPr id="3" name="Content Placeholder 2"/>
          <p:cNvSpPr>
            <a:spLocks noGrp="1"/>
          </p:cNvSpPr>
          <p:nvPr>
            <p:ph idx="1"/>
          </p:nvPr>
        </p:nvSpPr>
        <p:spPr>
          <a:xfrm>
            <a:off x="838200" y="1403927"/>
            <a:ext cx="10515600" cy="4773036"/>
          </a:xfrm>
        </p:spPr>
        <p:txBody>
          <a:bodyPr>
            <a:normAutofit/>
          </a:bodyPr>
          <a:lstStyle/>
          <a:p>
            <a:r>
              <a:rPr lang="en-US" dirty="0"/>
              <a:t>Blome, C. &amp; </a:t>
            </a:r>
            <a:r>
              <a:rPr lang="en-US" dirty="0" err="1"/>
              <a:t>Schoenherr</a:t>
            </a:r>
            <a:r>
              <a:rPr lang="en-US" dirty="0"/>
              <a:t>, T. 2011. Supply chain risk management in financial crises-A multiple case-study approach. </a:t>
            </a:r>
            <a:r>
              <a:rPr lang="en-US" i="1" dirty="0"/>
              <a:t>International Journal of Production Economics</a:t>
            </a:r>
            <a:r>
              <a:rPr lang="en-US" dirty="0"/>
              <a:t>, 134,43-57. (Research Methodology)</a:t>
            </a:r>
          </a:p>
        </p:txBody>
      </p:sp>
      <p:sp>
        <p:nvSpPr>
          <p:cNvPr id="4" name="Slide Number Placeholder 3"/>
          <p:cNvSpPr>
            <a:spLocks noGrp="1"/>
          </p:cNvSpPr>
          <p:nvPr>
            <p:ph type="sldNum" sz="quarter" idx="10"/>
          </p:nvPr>
        </p:nvSpPr>
        <p:spPr/>
        <p:txBody>
          <a:bodyPr/>
          <a:lstStyle/>
          <a:p>
            <a:fld id="{7F8454AA-8759-4FF8-81E4-680C49475742}" type="slidenum">
              <a:rPr lang="en-US" smtClean="0"/>
              <a:pPr/>
              <a:t>44</a:t>
            </a:fld>
            <a:endParaRPr lang="en-US"/>
          </a:p>
        </p:txBody>
      </p:sp>
    </p:spTree>
    <p:extLst>
      <p:ext uri="{BB962C8B-B14F-4D97-AF65-F5344CB8AC3E}">
        <p14:creationId xmlns:p14="http://schemas.microsoft.com/office/powerpoint/2010/main" val="1027992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THE METHODOLOGICAL QUESTION (QUANTITATIVE RESEARCH)</a:t>
            </a:r>
            <a:endParaRPr lang="en-ZA" dirty="0"/>
          </a:p>
        </p:txBody>
      </p:sp>
      <p:sp>
        <p:nvSpPr>
          <p:cNvPr id="3" name="Content Placeholder 2"/>
          <p:cNvSpPr>
            <a:spLocks noGrp="1"/>
          </p:cNvSpPr>
          <p:nvPr>
            <p:ph idx="1"/>
          </p:nvPr>
        </p:nvSpPr>
        <p:spPr/>
        <p:txBody>
          <a:bodyPr/>
          <a:lstStyle/>
          <a:p>
            <a:r>
              <a:rPr lang="en-ZA" dirty="0" smtClean="0"/>
              <a:t>Posing </a:t>
            </a:r>
            <a:r>
              <a:rPr lang="en-ZA" dirty="0"/>
              <a:t>variable oriented research questions/hypothesis</a:t>
            </a:r>
          </a:p>
          <a:p>
            <a:r>
              <a:rPr lang="en-ZA" dirty="0"/>
              <a:t>Using close-ended questions on instruments with scores that are reliable and valid</a:t>
            </a:r>
          </a:p>
          <a:p>
            <a:r>
              <a:rPr lang="en-ZA" dirty="0"/>
              <a:t>Employing statistical analysis – descriptive/inferential/regression analysis</a:t>
            </a:r>
          </a:p>
          <a:p>
            <a:r>
              <a:rPr lang="en-ZA" dirty="0"/>
              <a:t>Having scientific rigor through generalizability, replicability, validity, control, and lack of bias.</a:t>
            </a:r>
          </a:p>
          <a:p>
            <a:endParaRPr lang="en-ZA"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5</a:t>
            </a:fld>
            <a:endParaRPr lang="en-US"/>
          </a:p>
        </p:txBody>
      </p:sp>
    </p:spTree>
    <p:extLst>
      <p:ext uri="{BB962C8B-B14F-4D97-AF65-F5344CB8AC3E}">
        <p14:creationId xmlns:p14="http://schemas.microsoft.com/office/powerpoint/2010/main" val="2345674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THE METHODOLOGICAL QUESTION (</a:t>
            </a:r>
            <a:r>
              <a:rPr lang="en-ZA" dirty="0" smtClean="0"/>
              <a:t>QUALITATIVE </a:t>
            </a:r>
            <a:r>
              <a:rPr lang="en-ZA" dirty="0"/>
              <a:t>RESEARCH)</a:t>
            </a:r>
            <a:endParaRPr lang="en-US" dirty="0"/>
          </a:p>
        </p:txBody>
      </p:sp>
      <p:sp>
        <p:nvSpPr>
          <p:cNvPr id="3" name="Content Placeholder 2"/>
          <p:cNvSpPr>
            <a:spLocks noGrp="1"/>
          </p:cNvSpPr>
          <p:nvPr>
            <p:ph idx="1"/>
          </p:nvPr>
        </p:nvSpPr>
        <p:spPr/>
        <p:txBody>
          <a:bodyPr>
            <a:normAutofit/>
          </a:bodyPr>
          <a:lstStyle/>
          <a:p>
            <a:r>
              <a:rPr lang="en-US" dirty="0"/>
              <a:t>Explores a key concept – central phenomenon</a:t>
            </a:r>
          </a:p>
          <a:p>
            <a:r>
              <a:rPr lang="en-US" dirty="0"/>
              <a:t>Asks participants broad, general questions</a:t>
            </a:r>
          </a:p>
          <a:p>
            <a:r>
              <a:rPr lang="en-US" dirty="0"/>
              <a:t>Collects detailed participant views in the form of words or images</a:t>
            </a:r>
          </a:p>
          <a:p>
            <a:r>
              <a:rPr lang="en-US" dirty="0"/>
              <a:t>Collects data with reciprocity and respect in mind</a:t>
            </a:r>
          </a:p>
          <a:p>
            <a:r>
              <a:rPr lang="en-US" dirty="0"/>
              <a:t>Analyzes and codes the data for description and themes</a:t>
            </a:r>
          </a:p>
          <a:p>
            <a:r>
              <a:rPr lang="en-US" dirty="0"/>
              <a:t>Writes a report in a flexible structure</a:t>
            </a:r>
          </a:p>
          <a:p>
            <a:r>
              <a:rPr lang="en-US" dirty="0"/>
              <a:t>Emphasizes ideas</a:t>
            </a:r>
          </a:p>
        </p:txBody>
      </p:sp>
      <p:sp>
        <p:nvSpPr>
          <p:cNvPr id="4" name="Slide Number Placeholder 3"/>
          <p:cNvSpPr>
            <a:spLocks noGrp="1"/>
          </p:cNvSpPr>
          <p:nvPr>
            <p:ph type="sldNum" sz="quarter" idx="10"/>
          </p:nvPr>
        </p:nvSpPr>
        <p:spPr/>
        <p:txBody>
          <a:bodyPr/>
          <a:lstStyle/>
          <a:p>
            <a:fld id="{7F8454AA-8759-4FF8-81E4-680C49475742}" type="slidenum">
              <a:rPr lang="en-US" smtClean="0"/>
              <a:pPr/>
              <a:t>6</a:t>
            </a:fld>
            <a:endParaRPr lang="en-US"/>
          </a:p>
        </p:txBody>
      </p:sp>
    </p:spTree>
    <p:extLst>
      <p:ext uri="{BB962C8B-B14F-4D97-AF65-F5344CB8AC3E}">
        <p14:creationId xmlns:p14="http://schemas.microsoft.com/office/powerpoint/2010/main" val="1965940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DATA IMPLICATIONS</a:t>
            </a:r>
            <a:endParaRPr lang="en-ZA" dirty="0"/>
          </a:p>
        </p:txBody>
      </p:sp>
      <p:sp>
        <p:nvSpPr>
          <p:cNvPr id="3" name="Content Placeholder 2"/>
          <p:cNvSpPr>
            <a:spLocks noGrp="1"/>
          </p:cNvSpPr>
          <p:nvPr>
            <p:ph idx="1"/>
          </p:nvPr>
        </p:nvSpPr>
        <p:spPr/>
        <p:txBody>
          <a:bodyPr/>
          <a:lstStyle/>
          <a:p>
            <a:r>
              <a:rPr lang="en-ZA" dirty="0" smtClean="0"/>
              <a:t>Quantitative </a:t>
            </a:r>
            <a:r>
              <a:rPr lang="en-ZA" dirty="0"/>
              <a:t>data sources-Numbers: E.g. surveys, opinion polls, other indicators </a:t>
            </a:r>
          </a:p>
          <a:p>
            <a:endParaRPr lang="en-ZA" dirty="0"/>
          </a:p>
          <a:p>
            <a:r>
              <a:rPr lang="en-ZA" dirty="0"/>
              <a:t>Qualitative data sources-Texts E.g. historical records, reports, media, interviews, observation, ethnographic texts</a:t>
            </a:r>
          </a:p>
          <a:p>
            <a:endParaRPr lang="en-ZA" dirty="0"/>
          </a:p>
          <a:p>
            <a:r>
              <a:rPr lang="en-ZA" dirty="0"/>
              <a:t>Quantitative and qualitative approaches should make use of both quantitative and qualitative data sources if appropriate and available  </a:t>
            </a:r>
          </a:p>
          <a:p>
            <a:endParaRPr lang="en-ZA"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7</a:t>
            </a:fld>
            <a:endParaRPr lang="en-US"/>
          </a:p>
        </p:txBody>
      </p:sp>
    </p:spTree>
    <p:extLst>
      <p:ext uri="{BB962C8B-B14F-4D97-AF65-F5344CB8AC3E}">
        <p14:creationId xmlns:p14="http://schemas.microsoft.com/office/powerpoint/2010/main" val="3202137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DATA ISSUES</a:t>
            </a:r>
            <a:endParaRPr lang="en-ZA" dirty="0"/>
          </a:p>
        </p:txBody>
      </p:sp>
      <p:sp>
        <p:nvSpPr>
          <p:cNvPr id="3" name="Content Placeholder 2"/>
          <p:cNvSpPr>
            <a:spLocks noGrp="1"/>
          </p:cNvSpPr>
          <p:nvPr>
            <p:ph idx="1"/>
          </p:nvPr>
        </p:nvSpPr>
        <p:spPr>
          <a:xfrm>
            <a:off x="923635" y="1340768"/>
            <a:ext cx="10529455" cy="4800600"/>
          </a:xfrm>
        </p:spPr>
        <p:txBody>
          <a:bodyPr>
            <a:normAutofit/>
          </a:bodyPr>
          <a:lstStyle/>
          <a:p>
            <a:r>
              <a:rPr lang="en-ZA" dirty="0"/>
              <a:t>Broad distinction can be drawn between </a:t>
            </a:r>
            <a:r>
              <a:rPr lang="en-ZA" b="1" dirty="0"/>
              <a:t>primary </a:t>
            </a:r>
            <a:r>
              <a:rPr lang="en-ZA" dirty="0"/>
              <a:t>and </a:t>
            </a:r>
            <a:r>
              <a:rPr lang="en-ZA" b="1" dirty="0"/>
              <a:t>secondary </a:t>
            </a:r>
            <a:r>
              <a:rPr lang="en-ZA" dirty="0"/>
              <a:t>data. </a:t>
            </a:r>
          </a:p>
          <a:p>
            <a:endParaRPr lang="en-ZA" dirty="0"/>
          </a:p>
          <a:p>
            <a:r>
              <a:rPr lang="en-ZA" b="1" dirty="0"/>
              <a:t>Primary data </a:t>
            </a:r>
            <a:r>
              <a:rPr lang="en-ZA" dirty="0"/>
              <a:t>= data collected with a specific purpose in mind, i.e. for the needs of a particular research project.</a:t>
            </a:r>
          </a:p>
          <a:p>
            <a:r>
              <a:rPr lang="en-ZA" b="1" dirty="0"/>
              <a:t>Secondary data</a:t>
            </a:r>
            <a:r>
              <a:rPr lang="en-ZA" dirty="0"/>
              <a:t> = data that was not gathered expressly for the immediate study, but still may address the research question.</a:t>
            </a:r>
            <a:endParaRPr lang="en-ZA" b="1" dirty="0"/>
          </a:p>
        </p:txBody>
      </p:sp>
      <p:sp>
        <p:nvSpPr>
          <p:cNvPr id="4" name="Slide Number Placeholder 3"/>
          <p:cNvSpPr>
            <a:spLocks noGrp="1"/>
          </p:cNvSpPr>
          <p:nvPr>
            <p:ph type="sldNum" sz="quarter" idx="10"/>
          </p:nvPr>
        </p:nvSpPr>
        <p:spPr/>
        <p:txBody>
          <a:bodyPr/>
          <a:lstStyle/>
          <a:p>
            <a:fld id="{7F8454AA-8759-4FF8-81E4-680C49475742}" type="slidenum">
              <a:rPr lang="en-US" smtClean="0"/>
              <a:pPr/>
              <a:t>8</a:t>
            </a:fld>
            <a:endParaRPr lang="en-US"/>
          </a:p>
        </p:txBody>
      </p:sp>
    </p:spTree>
    <p:extLst>
      <p:ext uri="{BB962C8B-B14F-4D97-AF65-F5344CB8AC3E}">
        <p14:creationId xmlns:p14="http://schemas.microsoft.com/office/powerpoint/2010/main" val="4154747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ím 1"/>
          <p:cNvSpPr>
            <a:spLocks noGrp="1"/>
          </p:cNvSpPr>
          <p:nvPr>
            <p:ph type="title"/>
          </p:nvPr>
        </p:nvSpPr>
        <p:spPr/>
        <p:txBody>
          <a:bodyPr/>
          <a:lstStyle/>
          <a:p>
            <a:pPr eaLnBrk="1" hangingPunct="1"/>
            <a:r>
              <a:rPr lang="en-ZA" dirty="0" smtClean="0"/>
              <a:t>DATA ISSUES</a:t>
            </a:r>
            <a:endParaRPr lang="hu-HU" dirty="0" smtClean="0"/>
          </a:p>
        </p:txBody>
      </p:sp>
      <p:sp>
        <p:nvSpPr>
          <p:cNvPr id="3" name="Tartalom helye 2"/>
          <p:cNvSpPr>
            <a:spLocks noGrp="1"/>
          </p:cNvSpPr>
          <p:nvPr>
            <p:ph idx="1"/>
          </p:nvPr>
        </p:nvSpPr>
        <p:spPr>
          <a:xfrm>
            <a:off x="628073" y="1295400"/>
            <a:ext cx="11111345" cy="4800600"/>
          </a:xfrm>
        </p:spPr>
        <p:txBody>
          <a:bodyPr rtlCol="0">
            <a:normAutofit/>
          </a:bodyPr>
          <a:lstStyle/>
          <a:p>
            <a:pPr>
              <a:defRPr/>
            </a:pPr>
            <a:r>
              <a:rPr lang="en-US" dirty="0"/>
              <a:t>Data will depend on the purpose of the research.</a:t>
            </a:r>
          </a:p>
          <a:p>
            <a:pPr algn="just">
              <a:defRPr/>
            </a:pPr>
            <a:r>
              <a:rPr lang="en-US" dirty="0"/>
              <a:t>Enquiry may require the collection of new data, referred to as primary data, or be able to use existing data, referred to as secondary data.</a:t>
            </a:r>
          </a:p>
          <a:p>
            <a:pPr algn="just">
              <a:defRPr/>
            </a:pPr>
            <a:r>
              <a:rPr lang="en-US" dirty="0"/>
              <a:t>Sources of primary data include observation, focus groups, interviews, and the use of questionnaires. Collection for a specific project. </a:t>
            </a:r>
          </a:p>
          <a:p>
            <a:pPr lvl="1" algn="just">
              <a:buFont typeface="Arial" pitchFamily="34" charset="0"/>
              <a:buChar char="–"/>
              <a:defRPr/>
            </a:pPr>
            <a:r>
              <a:rPr lang="en-US" sz="2800" dirty="0"/>
              <a:t>Take a long time to collect,</a:t>
            </a:r>
          </a:p>
          <a:p>
            <a:pPr lvl="1" algn="just">
              <a:buFont typeface="Arial" pitchFamily="34" charset="0"/>
              <a:buChar char="–"/>
              <a:defRPr/>
            </a:pPr>
            <a:r>
              <a:rPr lang="en-US" sz="2800" dirty="0"/>
              <a:t>Be expensive</a:t>
            </a:r>
          </a:p>
        </p:txBody>
      </p:sp>
    </p:spTree>
    <p:extLst>
      <p:ext uri="{BB962C8B-B14F-4D97-AF65-F5344CB8AC3E}">
        <p14:creationId xmlns:p14="http://schemas.microsoft.com/office/powerpoint/2010/main" val="2556566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velopmentFinance_2019_WideScreen [Read-Only]" id="{45444285-F080-4737-8302-3B19BDF2DF6B}" vid="{43951A6D-0326-41DB-A6AF-D31536B741F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velopmentFinance_2019_WideScreen [Read-Only]" id="{45444285-F080-4737-8302-3B19BDF2DF6B}" vid="{990B6511-4CEA-4461-9D85-67252F94E1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Methodological issues and data gathering</Template>
  <TotalTime>54</TotalTime>
  <Words>3029</Words>
  <Application>Microsoft Office PowerPoint</Application>
  <PresentationFormat>Widescreen</PresentationFormat>
  <Paragraphs>334</Paragraphs>
  <Slides>44</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44</vt:i4>
      </vt:variant>
    </vt:vector>
  </HeadingPairs>
  <TitlesOfParts>
    <vt:vector size="49" baseType="lpstr">
      <vt:lpstr>Arial</vt:lpstr>
      <vt:lpstr>Calibri</vt:lpstr>
      <vt:lpstr>Calibri Light</vt:lpstr>
      <vt:lpstr>Office Theme</vt:lpstr>
      <vt:lpstr>Custom Design</vt:lpstr>
      <vt:lpstr>Methodological issues and data gathering</vt:lpstr>
      <vt:lpstr>INTRODUCTION</vt:lpstr>
      <vt:lpstr>Always remember GIGO So you don’t beat the data to confess</vt:lpstr>
      <vt:lpstr>INTRODUCTION TO RESEARCH</vt:lpstr>
      <vt:lpstr>THE METHODOLOGICAL QUESTION (QUANTITATIVE RESEARCH)</vt:lpstr>
      <vt:lpstr>THE METHODOLOGICAL QUESTION (QUALITATIVE RESEARCH)</vt:lpstr>
      <vt:lpstr>DATA IMPLICATIONS</vt:lpstr>
      <vt:lpstr>DATA ISSUES</vt:lpstr>
      <vt:lpstr>DATA ISSUES</vt:lpstr>
      <vt:lpstr>Primary Data … A census or a survey?</vt:lpstr>
      <vt:lpstr>Questionnaires in Surveys </vt:lpstr>
      <vt:lpstr>Questionnaires in Surveys : Response biases</vt:lpstr>
      <vt:lpstr> Questionnaires in Surveys : General Survey Biases</vt:lpstr>
      <vt:lpstr>Questionnaires in Surveys : Design is KEY</vt:lpstr>
      <vt:lpstr>Questionnaires in Surveys : Common Problems</vt:lpstr>
      <vt:lpstr>QUSTIONNAIRES IN SURVEYS: MODES OF SURVEY ADMINISTRATION</vt:lpstr>
      <vt:lpstr>Ethical Issues in Social Research-consent in primary research</vt:lpstr>
      <vt:lpstr>Harm and Anonymity </vt:lpstr>
      <vt:lpstr>Ethical Issues in Social Research-SU sample</vt:lpstr>
      <vt:lpstr>RESEARCH ETHICS </vt:lpstr>
      <vt:lpstr>RESEARCH ETHICS </vt:lpstr>
      <vt:lpstr>RESEARCH ETHICS</vt:lpstr>
      <vt:lpstr>CASE STUDY</vt:lpstr>
      <vt:lpstr>SAMPLING TECHNIQUES</vt:lpstr>
      <vt:lpstr>NON-PROBABILITY SAMPLING</vt:lpstr>
      <vt:lpstr>PROBABILITY SAMPLING</vt:lpstr>
      <vt:lpstr>PowerPoint Presentation</vt:lpstr>
      <vt:lpstr>PROBABILITY SAMPLING (CONTINUED)</vt:lpstr>
      <vt:lpstr>PROBABILITY SAMPLING (CONTINUED)</vt:lpstr>
      <vt:lpstr>PowerPoint Presentation</vt:lpstr>
      <vt:lpstr>PowerPoint Presentation</vt:lpstr>
      <vt:lpstr>SECONDARY DATA</vt:lpstr>
      <vt:lpstr>SECONDARY DATA</vt:lpstr>
      <vt:lpstr>SECONDARY DATA</vt:lpstr>
      <vt:lpstr>ADDITIONAL SECONDARY DATA</vt:lpstr>
      <vt:lpstr>ADDITIONAL SECONDARY DATA</vt:lpstr>
      <vt:lpstr>ADDITIONAL SECONDARY DATA</vt:lpstr>
      <vt:lpstr>ADDITIONAL SECONDARY DATA</vt:lpstr>
      <vt:lpstr>ADDITIONAL SECONDARY DATA</vt:lpstr>
      <vt:lpstr>SECONDARY DATA TYPES</vt:lpstr>
      <vt:lpstr>Use of Both Primary and Secondary Data Bradshaw (2002)</vt:lpstr>
      <vt:lpstr> IMPORTANCE OF THE LITERATURE IN INFORMING METHOD AND DATA</vt:lpstr>
      <vt:lpstr>Additional readings</vt:lpstr>
      <vt:lpstr>Additional readings</vt:lpstr>
    </vt:vector>
  </TitlesOfParts>
  <Company>University of Stellenbosch Business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Methodological issues and data gathering</dc:title>
  <dc:creator>Opperman, JP, Mnr [pietero@sun.ac.za]</dc:creator>
  <cp:lastModifiedBy>Hendricks, Gayle</cp:lastModifiedBy>
  <cp:revision>7</cp:revision>
  <dcterms:created xsi:type="dcterms:W3CDTF">2019-03-06T16:18:03Z</dcterms:created>
  <dcterms:modified xsi:type="dcterms:W3CDTF">2020-02-11T12:43:22Z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16eec4e-c7b8-491d-b7d8-90a69632743d_Enabled">
    <vt:lpwstr>True</vt:lpwstr>
  </property>
  <property fmtid="{D5CDD505-2E9C-101B-9397-08002B2CF9AE}" pid="3" name="MSIP_Label_216eec4e-c7b8-491d-b7d8-90a69632743d_SiteId">
    <vt:lpwstr>4032514a-830a-4f20-9539-81bbc35b3cd9</vt:lpwstr>
  </property>
  <property fmtid="{D5CDD505-2E9C-101B-9397-08002B2CF9AE}" pid="4" name="MSIP_Label_216eec4e-c7b8-491d-b7d8-90a69632743d_Owner">
    <vt:lpwstr>N4987772@fnbnamibia.com.na</vt:lpwstr>
  </property>
  <property fmtid="{D5CDD505-2E9C-101B-9397-08002B2CF9AE}" pid="5" name="MSIP_Label_216eec4e-c7b8-491d-b7d8-90a69632743d_SetDate">
    <vt:lpwstr>2020-02-11T12:43:14.9242943Z</vt:lpwstr>
  </property>
  <property fmtid="{D5CDD505-2E9C-101B-9397-08002B2CF9AE}" pid="6" name="MSIP_Label_216eec4e-c7b8-491d-b7d8-90a69632743d_Name">
    <vt:lpwstr>Confidential</vt:lpwstr>
  </property>
  <property fmtid="{D5CDD505-2E9C-101B-9397-08002B2CF9AE}" pid="7" name="MSIP_Label_216eec4e-c7b8-491d-b7d8-90a69632743d_Application">
    <vt:lpwstr>Microsoft Azure Information Protection</vt:lpwstr>
  </property>
  <property fmtid="{D5CDD505-2E9C-101B-9397-08002B2CF9AE}" pid="8" name="MSIP_Label_216eec4e-c7b8-491d-b7d8-90a69632743d_ActionId">
    <vt:lpwstr>3c55426b-5e12-44e3-9a79-e8ea5eea0710</vt:lpwstr>
  </property>
  <property fmtid="{D5CDD505-2E9C-101B-9397-08002B2CF9AE}" pid="9" name="MSIP_Label_216eec4e-c7b8-491d-b7d8-90a69632743d_Extended_MSFT_Method">
    <vt:lpwstr>Automatic</vt:lpwstr>
  </property>
  <property fmtid="{D5CDD505-2E9C-101B-9397-08002B2CF9AE}" pid="10" name="Sensitivity">
    <vt:lpwstr>Confidential</vt:lpwstr>
  </property>
</Properties>
</file>