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handoutMasterIdLst>
    <p:handoutMasterId r:id="rId23"/>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B850"/>
    <a:srgbClr val="FDB813"/>
    <a:srgbClr val="E137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408" autoAdjust="0"/>
  </p:normalViewPr>
  <p:slideViewPr>
    <p:cSldViewPr snapToGrid="0">
      <p:cViewPr varScale="1">
        <p:scale>
          <a:sx n="38" d="100"/>
          <a:sy n="38" d="100"/>
        </p:scale>
        <p:origin x="1104"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C57F-141A-42EE-9335-377D2CF54D50}" type="datetimeFigureOut">
              <a:rPr lang="en-ZA" smtClean="0"/>
              <a:t>2020/02/11</a:t>
            </a:fld>
            <a:endParaRPr lang="en-Z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E79357-12DE-4357-9D72-94A2557B73E4}" type="slidenum">
              <a:rPr lang="en-ZA" smtClean="0"/>
              <a:t>‹#›</a:t>
            </a:fld>
            <a:endParaRPr lang="en-ZA"/>
          </a:p>
        </p:txBody>
      </p:sp>
    </p:spTree>
    <p:extLst>
      <p:ext uri="{BB962C8B-B14F-4D97-AF65-F5344CB8AC3E}">
        <p14:creationId xmlns:p14="http://schemas.microsoft.com/office/powerpoint/2010/main" val="1965204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05D6C-D609-415C-A653-DFF221317817}" type="datetimeFigureOut">
              <a:rPr lang="en-ZA" smtClean="0"/>
              <a:t>2020/02/11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0BFA9-7FB1-4504-85E9-5B9AECAD7DFF}" type="slidenum">
              <a:rPr lang="en-ZA" smtClean="0"/>
              <a:t>‹#›</a:t>
            </a:fld>
            <a:endParaRPr lang="en-ZA"/>
          </a:p>
        </p:txBody>
      </p:sp>
    </p:spTree>
    <p:extLst>
      <p:ext uri="{BB962C8B-B14F-4D97-AF65-F5344CB8AC3E}">
        <p14:creationId xmlns:p14="http://schemas.microsoft.com/office/powerpoint/2010/main" val="1696855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9EE0BFA9-7FB1-4504-85E9-5B9AECAD7DFF}" type="slidenum">
              <a:rPr lang="en-ZA" smtClean="0"/>
              <a:t>1</a:t>
            </a:fld>
            <a:endParaRPr lang="en-ZA"/>
          </a:p>
        </p:txBody>
      </p:sp>
    </p:spTree>
    <p:extLst>
      <p:ext uri="{BB962C8B-B14F-4D97-AF65-F5344CB8AC3E}">
        <p14:creationId xmlns:p14="http://schemas.microsoft.com/office/powerpoint/2010/main" val="354570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smtClean="0"/>
              <a:t>Click to edit Master title style</a:t>
            </a:r>
            <a:endParaRPr lang="en-ZA"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Tree>
    <p:extLst>
      <p:ext uri="{BB962C8B-B14F-4D97-AF65-F5344CB8AC3E}">
        <p14:creationId xmlns:p14="http://schemas.microsoft.com/office/powerpoint/2010/main" val="33861016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9022079" y="6488158"/>
            <a:ext cx="2630123" cy="365125"/>
          </a:xfrm>
          <a:prstGeom prst="rect">
            <a:avLst/>
          </a:prstGeom>
        </p:spPr>
        <p:txBody>
          <a:bodyPr/>
          <a:lstStyle/>
          <a:p>
            <a:endParaRPr lang="en-ZA"/>
          </a:p>
        </p:txBody>
      </p:sp>
      <p:sp>
        <p:nvSpPr>
          <p:cNvPr id="6" name="Slide Number Placeholder 5"/>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7"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214898529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9022079" y="6488158"/>
            <a:ext cx="2630123" cy="365125"/>
          </a:xfrm>
          <a:prstGeom prst="rect">
            <a:avLst/>
          </a:prstGeom>
        </p:spPr>
        <p:txBody>
          <a:bodyPr/>
          <a:lstStyle/>
          <a:p>
            <a:endParaRPr lang="en-ZA"/>
          </a:p>
        </p:txBody>
      </p:sp>
      <p:sp>
        <p:nvSpPr>
          <p:cNvPr id="6" name="Slide Number Placeholder 5"/>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7"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41581234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3704041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123173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3634611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3741380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3277039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12881067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7377243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315539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Date Placeholder 3"/>
          <p:cNvSpPr>
            <a:spLocks noGrp="1"/>
          </p:cNvSpPr>
          <p:nvPr>
            <p:ph type="dt" sz="half" idx="10"/>
          </p:nvPr>
        </p:nvSpPr>
        <p:spPr>
          <a:xfrm>
            <a:off x="9022079" y="6488158"/>
            <a:ext cx="2630123" cy="365125"/>
          </a:xfrm>
          <a:prstGeom prst="rect">
            <a:avLst/>
          </a:prstGeom>
        </p:spPr>
        <p:txBody>
          <a:bodyPr/>
          <a:lstStyle/>
          <a:p>
            <a:endParaRPr lang="en-ZA"/>
          </a:p>
        </p:txBody>
      </p:sp>
      <p:sp>
        <p:nvSpPr>
          <p:cNvPr id="6" name="Slide Number Placeholder 5"/>
          <p:cNvSpPr>
            <a:spLocks noGrp="1"/>
          </p:cNvSpPr>
          <p:nvPr>
            <p:ph type="sldNum" sz="quarter" idx="12"/>
          </p:nvPr>
        </p:nvSpPr>
        <p:spPr>
          <a:xfrm>
            <a:off x="11571814" y="6548446"/>
            <a:ext cx="435966" cy="356887"/>
          </a:xfrm>
          <a:prstGeom prst="rect">
            <a:avLst/>
          </a:prstGeom>
        </p:spPr>
        <p:txBody>
          <a:bodyPr/>
          <a:lstStyle>
            <a:lvl1pPr algn="ctr">
              <a:defRPr sz="1000">
                <a:solidFill>
                  <a:schemeClr val="bg1"/>
                </a:solidFill>
              </a:defRPr>
            </a:lvl1pPr>
          </a:lstStyle>
          <a:p>
            <a:fld id="{C82891D0-7535-40DF-98A3-F1CCCAD269E9}" type="slidenum">
              <a:rPr lang="en-ZA" smtClean="0"/>
              <a:pPr/>
              <a:t>‹#›</a:t>
            </a:fld>
            <a:endParaRPr lang="en-ZA" dirty="0"/>
          </a:p>
        </p:txBody>
      </p:sp>
      <p:sp>
        <p:nvSpPr>
          <p:cNvPr id="7"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51878116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25827324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81723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242532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9022079" y="6488158"/>
            <a:ext cx="2630123" cy="365125"/>
          </a:xfrm>
          <a:prstGeom prst="rect">
            <a:avLst/>
          </a:prstGeom>
        </p:spPr>
        <p:txBody>
          <a:bodyPr/>
          <a:lstStyle/>
          <a:p>
            <a:endParaRPr lang="en-ZA"/>
          </a:p>
        </p:txBody>
      </p:sp>
      <p:sp>
        <p:nvSpPr>
          <p:cNvPr id="6" name="Slide Number Placeholder 5"/>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7"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18461959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a:xfrm>
            <a:off x="9022079" y="6488158"/>
            <a:ext cx="2630123" cy="365125"/>
          </a:xfrm>
          <a:prstGeom prst="rect">
            <a:avLst/>
          </a:prstGeom>
        </p:spPr>
        <p:txBody>
          <a:bodyPr/>
          <a:lstStyle/>
          <a:p>
            <a:endParaRPr lang="en-ZA"/>
          </a:p>
        </p:txBody>
      </p:sp>
      <p:sp>
        <p:nvSpPr>
          <p:cNvPr id="7" name="Slide Number Placeholder 6"/>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8"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21660668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a:xfrm>
            <a:off x="9022079" y="6488158"/>
            <a:ext cx="2630123" cy="365125"/>
          </a:xfrm>
          <a:prstGeom prst="rect">
            <a:avLst/>
          </a:prstGeom>
        </p:spPr>
        <p:txBody>
          <a:bodyPr/>
          <a:lstStyle/>
          <a:p>
            <a:endParaRPr lang="en-ZA"/>
          </a:p>
        </p:txBody>
      </p:sp>
      <p:sp>
        <p:nvSpPr>
          <p:cNvPr id="9" name="Slide Number Placeholder 8"/>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10"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11626433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a:xfrm>
            <a:off x="9022079" y="6488158"/>
            <a:ext cx="2630123" cy="365125"/>
          </a:xfrm>
          <a:prstGeom prst="rect">
            <a:avLst/>
          </a:prstGeom>
        </p:spPr>
        <p:txBody>
          <a:bodyPr/>
          <a:lstStyle/>
          <a:p>
            <a:endParaRPr lang="en-ZA"/>
          </a:p>
        </p:txBody>
      </p:sp>
      <p:sp>
        <p:nvSpPr>
          <p:cNvPr id="5" name="Slide Number Placeholder 4"/>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6"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10088998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022079" y="6488158"/>
            <a:ext cx="2630123" cy="365125"/>
          </a:xfrm>
          <a:prstGeom prst="rect">
            <a:avLst/>
          </a:prstGeom>
        </p:spPr>
        <p:txBody>
          <a:bodyPr/>
          <a:lstStyle/>
          <a:p>
            <a:endParaRPr lang="en-ZA"/>
          </a:p>
        </p:txBody>
      </p:sp>
      <p:sp>
        <p:nvSpPr>
          <p:cNvPr id="4" name="Slide Number Placeholder 3"/>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5"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4116790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9022079" y="6488158"/>
            <a:ext cx="2630123" cy="365125"/>
          </a:xfrm>
          <a:prstGeom prst="rect">
            <a:avLst/>
          </a:prstGeom>
        </p:spPr>
        <p:txBody>
          <a:bodyPr/>
          <a:lstStyle/>
          <a:p>
            <a:endParaRPr lang="en-ZA"/>
          </a:p>
        </p:txBody>
      </p:sp>
      <p:sp>
        <p:nvSpPr>
          <p:cNvPr id="7" name="Slide Number Placeholder 6"/>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8"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30866445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9022079" y="6488158"/>
            <a:ext cx="2630123" cy="365125"/>
          </a:xfrm>
          <a:prstGeom prst="rect">
            <a:avLst/>
          </a:prstGeom>
        </p:spPr>
        <p:txBody>
          <a:bodyPr/>
          <a:lstStyle/>
          <a:p>
            <a:endParaRPr lang="en-ZA"/>
          </a:p>
        </p:txBody>
      </p:sp>
      <p:sp>
        <p:nvSpPr>
          <p:cNvPr id="7" name="Slide Number Placeholder 6"/>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8"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34117155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1095632"/>
          </a:xfrm>
          <a:prstGeom prst="rect">
            <a:avLst/>
          </a:prstGeom>
          <a:solidFill>
            <a:srgbClr val="81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Placeholder 1"/>
          <p:cNvSpPr>
            <a:spLocks noGrp="1"/>
          </p:cNvSpPr>
          <p:nvPr>
            <p:ph type="title"/>
          </p:nvPr>
        </p:nvSpPr>
        <p:spPr>
          <a:xfrm>
            <a:off x="164585" y="1"/>
            <a:ext cx="11082121" cy="1095632"/>
          </a:xfrm>
          <a:prstGeom prst="rect">
            <a:avLst/>
          </a:prstGeom>
        </p:spPr>
        <p:txBody>
          <a:bodyPr vert="horz" lIns="91440" tIns="45720" rIns="91440" bIns="45720" rtlCol="0" anchor="ctr">
            <a:normAutofit/>
          </a:bodyPr>
          <a:lstStyle/>
          <a:p>
            <a:r>
              <a:rPr lang="en-US" smtClean="0"/>
              <a:t>Click to edit Master title style</a:t>
            </a:r>
            <a:endParaRPr lang="en-Z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ZA" dirty="0"/>
          </a:p>
        </p:txBody>
      </p:sp>
      <p:sp>
        <p:nvSpPr>
          <p:cNvPr id="5" name="Rectangle 4"/>
          <p:cNvSpPr/>
          <p:nvPr userDrawn="1"/>
        </p:nvSpPr>
        <p:spPr>
          <a:xfrm>
            <a:off x="0" y="6483178"/>
            <a:ext cx="12192000" cy="374822"/>
          </a:xfrm>
          <a:prstGeom prst="rect">
            <a:avLst/>
          </a:prstGeom>
          <a:solidFill>
            <a:srgbClr val="81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6" name="Picture 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63615" y="6533793"/>
            <a:ext cx="1257940" cy="294776"/>
          </a:xfrm>
          <a:prstGeom prst="rect">
            <a:avLst/>
          </a:prstGeom>
        </p:spPr>
      </p:pic>
      <p:sp>
        <p:nvSpPr>
          <p:cNvPr id="4" name="TextBox 3"/>
          <p:cNvSpPr txBox="1"/>
          <p:nvPr userDrawn="1"/>
        </p:nvSpPr>
        <p:spPr>
          <a:xfrm>
            <a:off x="2733152" y="6553515"/>
            <a:ext cx="6189784" cy="246221"/>
          </a:xfrm>
          <a:prstGeom prst="rect">
            <a:avLst/>
          </a:prstGeom>
          <a:noFill/>
          <a:ln>
            <a:noFill/>
          </a:ln>
        </p:spPr>
        <p:txBody>
          <a:bodyPr wrap="square" rtlCol="0">
            <a:spAutoFit/>
          </a:bodyPr>
          <a:lstStyle/>
          <a:p>
            <a:pPr algn="ctr"/>
            <a:r>
              <a:rPr lang="en-ZA" sz="1000" dirty="0" smtClean="0">
                <a:solidFill>
                  <a:schemeClr val="bg1"/>
                </a:solidFill>
              </a:rPr>
              <a:t>Postgraduate Diploma in Development Finance</a:t>
            </a:r>
            <a:endParaRPr lang="en-ZA" sz="1000" dirty="0">
              <a:solidFill>
                <a:schemeClr val="bg1"/>
              </a:solidFill>
            </a:endParaRPr>
          </a:p>
        </p:txBody>
      </p:sp>
      <p:sp>
        <p:nvSpPr>
          <p:cNvPr id="8" name="Rectangle 7"/>
          <p:cNvSpPr/>
          <p:nvPr userDrawn="1"/>
        </p:nvSpPr>
        <p:spPr>
          <a:xfrm>
            <a:off x="11652202" y="6538912"/>
            <a:ext cx="256443" cy="25644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TextBox 8"/>
          <p:cNvSpPr txBox="1"/>
          <p:nvPr userDrawn="1"/>
        </p:nvSpPr>
        <p:spPr>
          <a:xfrm>
            <a:off x="7717135" y="6553515"/>
            <a:ext cx="3935068" cy="246221"/>
          </a:xfrm>
          <a:prstGeom prst="rect">
            <a:avLst/>
          </a:prstGeom>
          <a:noFill/>
          <a:ln>
            <a:noFill/>
          </a:ln>
        </p:spPr>
        <p:txBody>
          <a:bodyPr wrap="square" rtlCol="0">
            <a:spAutoFit/>
          </a:bodyPr>
          <a:lstStyle/>
          <a:p>
            <a:pPr algn="ctr"/>
            <a:r>
              <a:rPr lang="en-ZA" sz="1000" dirty="0" smtClean="0">
                <a:solidFill>
                  <a:schemeClr val="bg1"/>
                </a:solidFill>
              </a:rPr>
              <a:t>09/01/2019</a:t>
            </a:r>
            <a:endParaRPr lang="en-ZA" sz="1000" dirty="0">
              <a:solidFill>
                <a:schemeClr val="bg1"/>
              </a:solidFill>
            </a:endParaRPr>
          </a:p>
        </p:txBody>
      </p:sp>
      <p:sp>
        <p:nvSpPr>
          <p:cNvPr id="12" name="TextBox 11"/>
          <p:cNvSpPr txBox="1"/>
          <p:nvPr userDrawn="1"/>
        </p:nvSpPr>
        <p:spPr>
          <a:xfrm>
            <a:off x="11652201" y="6553516"/>
            <a:ext cx="256444" cy="246221"/>
          </a:xfrm>
          <a:prstGeom prst="rect">
            <a:avLst/>
          </a:prstGeom>
          <a:noFill/>
          <a:ln>
            <a:noFill/>
          </a:ln>
        </p:spPr>
        <p:txBody>
          <a:bodyPr wrap="square" rtlCol="0">
            <a:spAutoFit/>
          </a:bodyPr>
          <a:lstStyle/>
          <a:p>
            <a:pPr algn="ctr"/>
            <a:endParaRPr lang="en-ZA" sz="1000" dirty="0">
              <a:solidFill>
                <a:schemeClr val="bg1"/>
              </a:solidFill>
            </a:endParaRPr>
          </a:p>
        </p:txBody>
      </p:sp>
    </p:spTree>
    <p:extLst>
      <p:ext uri="{BB962C8B-B14F-4D97-AF65-F5344CB8AC3E}">
        <p14:creationId xmlns:p14="http://schemas.microsoft.com/office/powerpoint/2010/main" val="573356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81B85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81B850"/>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81B850"/>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81B850"/>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81B850"/>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3B89D-57CE-4723-9721-CEC8AB3D7F0B}" type="slidenum">
              <a:rPr lang="en-ZA" smtClean="0"/>
              <a:t>‹#›</a:t>
            </a:fld>
            <a:endParaRPr lang="en-ZA"/>
          </a:p>
        </p:txBody>
      </p:sp>
    </p:spTree>
    <p:extLst>
      <p:ext uri="{BB962C8B-B14F-4D97-AF65-F5344CB8AC3E}">
        <p14:creationId xmlns:p14="http://schemas.microsoft.com/office/powerpoint/2010/main" val="794461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132653"/>
            <a:ext cx="8609524" cy="1135645"/>
          </a:xfrm>
        </p:spPr>
        <p:txBody>
          <a:bodyPr>
            <a:normAutofit fontScale="90000"/>
          </a:bodyPr>
          <a:lstStyle/>
          <a:p>
            <a:pPr algn="l"/>
            <a:r>
              <a:rPr lang="en-ZA" sz="5300" b="1" dirty="0" smtClean="0">
                <a:solidFill>
                  <a:schemeClr val="tx1"/>
                </a:solidFill>
              </a:rPr>
              <a:t>Problem Statement and Context</a:t>
            </a:r>
            <a:endParaRPr lang="en-ZA" sz="5300" b="1" dirty="0">
              <a:solidFill>
                <a:schemeClr val="tx1"/>
              </a:solidFill>
            </a:endParaRPr>
          </a:p>
        </p:txBody>
      </p:sp>
      <p:sp>
        <p:nvSpPr>
          <p:cNvPr id="3" name="Subtitle 2"/>
          <p:cNvSpPr>
            <a:spLocks noGrp="1"/>
          </p:cNvSpPr>
          <p:nvPr>
            <p:ph type="subTitle" idx="1"/>
          </p:nvPr>
        </p:nvSpPr>
        <p:spPr>
          <a:xfrm>
            <a:off x="2052346" y="5679115"/>
            <a:ext cx="9144000" cy="741362"/>
          </a:xfrm>
        </p:spPr>
        <p:txBody>
          <a:bodyPr/>
          <a:lstStyle/>
          <a:p>
            <a:pPr algn="l"/>
            <a:r>
              <a:rPr lang="en-ZA" b="1" dirty="0" smtClean="0"/>
              <a:t>Dr Pieter </a:t>
            </a:r>
            <a:r>
              <a:rPr lang="en-ZA" b="1" dirty="0" err="1" smtClean="0"/>
              <a:t>Opperman</a:t>
            </a:r>
            <a:endParaRPr lang="en-ZA" b="1"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922" y="92312"/>
            <a:ext cx="1374214" cy="853997"/>
          </a:xfrm>
          <a:prstGeom prst="rect">
            <a:avLst/>
          </a:prstGeom>
        </p:spPr>
      </p:pic>
      <p:sp>
        <p:nvSpPr>
          <p:cNvPr id="5" name="Title Placeholder 1"/>
          <p:cNvSpPr txBox="1">
            <a:spLocks/>
          </p:cNvSpPr>
          <p:nvPr/>
        </p:nvSpPr>
        <p:spPr>
          <a:xfrm>
            <a:off x="2130011" y="43033"/>
            <a:ext cx="8912297" cy="10956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bg1"/>
                </a:solidFill>
                <a:latin typeface="Arial" panose="020B0604020202020204" pitchFamily="34" charset="0"/>
                <a:ea typeface="+mj-ea"/>
                <a:cs typeface="Arial" panose="020B0604020202020204" pitchFamily="34" charset="0"/>
              </a:defRPr>
            </a:lvl1pPr>
          </a:lstStyle>
          <a:p>
            <a:pPr algn="l">
              <a:lnSpc>
                <a:spcPct val="100000"/>
              </a:lnSpc>
            </a:pPr>
            <a:r>
              <a:rPr lang="en-US" sz="2800" dirty="0" smtClean="0"/>
              <a:t>Postgraduate Diploma in </a:t>
            </a:r>
          </a:p>
          <a:p>
            <a:pPr algn="l">
              <a:lnSpc>
                <a:spcPct val="100000"/>
              </a:lnSpc>
            </a:pPr>
            <a:r>
              <a:rPr lang="en-US" sz="2800" dirty="0" smtClean="0"/>
              <a:t>Development Finance – Research Orientation</a:t>
            </a:r>
            <a:endParaRPr lang="en-ZA" sz="2800" dirty="0"/>
          </a:p>
        </p:txBody>
      </p:sp>
      <p:sp>
        <p:nvSpPr>
          <p:cNvPr id="8" name="Subtitle 2"/>
          <p:cNvSpPr txBox="1">
            <a:spLocks/>
          </p:cNvSpPr>
          <p:nvPr/>
        </p:nvSpPr>
        <p:spPr>
          <a:xfrm>
            <a:off x="9681885" y="5715584"/>
            <a:ext cx="2305459" cy="4485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rgbClr val="E1373E"/>
              </a:buClr>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Clr>
                <a:srgbClr val="E1373E"/>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rgbClr val="E1373E"/>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rgbClr val="E1373E"/>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rgbClr val="E1373E"/>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en-ZA" sz="1800" b="1" dirty="0"/>
          </a:p>
        </p:txBody>
      </p:sp>
      <p:sp>
        <p:nvSpPr>
          <p:cNvPr id="11" name="Rectangle 10"/>
          <p:cNvSpPr/>
          <p:nvPr/>
        </p:nvSpPr>
        <p:spPr>
          <a:xfrm>
            <a:off x="0" y="6483178"/>
            <a:ext cx="12192000" cy="374822"/>
          </a:xfrm>
          <a:prstGeom prst="rect">
            <a:avLst/>
          </a:prstGeom>
          <a:solidFill>
            <a:srgbClr val="81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922" y="6507006"/>
            <a:ext cx="2113306" cy="279492"/>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96346" y="6572797"/>
            <a:ext cx="694177" cy="213701"/>
          </a:xfrm>
          <a:prstGeom prst="rect">
            <a:avLst/>
          </a:prstGeom>
        </p:spPr>
      </p:pic>
      <p:cxnSp>
        <p:nvCxnSpPr>
          <p:cNvPr id="21" name="Straight Connector 20"/>
          <p:cNvCxnSpPr/>
          <p:nvPr/>
        </p:nvCxnSpPr>
        <p:spPr>
          <a:xfrm>
            <a:off x="1966282" y="199525"/>
            <a:ext cx="0" cy="74678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759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7648" y="116632"/>
            <a:ext cx="6705600" cy="601216"/>
          </a:xfrm>
        </p:spPr>
        <p:txBody>
          <a:bodyPr>
            <a:normAutofit fontScale="90000"/>
          </a:bodyPr>
          <a:lstStyle/>
          <a:p>
            <a:r>
              <a:rPr lang="en-US" dirty="0" smtClean="0"/>
              <a:t>Identify the problem…..</a:t>
            </a:r>
            <a:r>
              <a:rPr lang="en-US" sz="1800" dirty="0"/>
              <a:t> Bradshaw (2002) </a:t>
            </a:r>
            <a:r>
              <a:rPr lang="en-US" sz="1800" b="1" dirty="0"/>
              <a:t>The Contribution of Small Business Loan Guarantees to Economic Development</a:t>
            </a:r>
            <a:endParaRPr lang="en-GB" sz="1800" dirty="0"/>
          </a:p>
        </p:txBody>
      </p:sp>
      <p:sp>
        <p:nvSpPr>
          <p:cNvPr id="3" name="Content Placeholder 2"/>
          <p:cNvSpPr>
            <a:spLocks noGrp="1"/>
          </p:cNvSpPr>
          <p:nvPr>
            <p:ph idx="1"/>
          </p:nvPr>
        </p:nvSpPr>
        <p:spPr>
          <a:xfrm>
            <a:off x="628073" y="1570182"/>
            <a:ext cx="11222182" cy="5287818"/>
          </a:xfrm>
        </p:spPr>
        <p:txBody>
          <a:bodyPr>
            <a:normAutofit/>
          </a:bodyPr>
          <a:lstStyle/>
          <a:p>
            <a:r>
              <a:rPr lang="en-GB" sz="2400" dirty="0"/>
              <a:t>“</a:t>
            </a:r>
            <a:r>
              <a:rPr lang="en-GB" sz="2400" i="1" dirty="0"/>
              <a:t>State programs that help small businesses access credit are important economic development tools (Bates, 1984; Bingham, </a:t>
            </a:r>
            <a:r>
              <a:rPr lang="en-GB" sz="2400" i="1" dirty="0" err="1"/>
              <a:t>Hill,&amp;White</a:t>
            </a:r>
            <a:r>
              <a:rPr lang="en-GB" sz="2400" i="1" dirty="0"/>
              <a:t>, 1990; Bradshaw, 1998; </a:t>
            </a:r>
            <a:r>
              <a:rPr lang="en-GB" sz="2400" i="1" dirty="0" err="1"/>
              <a:t>Bradshaw&amp;Blakely</a:t>
            </a:r>
            <a:r>
              <a:rPr lang="en-GB" sz="2400" i="1" dirty="0"/>
              <a:t>, 1999; Dewar, 1992; </a:t>
            </a:r>
            <a:r>
              <a:rPr lang="en-GB" sz="2400" i="1" dirty="0" err="1"/>
              <a:t>Howland&amp;Miller</a:t>
            </a:r>
            <a:r>
              <a:rPr lang="en-GB" sz="2400" i="1" dirty="0"/>
              <a:t>, 1990; </a:t>
            </a:r>
            <a:r>
              <a:rPr lang="en-GB" sz="2400" i="1" dirty="0" err="1"/>
              <a:t>Matz&amp;Ledebur</a:t>
            </a:r>
            <a:r>
              <a:rPr lang="en-GB" sz="2400" i="1" dirty="0"/>
              <a:t>, 1986). </a:t>
            </a:r>
          </a:p>
          <a:p>
            <a:r>
              <a:rPr lang="en-GB" sz="2400" i="1" dirty="0"/>
              <a:t>Increased and timely access to capital was the most consistent and pronounced of the recommendations of at least 12 state and regional economic development studies in California….. (Koehler &amp; Moller, 1998). </a:t>
            </a:r>
          </a:p>
          <a:p>
            <a:r>
              <a:rPr lang="en-GB" sz="2400" i="1" dirty="0"/>
              <a:t>However, explicit evaluations of public programs that aim to increase small business access to credit are sporadic and inadequate, typically using limited evaluation methodologies (</a:t>
            </a:r>
            <a:r>
              <a:rPr lang="en-GB" sz="2400" i="1" dirty="0" err="1"/>
              <a:t>Bartik</a:t>
            </a:r>
            <a:r>
              <a:rPr lang="en-GB" sz="2400" i="1" dirty="0"/>
              <a:t>, 1990, 1994; Dewar &amp; </a:t>
            </a:r>
            <a:r>
              <a:rPr lang="en-GB" sz="2400" i="1" dirty="0" err="1"/>
              <a:t>Hagenlocker</a:t>
            </a:r>
            <a:r>
              <a:rPr lang="en-GB" sz="2400" i="1" dirty="0"/>
              <a:t>, 1996; </a:t>
            </a:r>
            <a:r>
              <a:rPr lang="en-GB" sz="2400" i="1" dirty="0" err="1"/>
              <a:t>Giloth</a:t>
            </a:r>
            <a:r>
              <a:rPr lang="en-GB" sz="2400" i="1" dirty="0"/>
              <a:t>, 1992). “</a:t>
            </a:r>
          </a:p>
        </p:txBody>
      </p:sp>
      <p:sp>
        <p:nvSpPr>
          <p:cNvPr id="4" name="Slide Number Placeholder 3"/>
          <p:cNvSpPr>
            <a:spLocks noGrp="1"/>
          </p:cNvSpPr>
          <p:nvPr>
            <p:ph type="sldNum" sz="quarter" idx="10"/>
          </p:nvPr>
        </p:nvSpPr>
        <p:spPr/>
        <p:txBody>
          <a:bodyPr/>
          <a:lstStyle/>
          <a:p>
            <a:fld id="{7F8454AA-8759-4FF8-81E4-680C49475742}" type="slidenum">
              <a:rPr lang="en-US" smtClean="0"/>
              <a:pPr/>
              <a:t>10</a:t>
            </a:fld>
            <a:endParaRPr lang="en-US" dirty="0"/>
          </a:p>
        </p:txBody>
      </p:sp>
    </p:spTree>
    <p:extLst>
      <p:ext uri="{BB962C8B-B14F-4D97-AF65-F5344CB8AC3E}">
        <p14:creationId xmlns:p14="http://schemas.microsoft.com/office/powerpoint/2010/main" val="23896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5" presetClass="emph" presetSubtype="0" grpId="0" nodeType="withEffect">
                                  <p:stCondLst>
                                    <p:cond delay="0"/>
                                  </p:stCondLst>
                                  <p:iterate type="lt">
                                    <p:tmAbs val="25"/>
                                  </p:iterate>
                                  <p:childTnLst>
                                    <p:set>
                                      <p:cBhvr override="childStyle">
                                        <p:cTn id="10"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Question(s)/Objective(s) must be clear</a:t>
            </a:r>
            <a:endParaRPr lang="en-GB" dirty="0"/>
          </a:p>
        </p:txBody>
      </p:sp>
      <p:sp>
        <p:nvSpPr>
          <p:cNvPr id="4" name="Content Placeholder 3"/>
          <p:cNvSpPr>
            <a:spLocks noGrp="1"/>
          </p:cNvSpPr>
          <p:nvPr>
            <p:ph idx="1"/>
          </p:nvPr>
        </p:nvSpPr>
        <p:spPr>
          <a:xfrm>
            <a:off x="803564" y="1268760"/>
            <a:ext cx="10848638" cy="5160640"/>
          </a:xfrm>
        </p:spPr>
        <p:txBody>
          <a:bodyPr/>
          <a:lstStyle/>
          <a:p>
            <a:r>
              <a:rPr lang="en-US" sz="2400" dirty="0"/>
              <a:t>Back to the 3 papers under discussion</a:t>
            </a:r>
            <a:endParaRPr lang="en-GB" sz="2400" dirty="0"/>
          </a:p>
          <a:p>
            <a:r>
              <a:rPr lang="en-US" sz="2400" i="1" dirty="0"/>
              <a:t>“The main questions raised in this study are: </a:t>
            </a:r>
            <a:r>
              <a:rPr lang="en-US" sz="2400" i="1" u="sng" dirty="0"/>
              <a:t>how</a:t>
            </a:r>
            <a:r>
              <a:rPr lang="en-US" sz="2400" i="1" dirty="0"/>
              <a:t> does FDI </a:t>
            </a:r>
            <a:r>
              <a:rPr lang="en-US" sz="2400" i="1" u="sng" dirty="0"/>
              <a:t>affect</a:t>
            </a:r>
            <a:r>
              <a:rPr lang="en-US" sz="2400" i="1" dirty="0"/>
              <a:t> the export decisions of firms? </a:t>
            </a:r>
            <a:r>
              <a:rPr lang="en-US" sz="2400" i="1" u="sng" dirty="0"/>
              <a:t>How</a:t>
            </a:r>
            <a:r>
              <a:rPr lang="en-US" sz="2400" i="1" dirty="0"/>
              <a:t> does FDI </a:t>
            </a:r>
            <a:r>
              <a:rPr lang="en-US" sz="2400" i="1" u="sng" dirty="0"/>
              <a:t>affect</a:t>
            </a:r>
            <a:r>
              <a:rPr lang="en-US" sz="2400" i="1" dirty="0"/>
              <a:t> export performance of firms? “</a:t>
            </a:r>
          </a:p>
          <a:p>
            <a:r>
              <a:rPr lang="en-US" sz="2400" i="1" dirty="0"/>
              <a:t>“This current study specifically sets out to </a:t>
            </a:r>
            <a:r>
              <a:rPr lang="en-US" sz="2400" i="1" u="sng" dirty="0"/>
              <a:t>investigate</a:t>
            </a:r>
            <a:r>
              <a:rPr lang="en-US" sz="2400" i="1" dirty="0"/>
              <a:t> the export-decision and export performance within the Ghanaian manufacturing sector on a panel of plants from 1992 to 2000.”</a:t>
            </a:r>
          </a:p>
          <a:p>
            <a:r>
              <a:rPr lang="en-US" sz="2400" i="1" dirty="0"/>
              <a:t>“Thus, the objective of this paper is to </a:t>
            </a:r>
            <a:r>
              <a:rPr lang="en-US" sz="2400" i="1" u="sng" dirty="0"/>
              <a:t>investigate</a:t>
            </a:r>
            <a:r>
              <a:rPr lang="en-US" sz="2400" i="1" dirty="0"/>
              <a:t>, the short and long run impact of remittances on financial development in five selected …”</a:t>
            </a:r>
            <a:endParaRPr lang="en-US" sz="2400" i="1" u="sng" dirty="0"/>
          </a:p>
          <a:p>
            <a:r>
              <a:rPr lang="en-GB" sz="2400" i="1" dirty="0"/>
              <a:t>“The purpose of this study is to </a:t>
            </a:r>
            <a:r>
              <a:rPr lang="en-GB" sz="2400" i="1" u="sng" dirty="0"/>
              <a:t>assess</a:t>
            </a:r>
            <a:r>
              <a:rPr lang="en-GB" sz="2400" i="1" dirty="0"/>
              <a:t> public benefit in terms of jobs and economic activity directly attributable to small business loan guarantees made by the California State Loan Guarantee Program (SLGP), which has been operating since 1968.”</a:t>
            </a:r>
          </a:p>
          <a:p>
            <a:endParaRPr lang="en-GB" sz="2000" i="1" dirty="0"/>
          </a:p>
          <a:p>
            <a:pPr marL="0" indent="0">
              <a:buNone/>
            </a:pPr>
            <a:endParaRPr lang="en-GB" sz="2000" i="1" dirty="0"/>
          </a:p>
          <a:p>
            <a:endParaRPr lang="en-GB" sz="2000" i="1" dirty="0"/>
          </a:p>
        </p:txBody>
      </p:sp>
      <p:sp>
        <p:nvSpPr>
          <p:cNvPr id="2" name="Slide Number Placeholder 1"/>
          <p:cNvSpPr>
            <a:spLocks noGrp="1"/>
          </p:cNvSpPr>
          <p:nvPr>
            <p:ph type="sldNum" sz="quarter" idx="10"/>
          </p:nvPr>
        </p:nvSpPr>
        <p:spPr/>
        <p:txBody>
          <a:bodyPr/>
          <a:lstStyle/>
          <a:p>
            <a:fld id="{6F5192D6-D66D-44AD-9216-612ACB30D010}" type="slidenum">
              <a:rPr lang="en-US" smtClean="0"/>
              <a:pPr/>
              <a:t>11</a:t>
            </a:fld>
            <a:endParaRPr lang="en-US"/>
          </a:p>
        </p:txBody>
      </p:sp>
    </p:spTree>
    <p:extLst>
      <p:ext uri="{BB962C8B-B14F-4D97-AF65-F5344CB8AC3E}">
        <p14:creationId xmlns:p14="http://schemas.microsoft.com/office/powerpoint/2010/main" val="342133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GB" dirty="0"/>
          </a:p>
        </p:txBody>
      </p:sp>
      <p:sp>
        <p:nvSpPr>
          <p:cNvPr id="3" name="Content Placeholder 2"/>
          <p:cNvSpPr>
            <a:spLocks noGrp="1"/>
          </p:cNvSpPr>
          <p:nvPr>
            <p:ph idx="1"/>
          </p:nvPr>
        </p:nvSpPr>
        <p:spPr>
          <a:xfrm>
            <a:off x="1214582" y="1490247"/>
            <a:ext cx="10437620" cy="4800600"/>
          </a:xfrm>
        </p:spPr>
        <p:txBody>
          <a:bodyPr/>
          <a:lstStyle/>
          <a:p>
            <a:r>
              <a:rPr lang="en-US" dirty="0"/>
              <a:t>What was the context in these studies?</a:t>
            </a:r>
          </a:p>
          <a:p>
            <a:endParaRPr lang="en-US" dirty="0"/>
          </a:p>
          <a:p>
            <a:r>
              <a:rPr lang="en-US" dirty="0" err="1"/>
              <a:t>Abor</a:t>
            </a:r>
            <a:r>
              <a:rPr lang="en-US" dirty="0"/>
              <a:t> et al., (2008)</a:t>
            </a:r>
          </a:p>
          <a:p>
            <a:r>
              <a:rPr lang="en-US" dirty="0" err="1"/>
              <a:t>Ajilore</a:t>
            </a:r>
            <a:r>
              <a:rPr lang="en-US" dirty="0"/>
              <a:t> &amp; </a:t>
            </a:r>
            <a:r>
              <a:rPr lang="en-US" dirty="0" err="1"/>
              <a:t>Ikhide</a:t>
            </a:r>
            <a:r>
              <a:rPr lang="en-US" dirty="0"/>
              <a:t> (2012)</a:t>
            </a:r>
          </a:p>
          <a:p>
            <a:r>
              <a:rPr lang="en-US" dirty="0"/>
              <a:t>Bradshaw (2002)</a:t>
            </a:r>
          </a:p>
          <a:p>
            <a:endParaRPr lang="en-GB"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12</a:t>
            </a:fld>
            <a:endParaRPr lang="en-US"/>
          </a:p>
        </p:txBody>
      </p:sp>
    </p:spTree>
    <p:extLst>
      <p:ext uri="{BB962C8B-B14F-4D97-AF65-F5344CB8AC3E}">
        <p14:creationId xmlns:p14="http://schemas.microsoft.com/office/powerpoint/2010/main" val="4124769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a:xfrm>
            <a:off x="822036" y="1320800"/>
            <a:ext cx="11111346" cy="5420966"/>
          </a:xfrm>
        </p:spPr>
        <p:txBody>
          <a:bodyPr/>
          <a:lstStyle/>
          <a:p>
            <a:pPr lvl="1"/>
            <a:r>
              <a:rPr lang="en-US" dirty="0"/>
              <a:t>This must be clear</a:t>
            </a:r>
          </a:p>
          <a:p>
            <a:pPr lvl="1"/>
            <a:r>
              <a:rPr lang="en-US" dirty="0"/>
              <a:t>Individuals versus Aggregates</a:t>
            </a:r>
          </a:p>
          <a:p>
            <a:pPr lvl="2"/>
            <a:r>
              <a:rPr lang="en-US" sz="1800" dirty="0"/>
              <a:t>Individuals</a:t>
            </a:r>
          </a:p>
          <a:p>
            <a:pPr lvl="3"/>
            <a:r>
              <a:rPr lang="en-US" dirty="0"/>
              <a:t>Most common unit of analysis for social research</a:t>
            </a:r>
          </a:p>
          <a:p>
            <a:pPr lvl="3"/>
            <a:r>
              <a:rPr lang="en-US" dirty="0"/>
              <a:t>Students, voters, parents, children, Catholics</a:t>
            </a:r>
          </a:p>
          <a:p>
            <a:pPr lvl="2"/>
            <a:r>
              <a:rPr lang="en-US" sz="1800" dirty="0"/>
              <a:t>Groups</a:t>
            </a:r>
          </a:p>
          <a:p>
            <a:pPr lvl="3"/>
            <a:r>
              <a:rPr lang="en-US" dirty="0"/>
              <a:t>Gang members, families, married couples, friendship groups</a:t>
            </a:r>
          </a:p>
          <a:p>
            <a:pPr lvl="2"/>
            <a:r>
              <a:rPr lang="en-US" sz="1800" dirty="0"/>
              <a:t>Organizations</a:t>
            </a:r>
          </a:p>
          <a:p>
            <a:pPr lvl="3"/>
            <a:r>
              <a:rPr lang="en-US" dirty="0"/>
              <a:t>Corporations, social organizations, colleges</a:t>
            </a:r>
          </a:p>
          <a:p>
            <a:pPr lvl="2"/>
            <a:r>
              <a:rPr lang="en-US" sz="1800" dirty="0"/>
              <a:t>Social Interactions </a:t>
            </a:r>
          </a:p>
          <a:p>
            <a:pPr lvl="3"/>
            <a:r>
              <a:rPr lang="en-US" dirty="0"/>
              <a:t>Telephone calls, dances, online chat rooms, fights</a:t>
            </a:r>
          </a:p>
          <a:p>
            <a:pPr lvl="2"/>
            <a:r>
              <a:rPr lang="en-US" sz="1800" dirty="0"/>
              <a:t>Social Artifacts</a:t>
            </a:r>
          </a:p>
          <a:p>
            <a:pPr lvl="2"/>
            <a:r>
              <a:rPr lang="en-US" sz="1800" dirty="0"/>
              <a:t>Social Artifact – any product of social beings or their behavior.</a:t>
            </a:r>
          </a:p>
          <a:p>
            <a:endParaRPr lang="en-ZA" dirty="0" smtClean="0"/>
          </a:p>
        </p:txBody>
      </p:sp>
      <p:sp>
        <p:nvSpPr>
          <p:cNvPr id="20483" name="Title 2"/>
          <p:cNvSpPr>
            <a:spLocks noGrp="1"/>
          </p:cNvSpPr>
          <p:nvPr>
            <p:ph type="title"/>
          </p:nvPr>
        </p:nvSpPr>
        <p:spPr>
          <a:xfrm>
            <a:off x="2567608" y="404664"/>
            <a:ext cx="7776864" cy="288032"/>
          </a:xfrm>
        </p:spPr>
        <p:txBody>
          <a:bodyPr>
            <a:normAutofit fontScale="90000"/>
          </a:bodyPr>
          <a:lstStyle/>
          <a:p>
            <a:pPr lvl="1"/>
            <a:r>
              <a:rPr lang="en-US" sz="2400" dirty="0"/>
              <a:t>	</a:t>
            </a:r>
            <a:r>
              <a:rPr lang="en-US" sz="3600" dirty="0" smtClean="0"/>
              <a:t>Unit </a:t>
            </a:r>
            <a:r>
              <a:rPr lang="en-US" sz="3600" dirty="0"/>
              <a:t>of Analysis </a:t>
            </a:r>
          </a:p>
        </p:txBody>
      </p:sp>
    </p:spTree>
    <p:extLst>
      <p:ext uri="{BB962C8B-B14F-4D97-AF65-F5344CB8AC3E}">
        <p14:creationId xmlns:p14="http://schemas.microsoft.com/office/powerpoint/2010/main" val="49034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dirty="0"/>
          </a:p>
        </p:txBody>
      </p:sp>
      <p:sp>
        <p:nvSpPr>
          <p:cNvPr id="3" name="Content Placeholder 2"/>
          <p:cNvSpPr>
            <a:spLocks noGrp="1"/>
          </p:cNvSpPr>
          <p:nvPr>
            <p:ph idx="1"/>
          </p:nvPr>
        </p:nvSpPr>
        <p:spPr/>
        <p:txBody>
          <a:bodyPr/>
          <a:lstStyle/>
          <a:p>
            <a:endParaRPr lang="en-ZA"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14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5" y="0"/>
            <a:ext cx="5619750" cy="750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6990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639616" y="332656"/>
            <a:ext cx="7704856" cy="503238"/>
          </a:xfrm>
        </p:spPr>
        <p:txBody>
          <a:bodyPr>
            <a:normAutofit fontScale="90000"/>
          </a:bodyPr>
          <a:lstStyle/>
          <a:p>
            <a:r>
              <a:rPr lang="en-US" sz="3200" dirty="0"/>
              <a:t>The Time Dimension</a:t>
            </a:r>
          </a:p>
        </p:txBody>
      </p:sp>
      <p:sp>
        <p:nvSpPr>
          <p:cNvPr id="22531" name="Content Placeholder 2"/>
          <p:cNvSpPr>
            <a:spLocks noGrp="1"/>
          </p:cNvSpPr>
          <p:nvPr>
            <p:ph sz="quarter" idx="1"/>
          </p:nvPr>
        </p:nvSpPr>
        <p:spPr>
          <a:xfrm>
            <a:off x="1919537" y="980728"/>
            <a:ext cx="8497887" cy="5319712"/>
          </a:xfrm>
        </p:spPr>
        <p:txBody>
          <a:bodyPr/>
          <a:lstStyle/>
          <a:p>
            <a:r>
              <a:rPr lang="en-US" dirty="0"/>
              <a:t>Cross-Sectional Study – a study based on observations representing a single point in time, a cross section of a population.</a:t>
            </a:r>
          </a:p>
          <a:p>
            <a:endParaRPr lang="en-US" dirty="0"/>
          </a:p>
          <a:p>
            <a:pPr marL="342900" lvl="1" indent="-342900"/>
            <a:r>
              <a:rPr lang="en-US" sz="2800" dirty="0"/>
              <a:t>Time Series/Trend Study-a study in which a given characteristic of some population/firm/country (i.e. one unit of cross section) is monitored over time.</a:t>
            </a:r>
          </a:p>
          <a:p>
            <a:pPr marL="342900" lvl="1" indent="-342900"/>
            <a:endParaRPr lang="en-US" sz="2800" dirty="0"/>
          </a:p>
          <a:p>
            <a:pPr marL="342900" lvl="1" indent="-342900"/>
            <a:r>
              <a:rPr lang="en-US" sz="2800" dirty="0"/>
              <a:t>Panel Study – a study in which data are collected from the same cross sectional unit at several points in time.</a:t>
            </a:r>
          </a:p>
        </p:txBody>
      </p:sp>
    </p:spTree>
    <p:extLst>
      <p:ext uri="{BB962C8B-B14F-4D97-AF65-F5344CB8AC3E}">
        <p14:creationId xmlns:p14="http://schemas.microsoft.com/office/powerpoint/2010/main" val="3883719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smtClean="0"/>
              <a:t>TIME DIMENSION – CROSS SECTIONAL DATA SET ON WAGES AND OTHER INDIVIDUAL CHARACTERISTICS</a:t>
            </a:r>
            <a:endParaRPr lang="en-ZA"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07347571"/>
              </p:ext>
            </p:extLst>
          </p:nvPr>
        </p:nvGraphicFramePr>
        <p:xfrm>
          <a:off x="1302324" y="1295400"/>
          <a:ext cx="10021458" cy="3337560"/>
        </p:xfrm>
        <a:graphic>
          <a:graphicData uri="http://schemas.openxmlformats.org/drawingml/2006/table">
            <a:tbl>
              <a:tblPr firstRow="1" bandRow="1">
                <a:tableStyleId>{5C22544A-7EE6-4342-B048-85BDC9FD1C3A}</a:tableStyleId>
              </a:tblPr>
              <a:tblGrid>
                <a:gridCol w="1670243">
                  <a:extLst>
                    <a:ext uri="{9D8B030D-6E8A-4147-A177-3AD203B41FA5}">
                      <a16:colId xmlns:a16="http://schemas.microsoft.com/office/drawing/2014/main" val="20000"/>
                    </a:ext>
                  </a:extLst>
                </a:gridCol>
                <a:gridCol w="1670243">
                  <a:extLst>
                    <a:ext uri="{9D8B030D-6E8A-4147-A177-3AD203B41FA5}">
                      <a16:colId xmlns:a16="http://schemas.microsoft.com/office/drawing/2014/main" val="20001"/>
                    </a:ext>
                  </a:extLst>
                </a:gridCol>
                <a:gridCol w="1670243">
                  <a:extLst>
                    <a:ext uri="{9D8B030D-6E8A-4147-A177-3AD203B41FA5}">
                      <a16:colId xmlns:a16="http://schemas.microsoft.com/office/drawing/2014/main" val="20002"/>
                    </a:ext>
                  </a:extLst>
                </a:gridCol>
                <a:gridCol w="1670243">
                  <a:extLst>
                    <a:ext uri="{9D8B030D-6E8A-4147-A177-3AD203B41FA5}">
                      <a16:colId xmlns:a16="http://schemas.microsoft.com/office/drawing/2014/main" val="20003"/>
                    </a:ext>
                  </a:extLst>
                </a:gridCol>
                <a:gridCol w="1670243">
                  <a:extLst>
                    <a:ext uri="{9D8B030D-6E8A-4147-A177-3AD203B41FA5}">
                      <a16:colId xmlns:a16="http://schemas.microsoft.com/office/drawing/2014/main" val="20004"/>
                    </a:ext>
                  </a:extLst>
                </a:gridCol>
                <a:gridCol w="1670243">
                  <a:extLst>
                    <a:ext uri="{9D8B030D-6E8A-4147-A177-3AD203B41FA5}">
                      <a16:colId xmlns:a16="http://schemas.microsoft.com/office/drawing/2014/main" val="20005"/>
                    </a:ext>
                  </a:extLst>
                </a:gridCol>
              </a:tblGrid>
              <a:tr h="370840">
                <a:tc>
                  <a:txBody>
                    <a:bodyPr/>
                    <a:lstStyle/>
                    <a:p>
                      <a:r>
                        <a:rPr lang="en-ZA" dirty="0" err="1" smtClean="0"/>
                        <a:t>obsno</a:t>
                      </a:r>
                      <a:endParaRPr lang="en-ZA" dirty="0"/>
                    </a:p>
                  </a:txBody>
                  <a:tcPr/>
                </a:tc>
                <a:tc>
                  <a:txBody>
                    <a:bodyPr/>
                    <a:lstStyle/>
                    <a:p>
                      <a:r>
                        <a:rPr lang="en-ZA" dirty="0" smtClean="0"/>
                        <a:t>wage</a:t>
                      </a:r>
                      <a:endParaRPr lang="en-ZA" dirty="0"/>
                    </a:p>
                  </a:txBody>
                  <a:tcPr/>
                </a:tc>
                <a:tc>
                  <a:txBody>
                    <a:bodyPr/>
                    <a:lstStyle/>
                    <a:p>
                      <a:r>
                        <a:rPr lang="en-ZA" dirty="0" err="1" smtClean="0"/>
                        <a:t>educ</a:t>
                      </a:r>
                      <a:endParaRPr lang="en-ZA" dirty="0"/>
                    </a:p>
                  </a:txBody>
                  <a:tcPr/>
                </a:tc>
                <a:tc>
                  <a:txBody>
                    <a:bodyPr/>
                    <a:lstStyle/>
                    <a:p>
                      <a:r>
                        <a:rPr lang="en-ZA" dirty="0" err="1" smtClean="0"/>
                        <a:t>exper</a:t>
                      </a:r>
                      <a:endParaRPr lang="en-ZA" dirty="0"/>
                    </a:p>
                  </a:txBody>
                  <a:tcPr/>
                </a:tc>
                <a:tc>
                  <a:txBody>
                    <a:bodyPr/>
                    <a:lstStyle/>
                    <a:p>
                      <a:r>
                        <a:rPr lang="en-ZA" dirty="0" smtClean="0"/>
                        <a:t>female</a:t>
                      </a:r>
                      <a:endParaRPr lang="en-ZA" dirty="0"/>
                    </a:p>
                  </a:txBody>
                  <a:tcPr/>
                </a:tc>
                <a:tc>
                  <a:txBody>
                    <a:bodyPr/>
                    <a:lstStyle/>
                    <a:p>
                      <a:r>
                        <a:rPr lang="en-ZA" dirty="0" smtClean="0"/>
                        <a:t>married</a:t>
                      </a:r>
                      <a:endParaRPr lang="en-ZA" dirty="0"/>
                    </a:p>
                  </a:txBody>
                  <a:tcPr/>
                </a:tc>
                <a:extLst>
                  <a:ext uri="{0D108BD9-81ED-4DB2-BD59-A6C34878D82A}">
                    <a16:rowId xmlns:a16="http://schemas.microsoft.com/office/drawing/2014/main" val="10000"/>
                  </a:ext>
                </a:extLst>
              </a:tr>
              <a:tr h="370840">
                <a:tc>
                  <a:txBody>
                    <a:bodyPr/>
                    <a:lstStyle/>
                    <a:p>
                      <a:r>
                        <a:rPr lang="en-ZA" dirty="0" smtClean="0"/>
                        <a:t>1</a:t>
                      </a:r>
                    </a:p>
                  </a:txBody>
                  <a:tcPr/>
                </a:tc>
                <a:tc>
                  <a:txBody>
                    <a:bodyPr/>
                    <a:lstStyle/>
                    <a:p>
                      <a:r>
                        <a:rPr lang="en-ZA" dirty="0" smtClean="0"/>
                        <a:t>3.10</a:t>
                      </a:r>
                      <a:endParaRPr lang="en-ZA" dirty="0"/>
                    </a:p>
                  </a:txBody>
                  <a:tcPr/>
                </a:tc>
                <a:tc>
                  <a:txBody>
                    <a:bodyPr/>
                    <a:lstStyle/>
                    <a:p>
                      <a:r>
                        <a:rPr lang="en-ZA" dirty="0" smtClean="0"/>
                        <a:t>11</a:t>
                      </a:r>
                      <a:endParaRPr lang="en-ZA" dirty="0"/>
                    </a:p>
                  </a:txBody>
                  <a:tcPr/>
                </a:tc>
                <a:tc>
                  <a:txBody>
                    <a:bodyPr/>
                    <a:lstStyle/>
                    <a:p>
                      <a:r>
                        <a:rPr lang="en-ZA" dirty="0" smtClean="0"/>
                        <a:t>2</a:t>
                      </a:r>
                      <a:endParaRPr lang="en-ZA" dirty="0"/>
                    </a:p>
                  </a:txBody>
                  <a:tcPr/>
                </a:tc>
                <a:tc>
                  <a:txBody>
                    <a:bodyPr/>
                    <a:lstStyle/>
                    <a:p>
                      <a:r>
                        <a:rPr lang="en-ZA" dirty="0" smtClean="0"/>
                        <a:t>1</a:t>
                      </a:r>
                      <a:endParaRPr lang="en-ZA" dirty="0"/>
                    </a:p>
                  </a:txBody>
                  <a:tcPr/>
                </a:tc>
                <a:tc>
                  <a:txBody>
                    <a:bodyPr/>
                    <a:lstStyle/>
                    <a:p>
                      <a:r>
                        <a:rPr lang="en-ZA" dirty="0" smtClean="0"/>
                        <a:t>0</a:t>
                      </a:r>
                      <a:endParaRPr lang="en-ZA" dirty="0"/>
                    </a:p>
                  </a:txBody>
                  <a:tcPr/>
                </a:tc>
                <a:extLst>
                  <a:ext uri="{0D108BD9-81ED-4DB2-BD59-A6C34878D82A}">
                    <a16:rowId xmlns:a16="http://schemas.microsoft.com/office/drawing/2014/main" val="10001"/>
                  </a:ext>
                </a:extLst>
              </a:tr>
              <a:tr h="370840">
                <a:tc>
                  <a:txBody>
                    <a:bodyPr/>
                    <a:lstStyle/>
                    <a:p>
                      <a:r>
                        <a:rPr lang="en-ZA" dirty="0" smtClean="0"/>
                        <a:t>2</a:t>
                      </a:r>
                      <a:endParaRPr lang="en-ZA" dirty="0"/>
                    </a:p>
                  </a:txBody>
                  <a:tcPr/>
                </a:tc>
                <a:tc>
                  <a:txBody>
                    <a:bodyPr/>
                    <a:lstStyle/>
                    <a:p>
                      <a:r>
                        <a:rPr lang="en-ZA" dirty="0" smtClean="0"/>
                        <a:t>3.24</a:t>
                      </a:r>
                      <a:endParaRPr lang="en-ZA" dirty="0"/>
                    </a:p>
                  </a:txBody>
                  <a:tcPr/>
                </a:tc>
                <a:tc>
                  <a:txBody>
                    <a:bodyPr/>
                    <a:lstStyle/>
                    <a:p>
                      <a:r>
                        <a:rPr lang="en-ZA" dirty="0" smtClean="0"/>
                        <a:t>12</a:t>
                      </a:r>
                      <a:endParaRPr lang="en-ZA" dirty="0"/>
                    </a:p>
                  </a:txBody>
                  <a:tcPr/>
                </a:tc>
                <a:tc>
                  <a:txBody>
                    <a:bodyPr/>
                    <a:lstStyle/>
                    <a:p>
                      <a:r>
                        <a:rPr lang="en-ZA" dirty="0" smtClean="0"/>
                        <a:t>22</a:t>
                      </a:r>
                      <a:endParaRPr lang="en-ZA" dirty="0"/>
                    </a:p>
                  </a:txBody>
                  <a:tcPr/>
                </a:tc>
                <a:tc>
                  <a:txBody>
                    <a:bodyPr/>
                    <a:lstStyle/>
                    <a:p>
                      <a:r>
                        <a:rPr lang="en-ZA" dirty="0" smtClean="0"/>
                        <a:t>1</a:t>
                      </a:r>
                      <a:endParaRPr lang="en-ZA" dirty="0"/>
                    </a:p>
                  </a:txBody>
                  <a:tcPr/>
                </a:tc>
                <a:tc>
                  <a:txBody>
                    <a:bodyPr/>
                    <a:lstStyle/>
                    <a:p>
                      <a:r>
                        <a:rPr lang="en-ZA" dirty="0" smtClean="0"/>
                        <a:t>1</a:t>
                      </a:r>
                      <a:endParaRPr lang="en-ZA" dirty="0"/>
                    </a:p>
                  </a:txBody>
                  <a:tcPr/>
                </a:tc>
                <a:extLst>
                  <a:ext uri="{0D108BD9-81ED-4DB2-BD59-A6C34878D82A}">
                    <a16:rowId xmlns:a16="http://schemas.microsoft.com/office/drawing/2014/main" val="10002"/>
                  </a:ext>
                </a:extLst>
              </a:tr>
              <a:tr h="370840">
                <a:tc>
                  <a:txBody>
                    <a:bodyPr/>
                    <a:lstStyle/>
                    <a:p>
                      <a:r>
                        <a:rPr lang="en-ZA" dirty="0" smtClean="0"/>
                        <a:t>3</a:t>
                      </a:r>
                      <a:endParaRPr lang="en-ZA" dirty="0"/>
                    </a:p>
                  </a:txBody>
                  <a:tcPr/>
                </a:tc>
                <a:tc>
                  <a:txBody>
                    <a:bodyPr/>
                    <a:lstStyle/>
                    <a:p>
                      <a:r>
                        <a:rPr lang="en-ZA" dirty="0" smtClean="0"/>
                        <a:t>3.00</a:t>
                      </a:r>
                      <a:endParaRPr lang="en-ZA" dirty="0"/>
                    </a:p>
                  </a:txBody>
                  <a:tcPr/>
                </a:tc>
                <a:tc>
                  <a:txBody>
                    <a:bodyPr/>
                    <a:lstStyle/>
                    <a:p>
                      <a:r>
                        <a:rPr lang="en-ZA" dirty="0" smtClean="0"/>
                        <a:t>11</a:t>
                      </a:r>
                      <a:endParaRPr lang="en-ZA" dirty="0"/>
                    </a:p>
                  </a:txBody>
                  <a:tcPr/>
                </a:tc>
                <a:tc>
                  <a:txBody>
                    <a:bodyPr/>
                    <a:lstStyle/>
                    <a:p>
                      <a:r>
                        <a:rPr lang="en-ZA" dirty="0" smtClean="0"/>
                        <a:t>2</a:t>
                      </a:r>
                      <a:endParaRPr lang="en-ZA" dirty="0"/>
                    </a:p>
                  </a:txBody>
                  <a:tcPr/>
                </a:tc>
                <a:tc>
                  <a:txBody>
                    <a:bodyPr/>
                    <a:lstStyle/>
                    <a:p>
                      <a:r>
                        <a:rPr lang="en-ZA" dirty="0" smtClean="0"/>
                        <a:t>0</a:t>
                      </a:r>
                      <a:endParaRPr lang="en-ZA" dirty="0"/>
                    </a:p>
                  </a:txBody>
                  <a:tcPr/>
                </a:tc>
                <a:tc>
                  <a:txBody>
                    <a:bodyPr/>
                    <a:lstStyle/>
                    <a:p>
                      <a:r>
                        <a:rPr lang="en-ZA" dirty="0" smtClean="0"/>
                        <a:t>0</a:t>
                      </a:r>
                      <a:endParaRPr lang="en-ZA" dirty="0"/>
                    </a:p>
                  </a:txBody>
                  <a:tcPr/>
                </a:tc>
                <a:extLst>
                  <a:ext uri="{0D108BD9-81ED-4DB2-BD59-A6C34878D82A}">
                    <a16:rowId xmlns:a16="http://schemas.microsoft.com/office/drawing/2014/main" val="10003"/>
                  </a:ext>
                </a:extLst>
              </a:tr>
              <a:tr h="370840">
                <a:tc>
                  <a:txBody>
                    <a:bodyPr/>
                    <a:lstStyle/>
                    <a:p>
                      <a:r>
                        <a:rPr lang="en-ZA" dirty="0" smtClean="0"/>
                        <a:t>4</a:t>
                      </a:r>
                      <a:endParaRPr lang="en-ZA" dirty="0"/>
                    </a:p>
                  </a:txBody>
                  <a:tcPr/>
                </a:tc>
                <a:tc>
                  <a:txBody>
                    <a:bodyPr/>
                    <a:lstStyle/>
                    <a:p>
                      <a:r>
                        <a:rPr lang="en-ZA" dirty="0" smtClean="0"/>
                        <a:t>6.00</a:t>
                      </a:r>
                      <a:endParaRPr lang="en-ZA" dirty="0"/>
                    </a:p>
                  </a:txBody>
                  <a:tcPr/>
                </a:tc>
                <a:tc>
                  <a:txBody>
                    <a:bodyPr/>
                    <a:lstStyle/>
                    <a:p>
                      <a:r>
                        <a:rPr lang="en-ZA" dirty="0" smtClean="0"/>
                        <a:t>8</a:t>
                      </a:r>
                      <a:endParaRPr lang="en-ZA" dirty="0"/>
                    </a:p>
                  </a:txBody>
                  <a:tcPr/>
                </a:tc>
                <a:tc>
                  <a:txBody>
                    <a:bodyPr/>
                    <a:lstStyle/>
                    <a:p>
                      <a:r>
                        <a:rPr lang="en-ZA" dirty="0" smtClean="0"/>
                        <a:t>44</a:t>
                      </a:r>
                      <a:endParaRPr lang="en-ZA" dirty="0"/>
                    </a:p>
                  </a:txBody>
                  <a:tcPr/>
                </a:tc>
                <a:tc>
                  <a:txBody>
                    <a:bodyPr/>
                    <a:lstStyle/>
                    <a:p>
                      <a:r>
                        <a:rPr lang="en-ZA" dirty="0" smtClean="0"/>
                        <a:t>0</a:t>
                      </a:r>
                      <a:endParaRPr lang="en-ZA" dirty="0"/>
                    </a:p>
                  </a:txBody>
                  <a:tcPr/>
                </a:tc>
                <a:tc>
                  <a:txBody>
                    <a:bodyPr/>
                    <a:lstStyle/>
                    <a:p>
                      <a:r>
                        <a:rPr lang="en-ZA" dirty="0" smtClean="0"/>
                        <a:t>1</a:t>
                      </a:r>
                      <a:endParaRPr lang="en-ZA" dirty="0"/>
                    </a:p>
                  </a:txBody>
                  <a:tcPr/>
                </a:tc>
                <a:extLst>
                  <a:ext uri="{0D108BD9-81ED-4DB2-BD59-A6C34878D82A}">
                    <a16:rowId xmlns:a16="http://schemas.microsoft.com/office/drawing/2014/main" val="10004"/>
                  </a:ext>
                </a:extLst>
              </a:tr>
              <a:tr h="370840">
                <a:tc>
                  <a:txBody>
                    <a:bodyPr/>
                    <a:lstStyle/>
                    <a:p>
                      <a:r>
                        <a:rPr lang="en-ZA" dirty="0" smtClean="0"/>
                        <a:t>5</a:t>
                      </a:r>
                      <a:endParaRPr lang="en-ZA" dirty="0"/>
                    </a:p>
                  </a:txBody>
                  <a:tcPr/>
                </a:tc>
                <a:tc>
                  <a:txBody>
                    <a:bodyPr/>
                    <a:lstStyle/>
                    <a:p>
                      <a:r>
                        <a:rPr lang="en-ZA" dirty="0" smtClean="0"/>
                        <a:t>5.30</a:t>
                      </a:r>
                      <a:endParaRPr lang="en-ZA" dirty="0"/>
                    </a:p>
                  </a:txBody>
                  <a:tcPr/>
                </a:tc>
                <a:tc>
                  <a:txBody>
                    <a:bodyPr/>
                    <a:lstStyle/>
                    <a:p>
                      <a:r>
                        <a:rPr lang="en-ZA" dirty="0" smtClean="0"/>
                        <a:t>12</a:t>
                      </a:r>
                      <a:endParaRPr lang="en-ZA" dirty="0"/>
                    </a:p>
                  </a:txBody>
                  <a:tcPr/>
                </a:tc>
                <a:tc>
                  <a:txBody>
                    <a:bodyPr/>
                    <a:lstStyle/>
                    <a:p>
                      <a:r>
                        <a:rPr lang="en-ZA" dirty="0" smtClean="0"/>
                        <a:t>7</a:t>
                      </a:r>
                      <a:endParaRPr lang="en-ZA" dirty="0"/>
                    </a:p>
                  </a:txBody>
                  <a:tcPr/>
                </a:tc>
                <a:tc>
                  <a:txBody>
                    <a:bodyPr/>
                    <a:lstStyle/>
                    <a:p>
                      <a:r>
                        <a:rPr lang="en-ZA" dirty="0" smtClean="0"/>
                        <a:t>0</a:t>
                      </a:r>
                      <a:endParaRPr lang="en-ZA" dirty="0"/>
                    </a:p>
                  </a:txBody>
                  <a:tcPr/>
                </a:tc>
                <a:tc>
                  <a:txBody>
                    <a:bodyPr/>
                    <a:lstStyle/>
                    <a:p>
                      <a:r>
                        <a:rPr lang="en-ZA" dirty="0" smtClean="0"/>
                        <a:t>1</a:t>
                      </a:r>
                      <a:endParaRPr lang="en-ZA" dirty="0"/>
                    </a:p>
                  </a:txBody>
                  <a:tcPr/>
                </a:tc>
                <a:extLst>
                  <a:ext uri="{0D108BD9-81ED-4DB2-BD59-A6C34878D82A}">
                    <a16:rowId xmlns:a16="http://schemas.microsoft.com/office/drawing/2014/main" val="10005"/>
                  </a:ext>
                </a:extLst>
              </a:tr>
              <a:tr h="370840">
                <a:tc>
                  <a:txBody>
                    <a:bodyPr/>
                    <a:lstStyle/>
                    <a:p>
                      <a:r>
                        <a:rPr lang="en-ZA" dirty="0" smtClean="0"/>
                        <a:t>…</a:t>
                      </a:r>
                      <a:endParaRPr lang="en-ZA" dirty="0"/>
                    </a:p>
                  </a:txBody>
                  <a:tcPr/>
                </a:tc>
                <a:tc>
                  <a:txBody>
                    <a:bodyPr/>
                    <a:lstStyle/>
                    <a:p>
                      <a:r>
                        <a:rPr lang="en-ZA" dirty="0" smtClean="0"/>
                        <a:t>…</a:t>
                      </a:r>
                      <a:endParaRPr lang="en-ZA" dirty="0"/>
                    </a:p>
                  </a:txBody>
                  <a:tcPr/>
                </a:tc>
                <a:tc>
                  <a:txBody>
                    <a:bodyPr/>
                    <a:lstStyle/>
                    <a:p>
                      <a:r>
                        <a:rPr lang="en-ZA" dirty="0" smtClean="0"/>
                        <a:t>…</a:t>
                      </a:r>
                      <a:endParaRPr lang="en-ZA" dirty="0"/>
                    </a:p>
                  </a:txBody>
                  <a:tcPr/>
                </a:tc>
                <a:tc>
                  <a:txBody>
                    <a:bodyPr/>
                    <a:lstStyle/>
                    <a:p>
                      <a:r>
                        <a:rPr lang="en-ZA" dirty="0" smtClean="0"/>
                        <a:t>…</a:t>
                      </a:r>
                      <a:endParaRPr lang="en-ZA" dirty="0"/>
                    </a:p>
                  </a:txBody>
                  <a:tcPr/>
                </a:tc>
                <a:tc>
                  <a:txBody>
                    <a:bodyPr/>
                    <a:lstStyle/>
                    <a:p>
                      <a:r>
                        <a:rPr lang="en-ZA" dirty="0" smtClean="0"/>
                        <a:t>…</a:t>
                      </a:r>
                      <a:endParaRPr lang="en-ZA" dirty="0"/>
                    </a:p>
                  </a:txBody>
                  <a:tcPr/>
                </a:tc>
                <a:tc>
                  <a:txBody>
                    <a:bodyPr/>
                    <a:lstStyle/>
                    <a:p>
                      <a:r>
                        <a:rPr lang="en-ZA" dirty="0" smtClean="0"/>
                        <a:t>…</a:t>
                      </a:r>
                      <a:endParaRPr lang="en-ZA" dirty="0"/>
                    </a:p>
                  </a:txBody>
                  <a:tcPr/>
                </a:tc>
                <a:extLst>
                  <a:ext uri="{0D108BD9-81ED-4DB2-BD59-A6C34878D82A}">
                    <a16:rowId xmlns:a16="http://schemas.microsoft.com/office/drawing/2014/main" val="10006"/>
                  </a:ext>
                </a:extLst>
              </a:tr>
              <a:tr h="370840">
                <a:tc>
                  <a:txBody>
                    <a:bodyPr/>
                    <a:lstStyle/>
                    <a:p>
                      <a:r>
                        <a:rPr lang="en-ZA" dirty="0" smtClean="0"/>
                        <a:t>525</a:t>
                      </a:r>
                      <a:endParaRPr lang="en-ZA" dirty="0"/>
                    </a:p>
                  </a:txBody>
                  <a:tcPr/>
                </a:tc>
                <a:tc>
                  <a:txBody>
                    <a:bodyPr/>
                    <a:lstStyle/>
                    <a:p>
                      <a:r>
                        <a:rPr lang="en-ZA" dirty="0" smtClean="0"/>
                        <a:t>11.56</a:t>
                      </a:r>
                      <a:endParaRPr lang="en-ZA" dirty="0"/>
                    </a:p>
                  </a:txBody>
                  <a:tcPr/>
                </a:tc>
                <a:tc>
                  <a:txBody>
                    <a:bodyPr/>
                    <a:lstStyle/>
                    <a:p>
                      <a:r>
                        <a:rPr lang="en-ZA" dirty="0" smtClean="0"/>
                        <a:t>16</a:t>
                      </a:r>
                      <a:endParaRPr lang="en-ZA" dirty="0"/>
                    </a:p>
                  </a:txBody>
                  <a:tcPr/>
                </a:tc>
                <a:tc>
                  <a:txBody>
                    <a:bodyPr/>
                    <a:lstStyle/>
                    <a:p>
                      <a:r>
                        <a:rPr lang="en-ZA" dirty="0" smtClean="0"/>
                        <a:t>5</a:t>
                      </a:r>
                      <a:endParaRPr lang="en-ZA" dirty="0"/>
                    </a:p>
                  </a:txBody>
                  <a:tcPr/>
                </a:tc>
                <a:tc>
                  <a:txBody>
                    <a:bodyPr/>
                    <a:lstStyle/>
                    <a:p>
                      <a:r>
                        <a:rPr lang="en-ZA" dirty="0" smtClean="0"/>
                        <a:t>0</a:t>
                      </a:r>
                      <a:endParaRPr lang="en-ZA" dirty="0"/>
                    </a:p>
                  </a:txBody>
                  <a:tcPr/>
                </a:tc>
                <a:tc>
                  <a:txBody>
                    <a:bodyPr/>
                    <a:lstStyle/>
                    <a:p>
                      <a:r>
                        <a:rPr lang="en-ZA" dirty="0" smtClean="0"/>
                        <a:t>1</a:t>
                      </a:r>
                      <a:endParaRPr lang="en-ZA" dirty="0"/>
                    </a:p>
                  </a:txBody>
                  <a:tcPr/>
                </a:tc>
                <a:extLst>
                  <a:ext uri="{0D108BD9-81ED-4DB2-BD59-A6C34878D82A}">
                    <a16:rowId xmlns:a16="http://schemas.microsoft.com/office/drawing/2014/main" val="10007"/>
                  </a:ext>
                </a:extLst>
              </a:tr>
              <a:tr h="370840">
                <a:tc>
                  <a:txBody>
                    <a:bodyPr/>
                    <a:lstStyle/>
                    <a:p>
                      <a:r>
                        <a:rPr lang="en-ZA" dirty="0" smtClean="0"/>
                        <a:t>526</a:t>
                      </a:r>
                      <a:endParaRPr lang="en-ZA" dirty="0"/>
                    </a:p>
                  </a:txBody>
                  <a:tcPr/>
                </a:tc>
                <a:tc>
                  <a:txBody>
                    <a:bodyPr/>
                    <a:lstStyle/>
                    <a:p>
                      <a:r>
                        <a:rPr lang="en-ZA" dirty="0" smtClean="0"/>
                        <a:t>3.50</a:t>
                      </a:r>
                      <a:endParaRPr lang="en-ZA" dirty="0"/>
                    </a:p>
                  </a:txBody>
                  <a:tcPr/>
                </a:tc>
                <a:tc>
                  <a:txBody>
                    <a:bodyPr/>
                    <a:lstStyle/>
                    <a:p>
                      <a:r>
                        <a:rPr lang="en-ZA" dirty="0" smtClean="0"/>
                        <a:t>14</a:t>
                      </a:r>
                      <a:endParaRPr lang="en-ZA" dirty="0"/>
                    </a:p>
                  </a:txBody>
                  <a:tcPr/>
                </a:tc>
                <a:tc>
                  <a:txBody>
                    <a:bodyPr/>
                    <a:lstStyle/>
                    <a:p>
                      <a:r>
                        <a:rPr lang="en-ZA" dirty="0" smtClean="0"/>
                        <a:t>5</a:t>
                      </a:r>
                      <a:endParaRPr lang="en-ZA" dirty="0"/>
                    </a:p>
                  </a:txBody>
                  <a:tcPr/>
                </a:tc>
                <a:tc>
                  <a:txBody>
                    <a:bodyPr/>
                    <a:lstStyle/>
                    <a:p>
                      <a:r>
                        <a:rPr lang="en-ZA" dirty="0" smtClean="0"/>
                        <a:t>1</a:t>
                      </a:r>
                      <a:endParaRPr lang="en-ZA" dirty="0"/>
                    </a:p>
                  </a:txBody>
                  <a:tcPr/>
                </a:tc>
                <a:tc>
                  <a:txBody>
                    <a:bodyPr/>
                    <a:lstStyle/>
                    <a:p>
                      <a:r>
                        <a:rPr lang="en-ZA" dirty="0" smtClean="0"/>
                        <a:t>0</a:t>
                      </a:r>
                      <a:endParaRPr lang="en-ZA" dirty="0"/>
                    </a:p>
                  </a:txBody>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0"/>
          </p:nvPr>
        </p:nvSpPr>
        <p:spPr/>
        <p:txBody>
          <a:bodyPr/>
          <a:lstStyle/>
          <a:p>
            <a:fld id="{7F8454AA-8759-4FF8-81E4-680C49475742}" type="slidenum">
              <a:rPr lang="en-US" smtClean="0"/>
              <a:pPr/>
              <a:t>16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916670875"/>
              </p:ext>
            </p:extLst>
          </p:nvPr>
        </p:nvGraphicFramePr>
        <p:xfrm>
          <a:off x="2927648" y="4653136"/>
          <a:ext cx="6096000" cy="36576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139040">
                <a:tc>
                  <a:txBody>
                    <a:bodyPr/>
                    <a:lstStyle/>
                    <a:p>
                      <a:r>
                        <a:rPr lang="en-ZA" dirty="0" smtClean="0"/>
                        <a:t>Wooldridge (2009)</a:t>
                      </a:r>
                      <a:endParaRPr lang="en-ZA"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21091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smtClean="0"/>
              <a:t>TIME DIMENSION – TIME SERIES DATA FOR MINIMUM WAGE, UNEMPLOYMENT, AND RELATED DATA FOR PUERTO RICO</a:t>
            </a:r>
            <a:endParaRPr lang="en-ZA" sz="2800" dirty="0"/>
          </a:p>
        </p:txBody>
      </p:sp>
      <p:graphicFrame>
        <p:nvGraphicFramePr>
          <p:cNvPr id="5" name="Content Placeholder 4"/>
          <p:cNvGraphicFramePr>
            <a:graphicFrameLocks noGrp="1"/>
          </p:cNvGraphicFramePr>
          <p:nvPr>
            <p:ph idx="1"/>
            <p:extLst/>
          </p:nvPr>
        </p:nvGraphicFramePr>
        <p:xfrm>
          <a:off x="2895600" y="1295400"/>
          <a:ext cx="6781800" cy="2595880"/>
        </p:xfrm>
        <a:graphic>
          <a:graphicData uri="http://schemas.openxmlformats.org/drawingml/2006/table">
            <a:tbl>
              <a:tblPr firstRow="1" bandRow="1">
                <a:tableStyleId>{5C22544A-7EE6-4342-B048-85BDC9FD1C3A}</a:tableStyleId>
              </a:tblPr>
              <a:tblGrid>
                <a:gridCol w="1130300">
                  <a:extLst>
                    <a:ext uri="{9D8B030D-6E8A-4147-A177-3AD203B41FA5}">
                      <a16:colId xmlns:a16="http://schemas.microsoft.com/office/drawing/2014/main" val="20000"/>
                    </a:ext>
                  </a:extLst>
                </a:gridCol>
                <a:gridCol w="1130300">
                  <a:extLst>
                    <a:ext uri="{9D8B030D-6E8A-4147-A177-3AD203B41FA5}">
                      <a16:colId xmlns:a16="http://schemas.microsoft.com/office/drawing/2014/main" val="20001"/>
                    </a:ext>
                  </a:extLst>
                </a:gridCol>
                <a:gridCol w="1130300">
                  <a:extLst>
                    <a:ext uri="{9D8B030D-6E8A-4147-A177-3AD203B41FA5}">
                      <a16:colId xmlns:a16="http://schemas.microsoft.com/office/drawing/2014/main" val="20002"/>
                    </a:ext>
                  </a:extLst>
                </a:gridCol>
                <a:gridCol w="1130300">
                  <a:extLst>
                    <a:ext uri="{9D8B030D-6E8A-4147-A177-3AD203B41FA5}">
                      <a16:colId xmlns:a16="http://schemas.microsoft.com/office/drawing/2014/main" val="20003"/>
                    </a:ext>
                  </a:extLst>
                </a:gridCol>
                <a:gridCol w="1130300">
                  <a:extLst>
                    <a:ext uri="{9D8B030D-6E8A-4147-A177-3AD203B41FA5}">
                      <a16:colId xmlns:a16="http://schemas.microsoft.com/office/drawing/2014/main" val="20004"/>
                    </a:ext>
                  </a:extLst>
                </a:gridCol>
                <a:gridCol w="1130300">
                  <a:extLst>
                    <a:ext uri="{9D8B030D-6E8A-4147-A177-3AD203B41FA5}">
                      <a16:colId xmlns:a16="http://schemas.microsoft.com/office/drawing/2014/main" val="20005"/>
                    </a:ext>
                  </a:extLst>
                </a:gridCol>
              </a:tblGrid>
              <a:tr h="370840">
                <a:tc>
                  <a:txBody>
                    <a:bodyPr/>
                    <a:lstStyle/>
                    <a:p>
                      <a:r>
                        <a:rPr lang="en-ZA" dirty="0" err="1" smtClean="0"/>
                        <a:t>obsno</a:t>
                      </a:r>
                      <a:endParaRPr lang="en-ZA" dirty="0"/>
                    </a:p>
                  </a:txBody>
                  <a:tcPr/>
                </a:tc>
                <a:tc>
                  <a:txBody>
                    <a:bodyPr/>
                    <a:lstStyle/>
                    <a:p>
                      <a:r>
                        <a:rPr lang="en-ZA" dirty="0" smtClean="0"/>
                        <a:t>year</a:t>
                      </a:r>
                      <a:endParaRPr lang="en-ZA" dirty="0"/>
                    </a:p>
                  </a:txBody>
                  <a:tcPr/>
                </a:tc>
                <a:tc>
                  <a:txBody>
                    <a:bodyPr/>
                    <a:lstStyle/>
                    <a:p>
                      <a:r>
                        <a:rPr lang="en-ZA" dirty="0" err="1" smtClean="0"/>
                        <a:t>avgmin</a:t>
                      </a:r>
                      <a:endParaRPr lang="en-ZA" dirty="0"/>
                    </a:p>
                  </a:txBody>
                  <a:tcPr/>
                </a:tc>
                <a:tc>
                  <a:txBody>
                    <a:bodyPr/>
                    <a:lstStyle/>
                    <a:p>
                      <a:r>
                        <a:rPr lang="en-ZA" dirty="0" err="1" smtClean="0"/>
                        <a:t>avgcov</a:t>
                      </a:r>
                      <a:endParaRPr lang="en-ZA" dirty="0"/>
                    </a:p>
                  </a:txBody>
                  <a:tcPr/>
                </a:tc>
                <a:tc>
                  <a:txBody>
                    <a:bodyPr/>
                    <a:lstStyle/>
                    <a:p>
                      <a:r>
                        <a:rPr lang="en-ZA" dirty="0" err="1" smtClean="0"/>
                        <a:t>unemp</a:t>
                      </a:r>
                      <a:endParaRPr lang="en-ZA" dirty="0"/>
                    </a:p>
                  </a:txBody>
                  <a:tcPr/>
                </a:tc>
                <a:tc>
                  <a:txBody>
                    <a:bodyPr/>
                    <a:lstStyle/>
                    <a:p>
                      <a:r>
                        <a:rPr lang="en-ZA" dirty="0" err="1" smtClean="0"/>
                        <a:t>gnp</a:t>
                      </a:r>
                      <a:endParaRPr lang="en-ZA" dirty="0"/>
                    </a:p>
                  </a:txBody>
                  <a:tcPr/>
                </a:tc>
                <a:extLst>
                  <a:ext uri="{0D108BD9-81ED-4DB2-BD59-A6C34878D82A}">
                    <a16:rowId xmlns:a16="http://schemas.microsoft.com/office/drawing/2014/main" val="10000"/>
                  </a:ext>
                </a:extLst>
              </a:tr>
              <a:tr h="370840">
                <a:tc>
                  <a:txBody>
                    <a:bodyPr/>
                    <a:lstStyle/>
                    <a:p>
                      <a:r>
                        <a:rPr lang="en-ZA" dirty="0" smtClean="0"/>
                        <a:t>1</a:t>
                      </a:r>
                      <a:endParaRPr lang="en-ZA" dirty="0"/>
                    </a:p>
                  </a:txBody>
                  <a:tcPr/>
                </a:tc>
                <a:tc>
                  <a:txBody>
                    <a:bodyPr/>
                    <a:lstStyle/>
                    <a:p>
                      <a:r>
                        <a:rPr lang="en-ZA" dirty="0" smtClean="0"/>
                        <a:t>1950</a:t>
                      </a:r>
                      <a:endParaRPr lang="en-ZA" dirty="0"/>
                    </a:p>
                  </a:txBody>
                  <a:tcPr/>
                </a:tc>
                <a:tc>
                  <a:txBody>
                    <a:bodyPr/>
                    <a:lstStyle/>
                    <a:p>
                      <a:r>
                        <a:rPr lang="en-ZA" dirty="0" smtClean="0"/>
                        <a:t>0.20</a:t>
                      </a:r>
                      <a:endParaRPr lang="en-ZA" dirty="0"/>
                    </a:p>
                  </a:txBody>
                  <a:tcPr/>
                </a:tc>
                <a:tc>
                  <a:txBody>
                    <a:bodyPr/>
                    <a:lstStyle/>
                    <a:p>
                      <a:r>
                        <a:rPr lang="en-ZA" dirty="0" smtClean="0"/>
                        <a:t>20.1</a:t>
                      </a:r>
                      <a:endParaRPr lang="en-ZA" dirty="0"/>
                    </a:p>
                  </a:txBody>
                  <a:tcPr/>
                </a:tc>
                <a:tc>
                  <a:txBody>
                    <a:bodyPr/>
                    <a:lstStyle/>
                    <a:p>
                      <a:r>
                        <a:rPr lang="en-ZA" dirty="0" smtClean="0"/>
                        <a:t>15.4</a:t>
                      </a:r>
                      <a:endParaRPr lang="en-ZA" dirty="0"/>
                    </a:p>
                  </a:txBody>
                  <a:tcPr/>
                </a:tc>
                <a:tc>
                  <a:txBody>
                    <a:bodyPr/>
                    <a:lstStyle/>
                    <a:p>
                      <a:r>
                        <a:rPr lang="en-ZA" dirty="0" smtClean="0"/>
                        <a:t>878.7</a:t>
                      </a:r>
                      <a:endParaRPr lang="en-ZA" dirty="0"/>
                    </a:p>
                  </a:txBody>
                  <a:tcPr/>
                </a:tc>
                <a:extLst>
                  <a:ext uri="{0D108BD9-81ED-4DB2-BD59-A6C34878D82A}">
                    <a16:rowId xmlns:a16="http://schemas.microsoft.com/office/drawing/2014/main" val="10001"/>
                  </a:ext>
                </a:extLst>
              </a:tr>
              <a:tr h="370840">
                <a:tc>
                  <a:txBody>
                    <a:bodyPr/>
                    <a:lstStyle/>
                    <a:p>
                      <a:r>
                        <a:rPr lang="en-ZA" dirty="0" smtClean="0"/>
                        <a:t>2</a:t>
                      </a:r>
                      <a:endParaRPr lang="en-ZA" dirty="0"/>
                    </a:p>
                  </a:txBody>
                  <a:tcPr/>
                </a:tc>
                <a:tc>
                  <a:txBody>
                    <a:bodyPr/>
                    <a:lstStyle/>
                    <a:p>
                      <a:r>
                        <a:rPr lang="en-ZA" dirty="0" smtClean="0"/>
                        <a:t>1951</a:t>
                      </a:r>
                      <a:endParaRPr lang="en-ZA" dirty="0"/>
                    </a:p>
                  </a:txBody>
                  <a:tcPr/>
                </a:tc>
                <a:tc>
                  <a:txBody>
                    <a:bodyPr/>
                    <a:lstStyle/>
                    <a:p>
                      <a:r>
                        <a:rPr lang="en-ZA" dirty="0" smtClean="0"/>
                        <a:t>0.21</a:t>
                      </a:r>
                      <a:endParaRPr lang="en-ZA" dirty="0"/>
                    </a:p>
                  </a:txBody>
                  <a:tcPr/>
                </a:tc>
                <a:tc>
                  <a:txBody>
                    <a:bodyPr/>
                    <a:lstStyle/>
                    <a:p>
                      <a:r>
                        <a:rPr lang="en-ZA" dirty="0" smtClean="0"/>
                        <a:t>20.7</a:t>
                      </a:r>
                      <a:endParaRPr lang="en-ZA" dirty="0"/>
                    </a:p>
                  </a:txBody>
                  <a:tcPr/>
                </a:tc>
                <a:tc>
                  <a:txBody>
                    <a:bodyPr/>
                    <a:lstStyle/>
                    <a:p>
                      <a:r>
                        <a:rPr lang="en-ZA" dirty="0" smtClean="0"/>
                        <a:t>16.0</a:t>
                      </a:r>
                      <a:endParaRPr lang="en-ZA" dirty="0"/>
                    </a:p>
                  </a:txBody>
                  <a:tcPr/>
                </a:tc>
                <a:tc>
                  <a:txBody>
                    <a:bodyPr/>
                    <a:lstStyle/>
                    <a:p>
                      <a:r>
                        <a:rPr lang="en-ZA" dirty="0" smtClean="0"/>
                        <a:t>925.0</a:t>
                      </a:r>
                      <a:endParaRPr lang="en-ZA" dirty="0"/>
                    </a:p>
                  </a:txBody>
                  <a:tcPr/>
                </a:tc>
                <a:extLst>
                  <a:ext uri="{0D108BD9-81ED-4DB2-BD59-A6C34878D82A}">
                    <a16:rowId xmlns:a16="http://schemas.microsoft.com/office/drawing/2014/main" val="10002"/>
                  </a:ext>
                </a:extLst>
              </a:tr>
              <a:tr h="370840">
                <a:tc>
                  <a:txBody>
                    <a:bodyPr/>
                    <a:lstStyle/>
                    <a:p>
                      <a:r>
                        <a:rPr lang="en-ZA" dirty="0" smtClean="0"/>
                        <a:t>3</a:t>
                      </a:r>
                      <a:endParaRPr lang="en-ZA" dirty="0"/>
                    </a:p>
                  </a:txBody>
                  <a:tcPr/>
                </a:tc>
                <a:tc>
                  <a:txBody>
                    <a:bodyPr/>
                    <a:lstStyle/>
                    <a:p>
                      <a:r>
                        <a:rPr lang="en-ZA" dirty="0" smtClean="0"/>
                        <a:t>1952</a:t>
                      </a:r>
                      <a:endParaRPr lang="en-ZA" dirty="0"/>
                    </a:p>
                  </a:txBody>
                  <a:tcPr/>
                </a:tc>
                <a:tc>
                  <a:txBody>
                    <a:bodyPr/>
                    <a:lstStyle/>
                    <a:p>
                      <a:r>
                        <a:rPr lang="en-ZA" dirty="0" smtClean="0"/>
                        <a:t>0.23</a:t>
                      </a:r>
                      <a:endParaRPr lang="en-ZA" dirty="0"/>
                    </a:p>
                  </a:txBody>
                  <a:tcPr/>
                </a:tc>
                <a:tc>
                  <a:txBody>
                    <a:bodyPr/>
                    <a:lstStyle/>
                    <a:p>
                      <a:r>
                        <a:rPr lang="en-ZA" dirty="0" smtClean="0"/>
                        <a:t>22.6</a:t>
                      </a:r>
                      <a:endParaRPr lang="en-ZA" dirty="0"/>
                    </a:p>
                  </a:txBody>
                  <a:tcPr/>
                </a:tc>
                <a:tc>
                  <a:txBody>
                    <a:bodyPr/>
                    <a:lstStyle/>
                    <a:p>
                      <a:r>
                        <a:rPr lang="en-ZA" dirty="0" smtClean="0"/>
                        <a:t>14.8</a:t>
                      </a:r>
                      <a:endParaRPr lang="en-ZA" dirty="0"/>
                    </a:p>
                  </a:txBody>
                  <a:tcPr/>
                </a:tc>
                <a:tc>
                  <a:txBody>
                    <a:bodyPr/>
                    <a:lstStyle/>
                    <a:p>
                      <a:r>
                        <a:rPr lang="en-ZA" dirty="0" smtClean="0"/>
                        <a:t>1015.9</a:t>
                      </a:r>
                      <a:endParaRPr lang="en-ZA" dirty="0"/>
                    </a:p>
                  </a:txBody>
                  <a:tcPr/>
                </a:tc>
                <a:extLst>
                  <a:ext uri="{0D108BD9-81ED-4DB2-BD59-A6C34878D82A}">
                    <a16:rowId xmlns:a16="http://schemas.microsoft.com/office/drawing/2014/main" val="10003"/>
                  </a:ext>
                </a:extLst>
              </a:tr>
              <a:tr h="370840">
                <a:tc>
                  <a:txBody>
                    <a:bodyPr/>
                    <a:lstStyle/>
                    <a:p>
                      <a:r>
                        <a:rPr lang="en-ZA" dirty="0" smtClean="0"/>
                        <a:t>…</a:t>
                      </a:r>
                      <a:endParaRPr lang="en-ZA" dirty="0"/>
                    </a:p>
                  </a:txBody>
                  <a:tcPr/>
                </a:tc>
                <a:tc>
                  <a:txBody>
                    <a:bodyPr/>
                    <a:lstStyle/>
                    <a:p>
                      <a:r>
                        <a:rPr lang="en-ZA" dirty="0" smtClean="0"/>
                        <a:t>…</a:t>
                      </a:r>
                      <a:endParaRPr lang="en-ZA" dirty="0"/>
                    </a:p>
                  </a:txBody>
                  <a:tcPr/>
                </a:tc>
                <a:tc>
                  <a:txBody>
                    <a:bodyPr/>
                    <a:lstStyle/>
                    <a:p>
                      <a:r>
                        <a:rPr lang="en-ZA" dirty="0" smtClean="0"/>
                        <a:t>…</a:t>
                      </a:r>
                      <a:endParaRPr lang="en-ZA" dirty="0"/>
                    </a:p>
                  </a:txBody>
                  <a:tcPr/>
                </a:tc>
                <a:tc>
                  <a:txBody>
                    <a:bodyPr/>
                    <a:lstStyle/>
                    <a:p>
                      <a:r>
                        <a:rPr lang="en-ZA" dirty="0" smtClean="0"/>
                        <a:t>…</a:t>
                      </a:r>
                      <a:endParaRPr lang="en-ZA" dirty="0"/>
                    </a:p>
                  </a:txBody>
                  <a:tcPr/>
                </a:tc>
                <a:tc>
                  <a:txBody>
                    <a:bodyPr/>
                    <a:lstStyle/>
                    <a:p>
                      <a:r>
                        <a:rPr lang="en-ZA" dirty="0" smtClean="0"/>
                        <a:t>…</a:t>
                      </a:r>
                      <a:endParaRPr lang="en-ZA" dirty="0"/>
                    </a:p>
                  </a:txBody>
                  <a:tcPr/>
                </a:tc>
                <a:tc>
                  <a:txBody>
                    <a:bodyPr/>
                    <a:lstStyle/>
                    <a:p>
                      <a:r>
                        <a:rPr lang="en-ZA" dirty="0" smtClean="0"/>
                        <a:t>…</a:t>
                      </a:r>
                      <a:endParaRPr lang="en-ZA" dirty="0"/>
                    </a:p>
                  </a:txBody>
                  <a:tcPr/>
                </a:tc>
                <a:extLst>
                  <a:ext uri="{0D108BD9-81ED-4DB2-BD59-A6C34878D82A}">
                    <a16:rowId xmlns:a16="http://schemas.microsoft.com/office/drawing/2014/main" val="10004"/>
                  </a:ext>
                </a:extLst>
              </a:tr>
              <a:tr h="370840">
                <a:tc>
                  <a:txBody>
                    <a:bodyPr/>
                    <a:lstStyle/>
                    <a:p>
                      <a:r>
                        <a:rPr lang="en-ZA" dirty="0" smtClean="0"/>
                        <a:t>37</a:t>
                      </a:r>
                      <a:endParaRPr lang="en-ZA" dirty="0"/>
                    </a:p>
                  </a:txBody>
                  <a:tcPr/>
                </a:tc>
                <a:tc>
                  <a:txBody>
                    <a:bodyPr/>
                    <a:lstStyle/>
                    <a:p>
                      <a:r>
                        <a:rPr lang="en-ZA" dirty="0" smtClean="0"/>
                        <a:t>1986</a:t>
                      </a:r>
                      <a:endParaRPr lang="en-ZA" dirty="0"/>
                    </a:p>
                  </a:txBody>
                  <a:tcPr/>
                </a:tc>
                <a:tc>
                  <a:txBody>
                    <a:bodyPr/>
                    <a:lstStyle/>
                    <a:p>
                      <a:r>
                        <a:rPr lang="en-ZA" dirty="0" smtClean="0"/>
                        <a:t>3.35</a:t>
                      </a:r>
                      <a:endParaRPr lang="en-ZA" dirty="0"/>
                    </a:p>
                  </a:txBody>
                  <a:tcPr/>
                </a:tc>
                <a:tc>
                  <a:txBody>
                    <a:bodyPr/>
                    <a:lstStyle/>
                    <a:p>
                      <a:r>
                        <a:rPr lang="en-ZA" dirty="0" smtClean="0"/>
                        <a:t>58.1</a:t>
                      </a:r>
                      <a:endParaRPr lang="en-ZA" dirty="0"/>
                    </a:p>
                  </a:txBody>
                  <a:tcPr/>
                </a:tc>
                <a:tc>
                  <a:txBody>
                    <a:bodyPr/>
                    <a:lstStyle/>
                    <a:p>
                      <a:r>
                        <a:rPr lang="en-ZA" dirty="0" smtClean="0"/>
                        <a:t>18.9</a:t>
                      </a:r>
                      <a:endParaRPr lang="en-ZA" dirty="0"/>
                    </a:p>
                  </a:txBody>
                  <a:tcPr/>
                </a:tc>
                <a:tc>
                  <a:txBody>
                    <a:bodyPr/>
                    <a:lstStyle/>
                    <a:p>
                      <a:r>
                        <a:rPr lang="en-ZA" dirty="0" smtClean="0"/>
                        <a:t>4281.6</a:t>
                      </a:r>
                      <a:endParaRPr lang="en-ZA" dirty="0"/>
                    </a:p>
                  </a:txBody>
                  <a:tcPr/>
                </a:tc>
                <a:extLst>
                  <a:ext uri="{0D108BD9-81ED-4DB2-BD59-A6C34878D82A}">
                    <a16:rowId xmlns:a16="http://schemas.microsoft.com/office/drawing/2014/main" val="10005"/>
                  </a:ext>
                </a:extLst>
              </a:tr>
              <a:tr h="370840">
                <a:tc>
                  <a:txBody>
                    <a:bodyPr/>
                    <a:lstStyle/>
                    <a:p>
                      <a:r>
                        <a:rPr lang="en-ZA" dirty="0" smtClean="0"/>
                        <a:t>38</a:t>
                      </a:r>
                      <a:endParaRPr lang="en-ZA" dirty="0"/>
                    </a:p>
                  </a:txBody>
                  <a:tcPr/>
                </a:tc>
                <a:tc>
                  <a:txBody>
                    <a:bodyPr/>
                    <a:lstStyle/>
                    <a:p>
                      <a:r>
                        <a:rPr lang="en-ZA" dirty="0" smtClean="0"/>
                        <a:t>1987</a:t>
                      </a:r>
                      <a:endParaRPr lang="en-ZA" dirty="0"/>
                    </a:p>
                  </a:txBody>
                  <a:tcPr/>
                </a:tc>
                <a:tc>
                  <a:txBody>
                    <a:bodyPr/>
                    <a:lstStyle/>
                    <a:p>
                      <a:r>
                        <a:rPr lang="en-ZA" dirty="0" smtClean="0"/>
                        <a:t>3.35</a:t>
                      </a:r>
                      <a:endParaRPr lang="en-ZA" dirty="0"/>
                    </a:p>
                  </a:txBody>
                  <a:tcPr/>
                </a:tc>
                <a:tc>
                  <a:txBody>
                    <a:bodyPr/>
                    <a:lstStyle/>
                    <a:p>
                      <a:r>
                        <a:rPr lang="en-ZA" dirty="0" smtClean="0"/>
                        <a:t>58.2</a:t>
                      </a:r>
                      <a:endParaRPr lang="en-ZA" dirty="0"/>
                    </a:p>
                  </a:txBody>
                  <a:tcPr/>
                </a:tc>
                <a:tc>
                  <a:txBody>
                    <a:bodyPr/>
                    <a:lstStyle/>
                    <a:p>
                      <a:r>
                        <a:rPr lang="en-ZA" dirty="0" smtClean="0"/>
                        <a:t>16.8</a:t>
                      </a:r>
                      <a:endParaRPr lang="en-ZA" dirty="0"/>
                    </a:p>
                  </a:txBody>
                  <a:tcPr/>
                </a:tc>
                <a:tc>
                  <a:txBody>
                    <a:bodyPr/>
                    <a:lstStyle/>
                    <a:p>
                      <a:r>
                        <a:rPr lang="en-ZA" dirty="0" smtClean="0"/>
                        <a:t>4496.7</a:t>
                      </a:r>
                      <a:endParaRPr lang="en-ZA" dirty="0"/>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0"/>
          </p:nvPr>
        </p:nvSpPr>
        <p:spPr/>
        <p:txBody>
          <a:bodyPr/>
          <a:lstStyle/>
          <a:p>
            <a:fld id="{7F8454AA-8759-4FF8-81E4-680C49475742}" type="slidenum">
              <a:rPr lang="en-US" smtClean="0"/>
              <a:pPr/>
              <a:t>17</a:t>
            </a:fld>
            <a:endParaRPr lang="en-US"/>
          </a:p>
        </p:txBody>
      </p:sp>
      <p:graphicFrame>
        <p:nvGraphicFramePr>
          <p:cNvPr id="6" name="Table 5"/>
          <p:cNvGraphicFramePr>
            <a:graphicFrameLocks noGrp="1"/>
          </p:cNvGraphicFramePr>
          <p:nvPr>
            <p:extLst/>
          </p:nvPr>
        </p:nvGraphicFramePr>
        <p:xfrm>
          <a:off x="2927648" y="3933056"/>
          <a:ext cx="6096000" cy="370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ZA" dirty="0" smtClean="0"/>
                        <a:t>Wooldridge (2009:9)</a:t>
                      </a:r>
                      <a:endParaRPr lang="en-ZA"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07371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TIME DIMENSION – A TWO-YEAR PANEL DATA SET ON CITY CRIME STATISTICS</a:t>
            </a:r>
            <a:endParaRPr lang="en-ZA" dirty="0"/>
          </a:p>
        </p:txBody>
      </p:sp>
      <p:graphicFrame>
        <p:nvGraphicFramePr>
          <p:cNvPr id="5" name="Content Placeholder 4"/>
          <p:cNvGraphicFramePr>
            <a:graphicFrameLocks noGrp="1"/>
          </p:cNvGraphicFramePr>
          <p:nvPr>
            <p:ph idx="1"/>
            <p:extLst/>
          </p:nvPr>
        </p:nvGraphicFramePr>
        <p:xfrm>
          <a:off x="2895601" y="1295400"/>
          <a:ext cx="6781803" cy="3977640"/>
        </p:xfrm>
        <a:graphic>
          <a:graphicData uri="http://schemas.openxmlformats.org/drawingml/2006/table">
            <a:tbl>
              <a:tblPr firstRow="1" bandRow="1">
                <a:tableStyleId>{5C22544A-7EE6-4342-B048-85BDC9FD1C3A}</a:tableStyleId>
              </a:tblPr>
              <a:tblGrid>
                <a:gridCol w="968829">
                  <a:extLst>
                    <a:ext uri="{9D8B030D-6E8A-4147-A177-3AD203B41FA5}">
                      <a16:colId xmlns:a16="http://schemas.microsoft.com/office/drawing/2014/main" val="20000"/>
                    </a:ext>
                  </a:extLst>
                </a:gridCol>
                <a:gridCol w="968829">
                  <a:extLst>
                    <a:ext uri="{9D8B030D-6E8A-4147-A177-3AD203B41FA5}">
                      <a16:colId xmlns:a16="http://schemas.microsoft.com/office/drawing/2014/main" val="20001"/>
                    </a:ext>
                  </a:extLst>
                </a:gridCol>
                <a:gridCol w="968829">
                  <a:extLst>
                    <a:ext uri="{9D8B030D-6E8A-4147-A177-3AD203B41FA5}">
                      <a16:colId xmlns:a16="http://schemas.microsoft.com/office/drawing/2014/main" val="20002"/>
                    </a:ext>
                  </a:extLst>
                </a:gridCol>
                <a:gridCol w="968829">
                  <a:extLst>
                    <a:ext uri="{9D8B030D-6E8A-4147-A177-3AD203B41FA5}">
                      <a16:colId xmlns:a16="http://schemas.microsoft.com/office/drawing/2014/main" val="20003"/>
                    </a:ext>
                  </a:extLst>
                </a:gridCol>
                <a:gridCol w="968829">
                  <a:extLst>
                    <a:ext uri="{9D8B030D-6E8A-4147-A177-3AD203B41FA5}">
                      <a16:colId xmlns:a16="http://schemas.microsoft.com/office/drawing/2014/main" val="20004"/>
                    </a:ext>
                  </a:extLst>
                </a:gridCol>
                <a:gridCol w="968829">
                  <a:extLst>
                    <a:ext uri="{9D8B030D-6E8A-4147-A177-3AD203B41FA5}">
                      <a16:colId xmlns:a16="http://schemas.microsoft.com/office/drawing/2014/main" val="20005"/>
                    </a:ext>
                  </a:extLst>
                </a:gridCol>
                <a:gridCol w="968829">
                  <a:extLst>
                    <a:ext uri="{9D8B030D-6E8A-4147-A177-3AD203B41FA5}">
                      <a16:colId xmlns:a16="http://schemas.microsoft.com/office/drawing/2014/main" val="20006"/>
                    </a:ext>
                  </a:extLst>
                </a:gridCol>
              </a:tblGrid>
              <a:tr h="370840">
                <a:tc>
                  <a:txBody>
                    <a:bodyPr/>
                    <a:lstStyle/>
                    <a:p>
                      <a:r>
                        <a:rPr lang="en-ZA" dirty="0" err="1" smtClean="0"/>
                        <a:t>obsno</a:t>
                      </a:r>
                      <a:endParaRPr lang="en-ZA" dirty="0"/>
                    </a:p>
                  </a:txBody>
                  <a:tcPr/>
                </a:tc>
                <a:tc>
                  <a:txBody>
                    <a:bodyPr/>
                    <a:lstStyle/>
                    <a:p>
                      <a:r>
                        <a:rPr lang="en-ZA" dirty="0" smtClean="0"/>
                        <a:t>city</a:t>
                      </a:r>
                      <a:endParaRPr lang="en-ZA" dirty="0"/>
                    </a:p>
                  </a:txBody>
                  <a:tcPr/>
                </a:tc>
                <a:tc>
                  <a:txBody>
                    <a:bodyPr/>
                    <a:lstStyle/>
                    <a:p>
                      <a:r>
                        <a:rPr lang="en-ZA" dirty="0" smtClean="0"/>
                        <a:t>year</a:t>
                      </a:r>
                      <a:endParaRPr lang="en-ZA" dirty="0"/>
                    </a:p>
                  </a:txBody>
                  <a:tcPr/>
                </a:tc>
                <a:tc>
                  <a:txBody>
                    <a:bodyPr/>
                    <a:lstStyle/>
                    <a:p>
                      <a:r>
                        <a:rPr lang="en-ZA" dirty="0" err="1" smtClean="0"/>
                        <a:t>mur-ders</a:t>
                      </a:r>
                      <a:endParaRPr lang="en-ZA" dirty="0"/>
                    </a:p>
                  </a:txBody>
                  <a:tcPr/>
                </a:tc>
                <a:tc>
                  <a:txBody>
                    <a:bodyPr/>
                    <a:lstStyle/>
                    <a:p>
                      <a:r>
                        <a:rPr lang="en-ZA" dirty="0" err="1" smtClean="0"/>
                        <a:t>popula-tion</a:t>
                      </a:r>
                      <a:endParaRPr lang="en-ZA" dirty="0"/>
                    </a:p>
                  </a:txBody>
                  <a:tcPr/>
                </a:tc>
                <a:tc>
                  <a:txBody>
                    <a:bodyPr/>
                    <a:lstStyle/>
                    <a:p>
                      <a:r>
                        <a:rPr lang="en-ZA" dirty="0" err="1" smtClean="0"/>
                        <a:t>unem</a:t>
                      </a:r>
                      <a:endParaRPr lang="en-ZA" dirty="0"/>
                    </a:p>
                  </a:txBody>
                  <a:tcPr/>
                </a:tc>
                <a:tc>
                  <a:txBody>
                    <a:bodyPr/>
                    <a:lstStyle/>
                    <a:p>
                      <a:r>
                        <a:rPr lang="en-ZA" dirty="0" smtClean="0"/>
                        <a:t>police</a:t>
                      </a:r>
                      <a:endParaRPr lang="en-ZA" dirty="0"/>
                    </a:p>
                  </a:txBody>
                  <a:tcPr/>
                </a:tc>
                <a:extLst>
                  <a:ext uri="{0D108BD9-81ED-4DB2-BD59-A6C34878D82A}">
                    <a16:rowId xmlns:a16="http://schemas.microsoft.com/office/drawing/2014/main" val="10000"/>
                  </a:ext>
                </a:extLst>
              </a:tr>
              <a:tr h="370840">
                <a:tc>
                  <a:txBody>
                    <a:bodyPr/>
                    <a:lstStyle/>
                    <a:p>
                      <a:r>
                        <a:rPr lang="en-ZA" dirty="0" smtClean="0"/>
                        <a:t>1</a:t>
                      </a:r>
                      <a:endParaRPr lang="en-ZA" dirty="0"/>
                    </a:p>
                  </a:txBody>
                  <a:tcPr/>
                </a:tc>
                <a:tc>
                  <a:txBody>
                    <a:bodyPr/>
                    <a:lstStyle/>
                    <a:p>
                      <a:r>
                        <a:rPr lang="en-ZA" dirty="0" smtClean="0"/>
                        <a:t>1</a:t>
                      </a:r>
                      <a:endParaRPr lang="en-ZA" dirty="0"/>
                    </a:p>
                  </a:txBody>
                  <a:tcPr/>
                </a:tc>
                <a:tc>
                  <a:txBody>
                    <a:bodyPr/>
                    <a:lstStyle/>
                    <a:p>
                      <a:r>
                        <a:rPr lang="en-ZA" dirty="0" smtClean="0"/>
                        <a:t>1986</a:t>
                      </a:r>
                      <a:endParaRPr lang="en-ZA" dirty="0"/>
                    </a:p>
                  </a:txBody>
                  <a:tcPr/>
                </a:tc>
                <a:tc>
                  <a:txBody>
                    <a:bodyPr/>
                    <a:lstStyle/>
                    <a:p>
                      <a:r>
                        <a:rPr lang="en-ZA" dirty="0" smtClean="0"/>
                        <a:t>5</a:t>
                      </a:r>
                      <a:endParaRPr lang="en-ZA" dirty="0"/>
                    </a:p>
                  </a:txBody>
                  <a:tcPr/>
                </a:tc>
                <a:tc>
                  <a:txBody>
                    <a:bodyPr/>
                    <a:lstStyle/>
                    <a:p>
                      <a:r>
                        <a:rPr lang="en-ZA" dirty="0" smtClean="0"/>
                        <a:t>350000</a:t>
                      </a:r>
                      <a:endParaRPr lang="en-ZA" dirty="0"/>
                    </a:p>
                  </a:txBody>
                  <a:tcPr/>
                </a:tc>
                <a:tc>
                  <a:txBody>
                    <a:bodyPr/>
                    <a:lstStyle/>
                    <a:p>
                      <a:r>
                        <a:rPr lang="en-ZA" dirty="0" smtClean="0"/>
                        <a:t>8.7</a:t>
                      </a:r>
                      <a:endParaRPr lang="en-ZA" dirty="0"/>
                    </a:p>
                  </a:txBody>
                  <a:tcPr/>
                </a:tc>
                <a:tc>
                  <a:txBody>
                    <a:bodyPr/>
                    <a:lstStyle/>
                    <a:p>
                      <a:r>
                        <a:rPr lang="en-ZA" dirty="0" smtClean="0"/>
                        <a:t>440</a:t>
                      </a:r>
                      <a:endParaRPr lang="en-ZA" dirty="0"/>
                    </a:p>
                  </a:txBody>
                  <a:tcPr/>
                </a:tc>
                <a:extLst>
                  <a:ext uri="{0D108BD9-81ED-4DB2-BD59-A6C34878D82A}">
                    <a16:rowId xmlns:a16="http://schemas.microsoft.com/office/drawing/2014/main" val="10001"/>
                  </a:ext>
                </a:extLst>
              </a:tr>
              <a:tr h="370840">
                <a:tc>
                  <a:txBody>
                    <a:bodyPr/>
                    <a:lstStyle/>
                    <a:p>
                      <a:r>
                        <a:rPr lang="en-ZA" dirty="0" smtClean="0"/>
                        <a:t>2</a:t>
                      </a:r>
                      <a:endParaRPr lang="en-ZA" dirty="0"/>
                    </a:p>
                  </a:txBody>
                  <a:tcPr/>
                </a:tc>
                <a:tc>
                  <a:txBody>
                    <a:bodyPr/>
                    <a:lstStyle/>
                    <a:p>
                      <a:r>
                        <a:rPr lang="en-ZA" dirty="0" smtClean="0"/>
                        <a:t>1</a:t>
                      </a:r>
                      <a:endParaRPr lang="en-ZA" dirty="0"/>
                    </a:p>
                  </a:txBody>
                  <a:tcPr/>
                </a:tc>
                <a:tc>
                  <a:txBody>
                    <a:bodyPr/>
                    <a:lstStyle/>
                    <a:p>
                      <a:r>
                        <a:rPr lang="en-ZA" dirty="0" smtClean="0"/>
                        <a:t>1990</a:t>
                      </a:r>
                      <a:endParaRPr lang="en-ZA" dirty="0"/>
                    </a:p>
                  </a:txBody>
                  <a:tcPr/>
                </a:tc>
                <a:tc>
                  <a:txBody>
                    <a:bodyPr/>
                    <a:lstStyle/>
                    <a:p>
                      <a:r>
                        <a:rPr lang="en-ZA" dirty="0" smtClean="0"/>
                        <a:t>8</a:t>
                      </a:r>
                      <a:endParaRPr lang="en-ZA" dirty="0"/>
                    </a:p>
                  </a:txBody>
                  <a:tcPr/>
                </a:tc>
                <a:tc>
                  <a:txBody>
                    <a:bodyPr/>
                    <a:lstStyle/>
                    <a:p>
                      <a:r>
                        <a:rPr lang="en-ZA" dirty="0" smtClean="0"/>
                        <a:t>359200</a:t>
                      </a:r>
                      <a:endParaRPr lang="en-ZA" dirty="0"/>
                    </a:p>
                  </a:txBody>
                  <a:tcPr/>
                </a:tc>
                <a:tc>
                  <a:txBody>
                    <a:bodyPr/>
                    <a:lstStyle/>
                    <a:p>
                      <a:r>
                        <a:rPr lang="en-ZA" dirty="0" smtClean="0"/>
                        <a:t>7.2</a:t>
                      </a:r>
                      <a:endParaRPr lang="en-ZA" dirty="0"/>
                    </a:p>
                  </a:txBody>
                  <a:tcPr/>
                </a:tc>
                <a:tc>
                  <a:txBody>
                    <a:bodyPr/>
                    <a:lstStyle/>
                    <a:p>
                      <a:r>
                        <a:rPr lang="en-ZA" dirty="0" smtClean="0"/>
                        <a:t>471</a:t>
                      </a:r>
                      <a:endParaRPr lang="en-ZA" dirty="0"/>
                    </a:p>
                  </a:txBody>
                  <a:tcPr/>
                </a:tc>
                <a:extLst>
                  <a:ext uri="{0D108BD9-81ED-4DB2-BD59-A6C34878D82A}">
                    <a16:rowId xmlns:a16="http://schemas.microsoft.com/office/drawing/2014/main" val="10002"/>
                  </a:ext>
                </a:extLst>
              </a:tr>
              <a:tr h="370840">
                <a:tc>
                  <a:txBody>
                    <a:bodyPr/>
                    <a:lstStyle/>
                    <a:p>
                      <a:r>
                        <a:rPr lang="en-ZA" dirty="0" smtClean="0"/>
                        <a:t>3</a:t>
                      </a:r>
                      <a:endParaRPr lang="en-ZA" dirty="0"/>
                    </a:p>
                  </a:txBody>
                  <a:tcPr/>
                </a:tc>
                <a:tc>
                  <a:txBody>
                    <a:bodyPr/>
                    <a:lstStyle/>
                    <a:p>
                      <a:r>
                        <a:rPr lang="en-ZA" dirty="0" smtClean="0"/>
                        <a:t>2</a:t>
                      </a:r>
                      <a:endParaRPr lang="en-ZA" dirty="0"/>
                    </a:p>
                  </a:txBody>
                  <a:tcPr/>
                </a:tc>
                <a:tc>
                  <a:txBody>
                    <a:bodyPr/>
                    <a:lstStyle/>
                    <a:p>
                      <a:r>
                        <a:rPr lang="en-ZA" dirty="0" smtClean="0"/>
                        <a:t>1986</a:t>
                      </a:r>
                      <a:endParaRPr lang="en-ZA" dirty="0"/>
                    </a:p>
                  </a:txBody>
                  <a:tcPr/>
                </a:tc>
                <a:tc>
                  <a:txBody>
                    <a:bodyPr/>
                    <a:lstStyle/>
                    <a:p>
                      <a:r>
                        <a:rPr lang="en-ZA" dirty="0" smtClean="0"/>
                        <a:t>2</a:t>
                      </a:r>
                      <a:endParaRPr lang="en-ZA" dirty="0"/>
                    </a:p>
                  </a:txBody>
                  <a:tcPr/>
                </a:tc>
                <a:tc>
                  <a:txBody>
                    <a:bodyPr/>
                    <a:lstStyle/>
                    <a:p>
                      <a:r>
                        <a:rPr lang="en-ZA" dirty="0" smtClean="0"/>
                        <a:t>64300</a:t>
                      </a:r>
                      <a:endParaRPr lang="en-ZA" dirty="0"/>
                    </a:p>
                  </a:txBody>
                  <a:tcPr/>
                </a:tc>
                <a:tc>
                  <a:txBody>
                    <a:bodyPr/>
                    <a:lstStyle/>
                    <a:p>
                      <a:r>
                        <a:rPr lang="en-ZA" dirty="0" smtClean="0"/>
                        <a:t>5.4</a:t>
                      </a:r>
                      <a:endParaRPr lang="en-ZA" dirty="0"/>
                    </a:p>
                  </a:txBody>
                  <a:tcPr/>
                </a:tc>
                <a:tc>
                  <a:txBody>
                    <a:bodyPr/>
                    <a:lstStyle/>
                    <a:p>
                      <a:r>
                        <a:rPr lang="en-ZA" dirty="0" smtClean="0"/>
                        <a:t>75</a:t>
                      </a:r>
                      <a:endParaRPr lang="en-ZA" dirty="0"/>
                    </a:p>
                  </a:txBody>
                  <a:tcPr/>
                </a:tc>
                <a:extLst>
                  <a:ext uri="{0D108BD9-81ED-4DB2-BD59-A6C34878D82A}">
                    <a16:rowId xmlns:a16="http://schemas.microsoft.com/office/drawing/2014/main" val="10003"/>
                  </a:ext>
                </a:extLst>
              </a:tr>
              <a:tr h="370840">
                <a:tc>
                  <a:txBody>
                    <a:bodyPr/>
                    <a:lstStyle/>
                    <a:p>
                      <a:r>
                        <a:rPr lang="en-ZA" dirty="0" smtClean="0"/>
                        <a:t>4</a:t>
                      </a:r>
                      <a:endParaRPr lang="en-ZA" dirty="0"/>
                    </a:p>
                  </a:txBody>
                  <a:tcPr/>
                </a:tc>
                <a:tc>
                  <a:txBody>
                    <a:bodyPr/>
                    <a:lstStyle/>
                    <a:p>
                      <a:r>
                        <a:rPr lang="en-ZA" dirty="0" smtClean="0"/>
                        <a:t>2</a:t>
                      </a:r>
                      <a:endParaRPr lang="en-ZA" dirty="0"/>
                    </a:p>
                  </a:txBody>
                  <a:tcPr/>
                </a:tc>
                <a:tc>
                  <a:txBody>
                    <a:bodyPr/>
                    <a:lstStyle/>
                    <a:p>
                      <a:r>
                        <a:rPr lang="en-ZA" dirty="0" smtClean="0"/>
                        <a:t>1990</a:t>
                      </a:r>
                      <a:endParaRPr lang="en-ZA" dirty="0"/>
                    </a:p>
                  </a:txBody>
                  <a:tcPr/>
                </a:tc>
                <a:tc>
                  <a:txBody>
                    <a:bodyPr/>
                    <a:lstStyle/>
                    <a:p>
                      <a:r>
                        <a:rPr lang="en-ZA" dirty="0" smtClean="0"/>
                        <a:t>1</a:t>
                      </a:r>
                      <a:endParaRPr lang="en-ZA" dirty="0"/>
                    </a:p>
                  </a:txBody>
                  <a:tcPr/>
                </a:tc>
                <a:tc>
                  <a:txBody>
                    <a:bodyPr/>
                    <a:lstStyle/>
                    <a:p>
                      <a:r>
                        <a:rPr lang="en-ZA" dirty="0" smtClean="0"/>
                        <a:t>65100</a:t>
                      </a:r>
                      <a:endParaRPr lang="en-ZA" dirty="0"/>
                    </a:p>
                  </a:txBody>
                  <a:tcPr/>
                </a:tc>
                <a:tc>
                  <a:txBody>
                    <a:bodyPr/>
                    <a:lstStyle/>
                    <a:p>
                      <a:r>
                        <a:rPr lang="en-ZA" dirty="0" smtClean="0"/>
                        <a:t>5.5</a:t>
                      </a:r>
                      <a:endParaRPr lang="en-ZA" dirty="0"/>
                    </a:p>
                  </a:txBody>
                  <a:tcPr/>
                </a:tc>
                <a:tc>
                  <a:txBody>
                    <a:bodyPr/>
                    <a:lstStyle/>
                    <a:p>
                      <a:r>
                        <a:rPr lang="en-ZA" dirty="0" smtClean="0"/>
                        <a:t>75</a:t>
                      </a:r>
                      <a:endParaRPr lang="en-ZA" dirty="0"/>
                    </a:p>
                  </a:txBody>
                  <a:tcPr/>
                </a:tc>
                <a:extLst>
                  <a:ext uri="{0D108BD9-81ED-4DB2-BD59-A6C34878D82A}">
                    <a16:rowId xmlns:a16="http://schemas.microsoft.com/office/drawing/2014/main" val="10004"/>
                  </a:ext>
                </a:extLst>
              </a:tr>
              <a:tr h="370840">
                <a:tc>
                  <a:txBody>
                    <a:bodyPr/>
                    <a:lstStyle/>
                    <a:p>
                      <a:r>
                        <a:rPr lang="en-ZA" dirty="0" smtClean="0"/>
                        <a:t>…</a:t>
                      </a:r>
                      <a:endParaRPr lang="en-ZA" dirty="0"/>
                    </a:p>
                  </a:txBody>
                  <a:tcPr/>
                </a:tc>
                <a:tc>
                  <a:txBody>
                    <a:bodyPr/>
                    <a:lstStyle/>
                    <a:p>
                      <a:r>
                        <a:rPr lang="en-ZA" dirty="0" smtClean="0"/>
                        <a:t>…</a:t>
                      </a:r>
                      <a:endParaRPr lang="en-ZA" dirty="0"/>
                    </a:p>
                  </a:txBody>
                  <a:tcPr/>
                </a:tc>
                <a:tc>
                  <a:txBody>
                    <a:bodyPr/>
                    <a:lstStyle/>
                    <a:p>
                      <a:r>
                        <a:rPr lang="en-ZA" dirty="0" smtClean="0"/>
                        <a:t>…</a:t>
                      </a:r>
                      <a:endParaRPr lang="en-ZA" dirty="0"/>
                    </a:p>
                  </a:txBody>
                  <a:tcPr/>
                </a:tc>
                <a:tc>
                  <a:txBody>
                    <a:bodyPr/>
                    <a:lstStyle/>
                    <a:p>
                      <a:r>
                        <a:rPr lang="en-ZA" dirty="0" smtClean="0"/>
                        <a:t>…</a:t>
                      </a:r>
                      <a:endParaRPr lang="en-ZA" dirty="0"/>
                    </a:p>
                  </a:txBody>
                  <a:tcPr/>
                </a:tc>
                <a:tc>
                  <a:txBody>
                    <a:bodyPr/>
                    <a:lstStyle/>
                    <a:p>
                      <a:r>
                        <a:rPr lang="en-ZA" dirty="0" smtClean="0"/>
                        <a:t>…</a:t>
                      </a:r>
                      <a:endParaRPr lang="en-ZA" dirty="0"/>
                    </a:p>
                  </a:txBody>
                  <a:tcPr/>
                </a:tc>
                <a:tc>
                  <a:txBody>
                    <a:bodyPr/>
                    <a:lstStyle/>
                    <a:p>
                      <a:r>
                        <a:rPr lang="en-ZA" dirty="0" smtClean="0"/>
                        <a:t>…</a:t>
                      </a:r>
                      <a:endParaRPr lang="en-ZA" dirty="0"/>
                    </a:p>
                  </a:txBody>
                  <a:tcPr/>
                </a:tc>
                <a:tc>
                  <a:txBody>
                    <a:bodyPr/>
                    <a:lstStyle/>
                    <a:p>
                      <a:r>
                        <a:rPr lang="en-ZA" dirty="0" smtClean="0"/>
                        <a:t>…</a:t>
                      </a:r>
                      <a:endParaRPr lang="en-ZA" dirty="0"/>
                    </a:p>
                  </a:txBody>
                  <a:tcPr/>
                </a:tc>
                <a:extLst>
                  <a:ext uri="{0D108BD9-81ED-4DB2-BD59-A6C34878D82A}">
                    <a16:rowId xmlns:a16="http://schemas.microsoft.com/office/drawing/2014/main" val="10005"/>
                  </a:ext>
                </a:extLst>
              </a:tr>
              <a:tr h="370840">
                <a:tc>
                  <a:txBody>
                    <a:bodyPr/>
                    <a:lstStyle/>
                    <a:p>
                      <a:r>
                        <a:rPr lang="en-ZA" dirty="0" smtClean="0"/>
                        <a:t>297</a:t>
                      </a:r>
                      <a:endParaRPr lang="en-ZA" dirty="0"/>
                    </a:p>
                  </a:txBody>
                  <a:tcPr/>
                </a:tc>
                <a:tc>
                  <a:txBody>
                    <a:bodyPr/>
                    <a:lstStyle/>
                    <a:p>
                      <a:r>
                        <a:rPr lang="en-ZA" dirty="0" smtClean="0"/>
                        <a:t>149</a:t>
                      </a:r>
                      <a:endParaRPr lang="en-ZA" dirty="0"/>
                    </a:p>
                  </a:txBody>
                  <a:tcPr/>
                </a:tc>
                <a:tc>
                  <a:txBody>
                    <a:bodyPr/>
                    <a:lstStyle/>
                    <a:p>
                      <a:r>
                        <a:rPr lang="en-ZA" dirty="0" smtClean="0"/>
                        <a:t>1986</a:t>
                      </a:r>
                      <a:endParaRPr lang="en-ZA" dirty="0"/>
                    </a:p>
                  </a:txBody>
                  <a:tcPr/>
                </a:tc>
                <a:tc>
                  <a:txBody>
                    <a:bodyPr/>
                    <a:lstStyle/>
                    <a:p>
                      <a:r>
                        <a:rPr lang="en-ZA" dirty="0" smtClean="0"/>
                        <a:t>10</a:t>
                      </a:r>
                      <a:endParaRPr lang="en-ZA" dirty="0"/>
                    </a:p>
                  </a:txBody>
                  <a:tcPr/>
                </a:tc>
                <a:tc>
                  <a:txBody>
                    <a:bodyPr/>
                    <a:lstStyle/>
                    <a:p>
                      <a:r>
                        <a:rPr lang="en-ZA" dirty="0" smtClean="0"/>
                        <a:t>260700</a:t>
                      </a:r>
                      <a:endParaRPr lang="en-ZA" dirty="0"/>
                    </a:p>
                  </a:txBody>
                  <a:tcPr/>
                </a:tc>
                <a:tc>
                  <a:txBody>
                    <a:bodyPr/>
                    <a:lstStyle/>
                    <a:p>
                      <a:r>
                        <a:rPr lang="en-ZA" dirty="0" smtClean="0"/>
                        <a:t>9.6</a:t>
                      </a:r>
                      <a:endParaRPr lang="en-ZA" dirty="0"/>
                    </a:p>
                  </a:txBody>
                  <a:tcPr/>
                </a:tc>
                <a:tc>
                  <a:txBody>
                    <a:bodyPr/>
                    <a:lstStyle/>
                    <a:p>
                      <a:r>
                        <a:rPr lang="en-ZA" dirty="0" smtClean="0"/>
                        <a:t>286</a:t>
                      </a:r>
                      <a:endParaRPr lang="en-ZA" dirty="0"/>
                    </a:p>
                  </a:txBody>
                  <a:tcPr/>
                </a:tc>
                <a:extLst>
                  <a:ext uri="{0D108BD9-81ED-4DB2-BD59-A6C34878D82A}">
                    <a16:rowId xmlns:a16="http://schemas.microsoft.com/office/drawing/2014/main" val="10006"/>
                  </a:ext>
                </a:extLst>
              </a:tr>
              <a:tr h="370840">
                <a:tc>
                  <a:txBody>
                    <a:bodyPr/>
                    <a:lstStyle/>
                    <a:p>
                      <a:r>
                        <a:rPr lang="en-ZA" dirty="0" smtClean="0"/>
                        <a:t>298</a:t>
                      </a:r>
                      <a:endParaRPr lang="en-ZA" dirty="0"/>
                    </a:p>
                  </a:txBody>
                  <a:tcPr/>
                </a:tc>
                <a:tc>
                  <a:txBody>
                    <a:bodyPr/>
                    <a:lstStyle/>
                    <a:p>
                      <a:r>
                        <a:rPr lang="en-ZA" dirty="0" smtClean="0"/>
                        <a:t>149</a:t>
                      </a:r>
                      <a:endParaRPr lang="en-ZA" dirty="0"/>
                    </a:p>
                  </a:txBody>
                  <a:tcPr/>
                </a:tc>
                <a:tc>
                  <a:txBody>
                    <a:bodyPr/>
                    <a:lstStyle/>
                    <a:p>
                      <a:r>
                        <a:rPr lang="en-ZA" dirty="0" smtClean="0"/>
                        <a:t>1990</a:t>
                      </a:r>
                      <a:endParaRPr lang="en-ZA" dirty="0"/>
                    </a:p>
                  </a:txBody>
                  <a:tcPr/>
                </a:tc>
                <a:tc>
                  <a:txBody>
                    <a:bodyPr/>
                    <a:lstStyle/>
                    <a:p>
                      <a:r>
                        <a:rPr lang="en-ZA" dirty="0" smtClean="0"/>
                        <a:t>6</a:t>
                      </a:r>
                      <a:endParaRPr lang="en-ZA" dirty="0"/>
                    </a:p>
                  </a:txBody>
                  <a:tcPr/>
                </a:tc>
                <a:tc>
                  <a:txBody>
                    <a:bodyPr/>
                    <a:lstStyle/>
                    <a:p>
                      <a:r>
                        <a:rPr lang="en-ZA" dirty="0" smtClean="0"/>
                        <a:t>245000</a:t>
                      </a:r>
                      <a:endParaRPr lang="en-ZA" dirty="0"/>
                    </a:p>
                  </a:txBody>
                  <a:tcPr/>
                </a:tc>
                <a:tc>
                  <a:txBody>
                    <a:bodyPr/>
                    <a:lstStyle/>
                    <a:p>
                      <a:r>
                        <a:rPr lang="en-ZA" dirty="0" smtClean="0"/>
                        <a:t>9.8</a:t>
                      </a:r>
                      <a:endParaRPr lang="en-ZA" dirty="0"/>
                    </a:p>
                  </a:txBody>
                  <a:tcPr/>
                </a:tc>
                <a:tc>
                  <a:txBody>
                    <a:bodyPr/>
                    <a:lstStyle/>
                    <a:p>
                      <a:r>
                        <a:rPr lang="en-ZA" dirty="0" smtClean="0"/>
                        <a:t>334</a:t>
                      </a:r>
                      <a:endParaRPr lang="en-ZA" dirty="0"/>
                    </a:p>
                  </a:txBody>
                  <a:tcPr/>
                </a:tc>
                <a:extLst>
                  <a:ext uri="{0D108BD9-81ED-4DB2-BD59-A6C34878D82A}">
                    <a16:rowId xmlns:a16="http://schemas.microsoft.com/office/drawing/2014/main" val="10007"/>
                  </a:ext>
                </a:extLst>
              </a:tr>
              <a:tr h="370840">
                <a:tc>
                  <a:txBody>
                    <a:bodyPr/>
                    <a:lstStyle/>
                    <a:p>
                      <a:r>
                        <a:rPr lang="en-ZA" dirty="0" smtClean="0"/>
                        <a:t>299</a:t>
                      </a:r>
                      <a:endParaRPr lang="en-ZA" dirty="0"/>
                    </a:p>
                  </a:txBody>
                  <a:tcPr/>
                </a:tc>
                <a:tc>
                  <a:txBody>
                    <a:bodyPr/>
                    <a:lstStyle/>
                    <a:p>
                      <a:r>
                        <a:rPr lang="en-ZA" dirty="0" smtClean="0"/>
                        <a:t>150</a:t>
                      </a:r>
                      <a:endParaRPr lang="en-ZA" dirty="0"/>
                    </a:p>
                  </a:txBody>
                  <a:tcPr/>
                </a:tc>
                <a:tc>
                  <a:txBody>
                    <a:bodyPr/>
                    <a:lstStyle/>
                    <a:p>
                      <a:r>
                        <a:rPr lang="en-ZA" dirty="0" smtClean="0"/>
                        <a:t>1986</a:t>
                      </a:r>
                      <a:endParaRPr lang="en-ZA" dirty="0"/>
                    </a:p>
                  </a:txBody>
                  <a:tcPr/>
                </a:tc>
                <a:tc>
                  <a:txBody>
                    <a:bodyPr/>
                    <a:lstStyle/>
                    <a:p>
                      <a:r>
                        <a:rPr lang="en-ZA" dirty="0" smtClean="0"/>
                        <a:t>25</a:t>
                      </a:r>
                      <a:endParaRPr lang="en-ZA" dirty="0"/>
                    </a:p>
                  </a:txBody>
                  <a:tcPr/>
                </a:tc>
                <a:tc>
                  <a:txBody>
                    <a:bodyPr/>
                    <a:lstStyle/>
                    <a:p>
                      <a:r>
                        <a:rPr lang="en-ZA" dirty="0" smtClean="0"/>
                        <a:t>543000</a:t>
                      </a:r>
                      <a:endParaRPr lang="en-ZA" dirty="0"/>
                    </a:p>
                  </a:txBody>
                  <a:tcPr/>
                </a:tc>
                <a:tc>
                  <a:txBody>
                    <a:bodyPr/>
                    <a:lstStyle/>
                    <a:p>
                      <a:r>
                        <a:rPr lang="en-ZA" dirty="0" smtClean="0"/>
                        <a:t>4.3</a:t>
                      </a:r>
                      <a:endParaRPr lang="en-ZA" dirty="0"/>
                    </a:p>
                  </a:txBody>
                  <a:tcPr/>
                </a:tc>
                <a:tc>
                  <a:txBody>
                    <a:bodyPr/>
                    <a:lstStyle/>
                    <a:p>
                      <a:r>
                        <a:rPr lang="en-ZA" dirty="0" smtClean="0"/>
                        <a:t>520</a:t>
                      </a:r>
                      <a:endParaRPr lang="en-ZA" dirty="0"/>
                    </a:p>
                  </a:txBody>
                  <a:tcPr/>
                </a:tc>
                <a:extLst>
                  <a:ext uri="{0D108BD9-81ED-4DB2-BD59-A6C34878D82A}">
                    <a16:rowId xmlns:a16="http://schemas.microsoft.com/office/drawing/2014/main" val="10008"/>
                  </a:ext>
                </a:extLst>
              </a:tr>
              <a:tr h="370840">
                <a:tc>
                  <a:txBody>
                    <a:bodyPr/>
                    <a:lstStyle/>
                    <a:p>
                      <a:r>
                        <a:rPr lang="en-ZA" dirty="0" smtClean="0"/>
                        <a:t>300</a:t>
                      </a:r>
                      <a:endParaRPr lang="en-ZA" dirty="0"/>
                    </a:p>
                  </a:txBody>
                  <a:tcPr/>
                </a:tc>
                <a:tc>
                  <a:txBody>
                    <a:bodyPr/>
                    <a:lstStyle/>
                    <a:p>
                      <a:r>
                        <a:rPr lang="en-ZA" dirty="0" smtClean="0"/>
                        <a:t>150</a:t>
                      </a:r>
                      <a:endParaRPr lang="en-ZA" dirty="0"/>
                    </a:p>
                  </a:txBody>
                  <a:tcPr/>
                </a:tc>
                <a:tc>
                  <a:txBody>
                    <a:bodyPr/>
                    <a:lstStyle/>
                    <a:p>
                      <a:r>
                        <a:rPr lang="en-ZA" dirty="0" smtClean="0"/>
                        <a:t>1990</a:t>
                      </a:r>
                      <a:endParaRPr lang="en-ZA" dirty="0"/>
                    </a:p>
                  </a:txBody>
                  <a:tcPr/>
                </a:tc>
                <a:tc>
                  <a:txBody>
                    <a:bodyPr/>
                    <a:lstStyle/>
                    <a:p>
                      <a:r>
                        <a:rPr lang="en-ZA" dirty="0" smtClean="0"/>
                        <a:t>32</a:t>
                      </a:r>
                      <a:endParaRPr lang="en-ZA" dirty="0"/>
                    </a:p>
                  </a:txBody>
                  <a:tcPr/>
                </a:tc>
                <a:tc>
                  <a:txBody>
                    <a:bodyPr/>
                    <a:lstStyle/>
                    <a:p>
                      <a:r>
                        <a:rPr lang="en-ZA" dirty="0" smtClean="0"/>
                        <a:t>546200</a:t>
                      </a:r>
                      <a:endParaRPr lang="en-ZA" dirty="0"/>
                    </a:p>
                  </a:txBody>
                  <a:tcPr/>
                </a:tc>
                <a:tc>
                  <a:txBody>
                    <a:bodyPr/>
                    <a:lstStyle/>
                    <a:p>
                      <a:r>
                        <a:rPr lang="en-ZA" dirty="0" smtClean="0"/>
                        <a:t>5.2</a:t>
                      </a:r>
                      <a:endParaRPr lang="en-ZA" dirty="0"/>
                    </a:p>
                  </a:txBody>
                  <a:tcPr/>
                </a:tc>
                <a:tc>
                  <a:txBody>
                    <a:bodyPr/>
                    <a:lstStyle/>
                    <a:p>
                      <a:r>
                        <a:rPr lang="en-ZA" dirty="0" smtClean="0"/>
                        <a:t>493</a:t>
                      </a:r>
                      <a:endParaRPr lang="en-ZA" dirty="0"/>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0"/>
          </p:nvPr>
        </p:nvSpPr>
        <p:spPr/>
        <p:txBody>
          <a:bodyPr/>
          <a:lstStyle/>
          <a:p>
            <a:fld id="{7F8454AA-8759-4FF8-81E4-680C49475742}" type="slidenum">
              <a:rPr lang="en-US" smtClean="0"/>
              <a:pPr/>
              <a:t>18</a:t>
            </a:fld>
            <a:endParaRPr lang="en-US"/>
          </a:p>
        </p:txBody>
      </p:sp>
      <p:graphicFrame>
        <p:nvGraphicFramePr>
          <p:cNvPr id="6" name="Table 5"/>
          <p:cNvGraphicFramePr>
            <a:graphicFrameLocks noGrp="1"/>
          </p:cNvGraphicFramePr>
          <p:nvPr>
            <p:extLst/>
          </p:nvPr>
        </p:nvGraphicFramePr>
        <p:xfrm>
          <a:off x="2927648" y="5301208"/>
          <a:ext cx="6096000" cy="370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ZA" dirty="0" smtClean="0"/>
                        <a:t>Wooldridge</a:t>
                      </a:r>
                      <a:r>
                        <a:rPr lang="en-ZA" baseline="0" dirty="0" smtClean="0"/>
                        <a:t> (2009:11)</a:t>
                      </a:r>
                      <a:endParaRPr lang="en-ZA"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88244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WHERE TO FIND A TOPIC</a:t>
            </a:r>
            <a:endParaRPr lang="en-ZA" dirty="0"/>
          </a:p>
        </p:txBody>
      </p:sp>
      <p:sp>
        <p:nvSpPr>
          <p:cNvPr id="3" name="Content Placeholder 2"/>
          <p:cNvSpPr>
            <a:spLocks noGrp="1"/>
          </p:cNvSpPr>
          <p:nvPr>
            <p:ph idx="1"/>
          </p:nvPr>
        </p:nvSpPr>
        <p:spPr/>
        <p:txBody>
          <a:bodyPr/>
          <a:lstStyle/>
          <a:p>
            <a:r>
              <a:rPr lang="en-ZA" sz="2400" dirty="0"/>
              <a:t>Workplace</a:t>
            </a:r>
          </a:p>
          <a:p>
            <a:r>
              <a:rPr lang="en-ZA" sz="2400" dirty="0"/>
              <a:t>Previous research</a:t>
            </a:r>
          </a:p>
          <a:p>
            <a:r>
              <a:rPr lang="en-ZA" sz="2400" dirty="0"/>
              <a:t>Experts and other knowledgeable people</a:t>
            </a:r>
          </a:p>
          <a:p>
            <a:r>
              <a:rPr lang="en-ZA" sz="2400" dirty="0"/>
              <a:t>The media?</a:t>
            </a:r>
          </a:p>
          <a:p>
            <a:r>
              <a:rPr lang="en-ZA" sz="2400" dirty="0"/>
              <a:t>Exploring list of references and bibliographies</a:t>
            </a:r>
          </a:p>
        </p:txBody>
      </p:sp>
      <p:sp>
        <p:nvSpPr>
          <p:cNvPr id="4" name="Slide Number Placeholder 3"/>
          <p:cNvSpPr>
            <a:spLocks noGrp="1"/>
          </p:cNvSpPr>
          <p:nvPr>
            <p:ph type="sldNum" sz="quarter" idx="10"/>
          </p:nvPr>
        </p:nvSpPr>
        <p:spPr/>
        <p:txBody>
          <a:bodyPr/>
          <a:lstStyle/>
          <a:p>
            <a:fld id="{7F8454AA-8759-4FF8-81E4-680C49475742}" type="slidenum">
              <a:rPr lang="en-US" smtClean="0"/>
              <a:pPr/>
              <a:t>19</a:t>
            </a:fld>
            <a:endParaRPr lang="en-US"/>
          </a:p>
        </p:txBody>
      </p:sp>
    </p:spTree>
    <p:extLst>
      <p:ext uri="{BB962C8B-B14F-4D97-AF65-F5344CB8AC3E}">
        <p14:creationId xmlns:p14="http://schemas.microsoft.com/office/powerpoint/2010/main" val="2975655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a:xfrm>
            <a:off x="711200" y="1052514"/>
            <a:ext cx="10963564" cy="5119687"/>
          </a:xfrm>
        </p:spPr>
        <p:txBody>
          <a:bodyPr>
            <a:normAutofit lnSpcReduction="10000"/>
          </a:bodyPr>
          <a:lstStyle/>
          <a:p>
            <a:pPr marL="514350" indent="-514350">
              <a:buFont typeface="Arial" charset="0"/>
              <a:buAutoNum type="arabicPeriod"/>
            </a:pPr>
            <a:r>
              <a:rPr lang="en-US" sz="2400" dirty="0" smtClean="0"/>
              <a:t>Exploration</a:t>
            </a:r>
          </a:p>
          <a:p>
            <a:pPr marL="788988" lvl="1" indent="-514350"/>
            <a:r>
              <a:rPr lang="en-US" dirty="0"/>
              <a:t>To satisfy the researcher’s curiosity and desire for better understanding</a:t>
            </a:r>
          </a:p>
          <a:p>
            <a:pPr marL="788988" lvl="1" indent="-514350"/>
            <a:r>
              <a:rPr lang="en-US" dirty="0"/>
              <a:t>To test the feasibility of undertaking a more extensive study</a:t>
            </a:r>
          </a:p>
          <a:p>
            <a:pPr marL="788988" lvl="1" indent="-514350"/>
            <a:r>
              <a:rPr lang="en-US" dirty="0"/>
              <a:t>To develop the methods to be employed in any subsequent </a:t>
            </a:r>
            <a:r>
              <a:rPr lang="en-US" dirty="0" smtClean="0"/>
              <a:t>study</a:t>
            </a:r>
          </a:p>
          <a:p>
            <a:pPr marL="788988" lvl="1" indent="-514350"/>
            <a:endParaRPr lang="en-US" dirty="0"/>
          </a:p>
          <a:p>
            <a:pPr marL="514350" indent="-514350">
              <a:buFont typeface="Arial" charset="0"/>
              <a:buAutoNum type="arabicPeriod" startAt="2"/>
            </a:pPr>
            <a:r>
              <a:rPr lang="en-US" sz="2400" dirty="0" smtClean="0"/>
              <a:t>Description</a:t>
            </a:r>
          </a:p>
          <a:p>
            <a:pPr marL="788988" lvl="1" indent="-514350"/>
            <a:r>
              <a:rPr lang="en-US" dirty="0"/>
              <a:t>Describe situations and events through scientific observation</a:t>
            </a:r>
          </a:p>
          <a:p>
            <a:pPr marL="788988" lvl="1" indent="-514350"/>
            <a:r>
              <a:rPr lang="en-US" dirty="0"/>
              <a:t>Descriptive studies answer questions of what, where, when, and </a:t>
            </a:r>
            <a:r>
              <a:rPr lang="en-US" dirty="0" smtClean="0"/>
              <a:t>how</a:t>
            </a:r>
          </a:p>
          <a:p>
            <a:pPr marL="274638" lvl="1" indent="0">
              <a:buNone/>
            </a:pPr>
            <a:endParaRPr lang="en-US" dirty="0"/>
          </a:p>
          <a:p>
            <a:pPr marL="514350" indent="-514350">
              <a:buFont typeface="Arial" charset="0"/>
              <a:buAutoNum type="arabicPeriod" startAt="3"/>
            </a:pPr>
            <a:r>
              <a:rPr lang="en-US" sz="2400" dirty="0" smtClean="0"/>
              <a:t>Explanation</a:t>
            </a:r>
          </a:p>
          <a:p>
            <a:pPr marL="788988" lvl="1" indent="-514350"/>
            <a:r>
              <a:rPr lang="en-US" dirty="0"/>
              <a:t>Explanatory studies answer questions of why</a:t>
            </a:r>
          </a:p>
          <a:p>
            <a:pPr marL="788988" lvl="1" indent="-514350"/>
            <a:r>
              <a:rPr lang="en-US" dirty="0"/>
              <a:t>Goal: to find a few factors that can account for many of the variations in a given phenomenon</a:t>
            </a:r>
          </a:p>
          <a:p>
            <a:pPr marL="788988" lvl="1" indent="-514350"/>
            <a:endParaRPr lang="en-US" sz="1800" dirty="0"/>
          </a:p>
        </p:txBody>
      </p:sp>
      <p:sp>
        <p:nvSpPr>
          <p:cNvPr id="17411" name="Title 2"/>
          <p:cNvSpPr>
            <a:spLocks noGrp="1"/>
          </p:cNvSpPr>
          <p:nvPr>
            <p:ph type="title"/>
          </p:nvPr>
        </p:nvSpPr>
        <p:spPr>
          <a:xfrm>
            <a:off x="1992313" y="260351"/>
            <a:ext cx="8229600" cy="576263"/>
          </a:xfrm>
        </p:spPr>
        <p:txBody>
          <a:bodyPr>
            <a:normAutofit fontScale="90000"/>
          </a:bodyPr>
          <a:lstStyle/>
          <a:p>
            <a:r>
              <a:rPr lang="en-ZA" dirty="0" smtClean="0">
                <a:ln>
                  <a:noFill/>
                </a:ln>
              </a:rPr>
              <a:t>Purpose of Research</a:t>
            </a:r>
          </a:p>
        </p:txBody>
      </p:sp>
    </p:spTree>
    <p:extLst>
      <p:ext uri="{BB962C8B-B14F-4D97-AF65-F5344CB8AC3E}">
        <p14:creationId xmlns:p14="http://schemas.microsoft.com/office/powerpoint/2010/main" val="819886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PROBLEM STATEMENT (WHAT MAKES THE STUDY WORTHWHILE?)</a:t>
            </a:r>
            <a:endParaRPr lang="en-GB" dirty="0"/>
          </a:p>
        </p:txBody>
      </p:sp>
      <p:sp>
        <p:nvSpPr>
          <p:cNvPr id="3" name="Content Placeholder 2"/>
          <p:cNvSpPr>
            <a:spLocks noGrp="1"/>
          </p:cNvSpPr>
          <p:nvPr>
            <p:ph idx="1"/>
          </p:nvPr>
        </p:nvSpPr>
        <p:spPr/>
        <p:txBody>
          <a:bodyPr>
            <a:normAutofit/>
          </a:bodyPr>
          <a:lstStyle/>
          <a:p>
            <a:pPr eaLnBrk="1" hangingPunct="1">
              <a:lnSpc>
                <a:spcPct val="80000"/>
              </a:lnSpc>
            </a:pPr>
            <a:r>
              <a:rPr lang="en-US" dirty="0"/>
              <a:t>A well-defined study begins with a clearly defined purpose</a:t>
            </a:r>
          </a:p>
          <a:p>
            <a:pPr lvl="1" eaLnBrk="1" hangingPunct="1">
              <a:lnSpc>
                <a:spcPct val="80000"/>
              </a:lnSpc>
              <a:buFontTx/>
              <a:buNone/>
            </a:pPr>
            <a:r>
              <a:rPr lang="en-US" sz="2000" i="1" dirty="0"/>
              <a:t>“The formulation of a problem is often more essential than its solution</a:t>
            </a:r>
            <a:r>
              <a:rPr lang="en-US" sz="2000" i="1" dirty="0" smtClean="0"/>
              <a:t>”- </a:t>
            </a:r>
            <a:r>
              <a:rPr lang="en-US" sz="2000" i="1" dirty="0"/>
              <a:t>Albert Einstein</a:t>
            </a:r>
            <a:endParaRPr lang="en-US" dirty="0"/>
          </a:p>
          <a:p>
            <a:pPr eaLnBrk="1" hangingPunct="1">
              <a:lnSpc>
                <a:spcPct val="80000"/>
              </a:lnSpc>
            </a:pPr>
            <a:r>
              <a:rPr lang="en-US" dirty="0"/>
              <a:t>The problem is rarely clear-cut </a:t>
            </a:r>
          </a:p>
          <a:p>
            <a:r>
              <a:rPr lang="en-US" sz="2400" dirty="0"/>
              <a:t>Conundrums?</a:t>
            </a:r>
          </a:p>
          <a:p>
            <a:pPr lvl="1"/>
            <a:r>
              <a:rPr lang="en-US" dirty="0"/>
              <a:t>Theoretical (is it inconclusive?)</a:t>
            </a:r>
          </a:p>
          <a:p>
            <a:pPr lvl="1"/>
            <a:r>
              <a:rPr lang="en-US" dirty="0"/>
              <a:t>Empirical (issues with previous methods applied?)</a:t>
            </a:r>
          </a:p>
          <a:p>
            <a:pPr lvl="1"/>
            <a:r>
              <a:rPr lang="en-US" dirty="0"/>
              <a:t>Policy issues?</a:t>
            </a:r>
          </a:p>
          <a:p>
            <a:pPr lvl="1"/>
            <a:r>
              <a:rPr lang="en-US" dirty="0"/>
              <a:t>Lack of empirical studies?</a:t>
            </a:r>
          </a:p>
          <a:p>
            <a:r>
              <a:rPr lang="en-US" sz="2400" dirty="0"/>
              <a:t>Within which context/background?</a:t>
            </a:r>
          </a:p>
          <a:p>
            <a:r>
              <a:rPr lang="en-US" sz="2400" dirty="0"/>
              <a:t>Refer to Samples 1 – 3 on LH for discussion in class</a:t>
            </a:r>
            <a:endParaRPr lang="en-GB" sz="24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3</a:t>
            </a:fld>
            <a:endParaRPr lang="en-US"/>
          </a:p>
        </p:txBody>
      </p:sp>
    </p:spTree>
    <p:extLst>
      <p:ext uri="{BB962C8B-B14F-4D97-AF65-F5344CB8AC3E}">
        <p14:creationId xmlns:p14="http://schemas.microsoft.com/office/powerpoint/2010/main" val="334940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RESEARCH QUESTIONS</a:t>
            </a:r>
            <a:endParaRPr lang="en-ZA" dirty="0"/>
          </a:p>
        </p:txBody>
      </p:sp>
      <p:sp>
        <p:nvSpPr>
          <p:cNvPr id="3" name="Content Placeholder 2"/>
          <p:cNvSpPr>
            <a:spLocks noGrp="1"/>
          </p:cNvSpPr>
          <p:nvPr>
            <p:ph idx="1"/>
          </p:nvPr>
        </p:nvSpPr>
        <p:spPr/>
        <p:txBody>
          <a:bodyPr/>
          <a:lstStyle/>
          <a:p>
            <a:r>
              <a:rPr lang="en-ZA" sz="2000" dirty="0"/>
              <a:t>Research questions will help with:</a:t>
            </a:r>
          </a:p>
          <a:p>
            <a:pPr>
              <a:buFontTx/>
              <a:buChar char="-"/>
            </a:pPr>
            <a:r>
              <a:rPr lang="en-ZA" sz="2000" dirty="0"/>
              <a:t>Your literature search;</a:t>
            </a:r>
          </a:p>
          <a:p>
            <a:pPr>
              <a:buFontTx/>
              <a:buChar char="-"/>
            </a:pPr>
            <a:r>
              <a:rPr lang="en-ZA" sz="2000" dirty="0"/>
              <a:t>Your strategy and tactics for your data gathering;</a:t>
            </a:r>
          </a:p>
          <a:p>
            <a:pPr>
              <a:buFontTx/>
              <a:buChar char="-"/>
            </a:pPr>
            <a:r>
              <a:rPr lang="en-ZA" sz="2000" dirty="0"/>
              <a:t>Your strategy and tactics for analysing the data;</a:t>
            </a:r>
          </a:p>
          <a:p>
            <a:pPr>
              <a:buFontTx/>
              <a:buChar char="-"/>
            </a:pPr>
            <a:r>
              <a:rPr lang="en-ZA" sz="2000" dirty="0"/>
              <a:t>Your writing up of the findings;</a:t>
            </a:r>
          </a:p>
          <a:p>
            <a:pPr>
              <a:buFontTx/>
              <a:buChar char="-"/>
            </a:pPr>
            <a:r>
              <a:rPr lang="en-ZA" sz="2000" dirty="0"/>
              <a:t>Keeping one focussed.</a:t>
            </a:r>
          </a:p>
          <a:p>
            <a:pPr>
              <a:buFontTx/>
              <a:buChar char="-"/>
            </a:pPr>
            <a:endParaRPr lang="en-ZA" sz="2000" dirty="0"/>
          </a:p>
          <a:p>
            <a:r>
              <a:rPr lang="en-ZA" sz="2000" dirty="0"/>
              <a:t>Research questions rephrase research issues into a form that is researchable</a:t>
            </a:r>
            <a:r>
              <a:rPr lang="en-ZA" dirty="0" smtClean="0"/>
              <a:t>.</a:t>
            </a:r>
          </a:p>
          <a:p>
            <a:pPr marL="0" indent="0">
              <a:buNone/>
            </a:pPr>
            <a:endParaRPr lang="en-ZA" sz="2000" dirty="0"/>
          </a:p>
          <a:p>
            <a:endParaRPr lang="en-ZA" sz="20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4</a:t>
            </a:fld>
            <a:endParaRPr lang="en-US"/>
          </a:p>
        </p:txBody>
      </p:sp>
    </p:spTree>
    <p:extLst>
      <p:ext uri="{BB962C8B-B14F-4D97-AF65-F5344CB8AC3E}">
        <p14:creationId xmlns:p14="http://schemas.microsoft.com/office/powerpoint/2010/main" val="73779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CONVERTING RESEARCH QUESTIONS TO RESEARCH OBJECTIVES</a:t>
            </a:r>
            <a:endParaRPr lang="en-ZA"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25184474"/>
              </p:ext>
            </p:extLst>
          </p:nvPr>
        </p:nvGraphicFramePr>
        <p:xfrm>
          <a:off x="1136072" y="1295400"/>
          <a:ext cx="10516130" cy="4119880"/>
        </p:xfrm>
        <a:graphic>
          <a:graphicData uri="http://schemas.openxmlformats.org/drawingml/2006/table">
            <a:tbl>
              <a:tblPr firstRow="1" bandRow="1">
                <a:tableStyleId>{5C22544A-7EE6-4342-B048-85BDC9FD1C3A}</a:tableStyleId>
              </a:tblPr>
              <a:tblGrid>
                <a:gridCol w="5258065">
                  <a:extLst>
                    <a:ext uri="{9D8B030D-6E8A-4147-A177-3AD203B41FA5}">
                      <a16:colId xmlns:a16="http://schemas.microsoft.com/office/drawing/2014/main" val="20000"/>
                    </a:ext>
                  </a:extLst>
                </a:gridCol>
                <a:gridCol w="5258065">
                  <a:extLst>
                    <a:ext uri="{9D8B030D-6E8A-4147-A177-3AD203B41FA5}">
                      <a16:colId xmlns:a16="http://schemas.microsoft.com/office/drawing/2014/main" val="20001"/>
                    </a:ext>
                  </a:extLst>
                </a:gridCol>
              </a:tblGrid>
              <a:tr h="370840">
                <a:tc>
                  <a:txBody>
                    <a:bodyPr/>
                    <a:lstStyle/>
                    <a:p>
                      <a:r>
                        <a:rPr lang="en-ZA" dirty="0" smtClean="0"/>
                        <a:t>Research</a:t>
                      </a:r>
                      <a:r>
                        <a:rPr lang="en-ZA" baseline="0" dirty="0" smtClean="0"/>
                        <a:t> Questions</a:t>
                      </a:r>
                      <a:endParaRPr lang="en-ZA" dirty="0"/>
                    </a:p>
                  </a:txBody>
                  <a:tcPr/>
                </a:tc>
                <a:tc>
                  <a:txBody>
                    <a:bodyPr/>
                    <a:lstStyle/>
                    <a:p>
                      <a:r>
                        <a:rPr lang="en-ZA" dirty="0" smtClean="0"/>
                        <a:t>Research Objectives</a:t>
                      </a:r>
                      <a:endParaRPr lang="en-ZA" dirty="0"/>
                    </a:p>
                  </a:txBody>
                  <a:tcPr/>
                </a:tc>
                <a:extLst>
                  <a:ext uri="{0D108BD9-81ED-4DB2-BD59-A6C34878D82A}">
                    <a16:rowId xmlns:a16="http://schemas.microsoft.com/office/drawing/2014/main" val="10000"/>
                  </a:ext>
                </a:extLst>
              </a:tr>
              <a:tr h="370840">
                <a:tc>
                  <a:txBody>
                    <a:bodyPr/>
                    <a:lstStyle/>
                    <a:p>
                      <a:r>
                        <a:rPr lang="en-ZA" dirty="0" smtClean="0"/>
                        <a:t>When has SMME training been effective?</a:t>
                      </a:r>
                      <a:endParaRPr lang="en-ZA" dirty="0"/>
                    </a:p>
                  </a:txBody>
                  <a:tcPr/>
                </a:tc>
                <a:tc>
                  <a:txBody>
                    <a:bodyPr/>
                    <a:lstStyle/>
                    <a:p>
                      <a:r>
                        <a:rPr lang="en-ZA" dirty="0" smtClean="0"/>
                        <a:t>To describe the situations and criteria when SMME training has been effective.</a:t>
                      </a:r>
                      <a:endParaRPr lang="en-ZA" dirty="0"/>
                    </a:p>
                  </a:txBody>
                  <a:tcPr/>
                </a:tc>
                <a:extLst>
                  <a:ext uri="{0D108BD9-81ED-4DB2-BD59-A6C34878D82A}">
                    <a16:rowId xmlns:a16="http://schemas.microsoft.com/office/drawing/2014/main" val="10001"/>
                  </a:ext>
                </a:extLst>
              </a:tr>
              <a:tr h="370840">
                <a:tc>
                  <a:txBody>
                    <a:bodyPr/>
                    <a:lstStyle/>
                    <a:p>
                      <a:r>
                        <a:rPr lang="en-ZA" dirty="0" smtClean="0"/>
                        <a:t>What are the determinants</a:t>
                      </a:r>
                      <a:r>
                        <a:rPr lang="en-ZA" baseline="0" dirty="0" smtClean="0"/>
                        <a:t> of remittances in West Africa?</a:t>
                      </a:r>
                      <a:endParaRPr lang="en-ZA" dirty="0"/>
                    </a:p>
                  </a:txBody>
                  <a:tcPr/>
                </a:tc>
                <a:tc>
                  <a:txBody>
                    <a:bodyPr/>
                    <a:lstStyle/>
                    <a:p>
                      <a:r>
                        <a:rPr lang="en-ZA" dirty="0" smtClean="0"/>
                        <a:t>To examine the determinants</a:t>
                      </a:r>
                      <a:r>
                        <a:rPr lang="en-ZA" baseline="0" dirty="0" smtClean="0"/>
                        <a:t> </a:t>
                      </a:r>
                      <a:r>
                        <a:rPr lang="en-ZA" dirty="0" smtClean="0"/>
                        <a:t>of remittances in West Africa.</a:t>
                      </a:r>
                      <a:endParaRPr lang="en-ZA" dirty="0"/>
                    </a:p>
                  </a:txBody>
                  <a:tcPr/>
                </a:tc>
                <a:extLst>
                  <a:ext uri="{0D108BD9-81ED-4DB2-BD59-A6C34878D82A}">
                    <a16:rowId xmlns:a16="http://schemas.microsoft.com/office/drawing/2014/main" val="10002"/>
                  </a:ext>
                </a:extLst>
              </a:tr>
              <a:tr h="370840">
                <a:tc>
                  <a:txBody>
                    <a:bodyPr/>
                    <a:lstStyle/>
                    <a:p>
                      <a:r>
                        <a:rPr lang="en-ZA" dirty="0" smtClean="0"/>
                        <a:t>Is there a difference in efficiency between large, medium and small saving and credit cooperatives in Tanzania?</a:t>
                      </a:r>
                      <a:endParaRPr lang="en-ZA" dirty="0"/>
                    </a:p>
                  </a:txBody>
                  <a:tcPr/>
                </a:tc>
                <a:tc>
                  <a:txBody>
                    <a:bodyPr/>
                    <a:lstStyle/>
                    <a:p>
                      <a:r>
                        <a:rPr lang="en-ZA" dirty="0" smtClean="0"/>
                        <a:t>To compare efficiency scores between large, medium and small saving and credit cooperatives in Tanzania.</a:t>
                      </a:r>
                      <a:endParaRPr lang="en-ZA" dirty="0"/>
                    </a:p>
                  </a:txBody>
                  <a:tcPr/>
                </a:tc>
                <a:extLst>
                  <a:ext uri="{0D108BD9-81ED-4DB2-BD59-A6C34878D82A}">
                    <a16:rowId xmlns:a16="http://schemas.microsoft.com/office/drawing/2014/main" val="10003"/>
                  </a:ext>
                </a:extLst>
              </a:tr>
              <a:tr h="370840">
                <a:tc>
                  <a:txBody>
                    <a:bodyPr/>
                    <a:lstStyle/>
                    <a:p>
                      <a:r>
                        <a:rPr lang="en-ZA" dirty="0" smtClean="0"/>
                        <a:t>Is there a relationship between foreign bank presence and banking</a:t>
                      </a:r>
                      <a:r>
                        <a:rPr lang="en-ZA" baseline="0" dirty="0" smtClean="0"/>
                        <a:t> sector development in East Africa?</a:t>
                      </a:r>
                      <a:endParaRPr lang="en-ZA" dirty="0"/>
                    </a:p>
                  </a:txBody>
                  <a:tcPr/>
                </a:tc>
                <a:tc>
                  <a:txBody>
                    <a:bodyPr/>
                    <a:lstStyle/>
                    <a:p>
                      <a:r>
                        <a:rPr lang="en-ZA" dirty="0" smtClean="0"/>
                        <a:t>To</a:t>
                      </a:r>
                      <a:r>
                        <a:rPr lang="en-ZA" baseline="0" dirty="0" smtClean="0"/>
                        <a:t> investigate the relationship between foreign bank presence and banking sector development in East Africa.</a:t>
                      </a:r>
                      <a:endParaRPr lang="en-ZA" dirty="0"/>
                    </a:p>
                  </a:txBody>
                  <a:tcPr/>
                </a:tc>
                <a:extLst>
                  <a:ext uri="{0D108BD9-81ED-4DB2-BD59-A6C34878D82A}">
                    <a16:rowId xmlns:a16="http://schemas.microsoft.com/office/drawing/2014/main" val="10004"/>
                  </a:ext>
                </a:extLst>
              </a:tr>
              <a:tr h="370840">
                <a:tc>
                  <a:txBody>
                    <a:bodyPr/>
                    <a:lstStyle/>
                    <a:p>
                      <a:r>
                        <a:rPr lang="en-ZA" dirty="0" smtClean="0"/>
                        <a:t>Is there a link between FDI and</a:t>
                      </a:r>
                      <a:r>
                        <a:rPr lang="en-ZA" baseline="0" dirty="0" smtClean="0"/>
                        <a:t> environmental sustainability in Nigeria?</a:t>
                      </a:r>
                      <a:endParaRPr lang="en-ZA" dirty="0"/>
                    </a:p>
                  </a:txBody>
                  <a:tcPr/>
                </a:tc>
                <a:tc>
                  <a:txBody>
                    <a:bodyPr/>
                    <a:lstStyle/>
                    <a:p>
                      <a:r>
                        <a:rPr lang="en-ZA" dirty="0" smtClean="0"/>
                        <a:t>To investigate if there is a link between FDI and</a:t>
                      </a:r>
                      <a:r>
                        <a:rPr lang="en-ZA" baseline="0" dirty="0" smtClean="0"/>
                        <a:t> environmental sustainability in Nigeria.</a:t>
                      </a:r>
                      <a:endParaRPr lang="en-ZA" dirty="0"/>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0"/>
          </p:nvPr>
        </p:nvSpPr>
        <p:spPr/>
        <p:txBody>
          <a:bodyPr/>
          <a:lstStyle/>
          <a:p>
            <a:fld id="{7F8454AA-8759-4FF8-81E4-680C49475742}" type="slidenum">
              <a:rPr lang="en-US" smtClean="0"/>
              <a:pPr/>
              <a:t>5</a:t>
            </a:fld>
            <a:endParaRPr lang="en-US"/>
          </a:p>
        </p:txBody>
      </p:sp>
    </p:spTree>
    <p:extLst>
      <p:ext uri="{BB962C8B-B14F-4D97-AF65-F5344CB8AC3E}">
        <p14:creationId xmlns:p14="http://schemas.microsoft.com/office/powerpoint/2010/main" val="438853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a:t>CONVERTING RESEARCH QUESTIONS TO RESEARCH OBJECTIVES </a:t>
            </a:r>
            <a:endParaRPr lang="en-US" dirty="0"/>
          </a:p>
        </p:txBody>
      </p:sp>
      <p:sp>
        <p:nvSpPr>
          <p:cNvPr id="3" name="Content Placeholder 2"/>
          <p:cNvSpPr>
            <a:spLocks noGrp="1"/>
          </p:cNvSpPr>
          <p:nvPr>
            <p:ph idx="1"/>
          </p:nvPr>
        </p:nvSpPr>
        <p:spPr>
          <a:xfrm>
            <a:off x="838200" y="1385456"/>
            <a:ext cx="10515600" cy="4791508"/>
          </a:xfrm>
        </p:spPr>
        <p:txBody>
          <a:bodyPr>
            <a:normAutofit lnSpcReduction="10000"/>
          </a:bodyPr>
          <a:lstStyle/>
          <a:p>
            <a:pPr lvl="0"/>
            <a:r>
              <a:rPr lang="en-ZA" sz="2000" dirty="0"/>
              <a:t>What are the determinants of private capital flow volatility in sub-Saharan Africa?</a:t>
            </a:r>
            <a:endParaRPr lang="en-US" sz="2000" dirty="0"/>
          </a:p>
          <a:p>
            <a:pPr lvl="0"/>
            <a:r>
              <a:rPr lang="en-ZA" sz="2000" dirty="0"/>
              <a:t>Is there a relationship between remittance volatility and financial sector development in sub-Saharan Africa?</a:t>
            </a:r>
            <a:endParaRPr lang="en-US" sz="2000" dirty="0"/>
          </a:p>
          <a:p>
            <a:pPr lvl="0"/>
            <a:r>
              <a:rPr lang="en-ZA" sz="2000" dirty="0"/>
              <a:t>Is there a relationship between cross-border banking volatility </a:t>
            </a:r>
            <a:r>
              <a:rPr lang="en-ZA" sz="2000" dirty="0" smtClean="0"/>
              <a:t>and </a:t>
            </a:r>
            <a:r>
              <a:rPr lang="en-ZA" sz="2000" dirty="0"/>
              <a:t>economic growth in sub-Saharan Africa?</a:t>
            </a:r>
            <a:endParaRPr lang="en-US" sz="2000" dirty="0"/>
          </a:p>
          <a:p>
            <a:pPr lvl="0"/>
            <a:r>
              <a:rPr lang="en-ZA" sz="2000" dirty="0"/>
              <a:t>Is there a relationship between financial openness and output volatility in sub-Saharan Africa?</a:t>
            </a:r>
            <a:endParaRPr lang="en-US" sz="2000" dirty="0"/>
          </a:p>
          <a:p>
            <a:pPr marL="0" indent="0">
              <a:buNone/>
            </a:pPr>
            <a:endParaRPr lang="en-US" sz="2000" dirty="0"/>
          </a:p>
          <a:p>
            <a:pPr lvl="0"/>
            <a:r>
              <a:rPr lang="en-ZA" sz="2000" dirty="0"/>
              <a:t>Investigate the determinants of private capital flow volatility in sub-Saharan Africa.</a:t>
            </a:r>
            <a:endParaRPr lang="en-US" sz="2000" dirty="0"/>
          </a:p>
          <a:p>
            <a:pPr lvl="0"/>
            <a:r>
              <a:rPr lang="en-ZA" sz="2000" dirty="0"/>
              <a:t>Determine if there is a relationship between remittance volatility and financial sector development in sub-Saharan Africa.</a:t>
            </a:r>
            <a:endParaRPr lang="en-US" sz="2000" dirty="0"/>
          </a:p>
          <a:p>
            <a:pPr lvl="0"/>
            <a:r>
              <a:rPr lang="en-ZA" sz="2000" dirty="0"/>
              <a:t>Determine if there is a relationship between cross-border banking volatility and economic growth in sub-Saharan Africa.</a:t>
            </a:r>
            <a:endParaRPr lang="en-US" sz="2000" dirty="0"/>
          </a:p>
          <a:p>
            <a:pPr lvl="0"/>
            <a:r>
              <a:rPr lang="en-ZA" sz="2000" dirty="0"/>
              <a:t>Determine if there is a relationship between financial openness and output volatility in sub-Saharan Africa.</a:t>
            </a:r>
            <a:endParaRPr lang="en-US" sz="2000" dirty="0"/>
          </a:p>
          <a:p>
            <a:endParaRPr lang="en-US" sz="18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6</a:t>
            </a:fld>
            <a:endParaRPr lang="en-US"/>
          </a:p>
        </p:txBody>
      </p:sp>
    </p:spTree>
    <p:extLst>
      <p:ext uri="{BB962C8B-B14F-4D97-AF65-F5344CB8AC3E}">
        <p14:creationId xmlns:p14="http://schemas.microsoft.com/office/powerpoint/2010/main" val="3036128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a:t>
            </a:r>
            <a:endParaRPr lang="en-GB" dirty="0"/>
          </a:p>
        </p:txBody>
      </p:sp>
      <p:sp>
        <p:nvSpPr>
          <p:cNvPr id="3" name="Content Placeholder 2"/>
          <p:cNvSpPr>
            <a:spLocks noGrp="1"/>
          </p:cNvSpPr>
          <p:nvPr>
            <p:ph idx="1"/>
          </p:nvPr>
        </p:nvSpPr>
        <p:spPr>
          <a:xfrm>
            <a:off x="785091" y="1295400"/>
            <a:ext cx="10695709" cy="5301952"/>
          </a:xfrm>
        </p:spPr>
        <p:txBody>
          <a:bodyPr/>
          <a:lstStyle/>
          <a:p>
            <a:r>
              <a:rPr lang="en-US" sz="2400" dirty="0"/>
              <a:t>Take a couple of minutes to read</a:t>
            </a:r>
          </a:p>
          <a:p>
            <a:r>
              <a:rPr lang="en-US" sz="2400" dirty="0" err="1"/>
              <a:t>Abor</a:t>
            </a:r>
            <a:r>
              <a:rPr lang="en-US" sz="2400" dirty="0"/>
              <a:t>, et al., 2008. How Does Foreign Direct Investment Affect the Export Decisions of Firms in Ghana?</a:t>
            </a:r>
          </a:p>
          <a:p>
            <a:r>
              <a:rPr lang="en-GB" sz="2400" dirty="0" err="1"/>
              <a:t>Ajilore</a:t>
            </a:r>
            <a:r>
              <a:rPr lang="en-GB" sz="2400" dirty="0"/>
              <a:t>, T. &amp; </a:t>
            </a:r>
            <a:r>
              <a:rPr lang="en-GB" sz="2400" dirty="0" err="1"/>
              <a:t>Ikhide</a:t>
            </a:r>
            <a:r>
              <a:rPr lang="en-GB" sz="2400" dirty="0"/>
              <a:t>, S. 2012. A bounds testing analysis of migrants remittances and financial development in selected Sub-Saharan African countries. </a:t>
            </a:r>
            <a:endParaRPr lang="en-US" sz="2400" dirty="0"/>
          </a:p>
          <a:p>
            <a:r>
              <a:rPr lang="en-GB" sz="2400" dirty="0"/>
              <a:t>Bradshaw, T.K. 2002. The contribution of small business loan guarantees to economic development.</a:t>
            </a:r>
            <a:endParaRPr lang="en-US" sz="2400" dirty="0"/>
          </a:p>
          <a:p>
            <a:r>
              <a:rPr lang="en-US" sz="2400" b="1" u="sng" dirty="0">
                <a:effectLst>
                  <a:outerShdw blurRad="38100" dist="38100" dir="2700000" algn="tl">
                    <a:srgbClr val="000000">
                      <a:alpha val="43137"/>
                    </a:srgbClr>
                  </a:outerShdw>
                </a:effectLst>
              </a:rPr>
              <a:t>TASK:</a:t>
            </a:r>
          </a:p>
          <a:p>
            <a:r>
              <a:rPr lang="en-US" sz="2400" b="1" u="sng" dirty="0">
                <a:effectLst>
                  <a:outerShdw blurRad="38100" dist="38100" dir="2700000" algn="tl">
                    <a:srgbClr val="000000">
                      <a:alpha val="43137"/>
                    </a:srgbClr>
                  </a:outerShdw>
                </a:effectLst>
              </a:rPr>
              <a:t>Identify the problem formulation/statement in each paper</a:t>
            </a:r>
            <a:endParaRPr lang="en-GB" sz="2400" b="1" u="sng"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0"/>
          </p:nvPr>
        </p:nvSpPr>
        <p:spPr/>
        <p:txBody>
          <a:bodyPr/>
          <a:lstStyle/>
          <a:p>
            <a:fld id="{7F8454AA-8759-4FF8-81E4-680C49475742}" type="slidenum">
              <a:rPr lang="en-US" smtClean="0"/>
              <a:pPr/>
              <a:t>7</a:t>
            </a:fld>
            <a:endParaRPr lang="en-US"/>
          </a:p>
        </p:txBody>
      </p:sp>
    </p:spTree>
    <p:extLst>
      <p:ext uri="{BB962C8B-B14F-4D97-AF65-F5344CB8AC3E}">
        <p14:creationId xmlns:p14="http://schemas.microsoft.com/office/powerpoint/2010/main" val="3186141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457200"/>
            <a:ext cx="6889576" cy="457200"/>
          </a:xfrm>
        </p:spPr>
        <p:txBody>
          <a:bodyPr>
            <a:noAutofit/>
          </a:bodyPr>
          <a:lstStyle/>
          <a:p>
            <a:r>
              <a:rPr lang="en-US" sz="2000" dirty="0"/>
              <a:t>Identify the problem….. Abor et al (2008) </a:t>
            </a:r>
            <a:r>
              <a:rPr lang="en-US" sz="2000" b="1" dirty="0"/>
              <a:t>How Does Foreign Direct Investment Affect the Export Decisions of Firms in Ghana?</a:t>
            </a:r>
            <a:endParaRPr lang="en-GB" sz="2000" dirty="0"/>
          </a:p>
        </p:txBody>
      </p:sp>
      <p:sp>
        <p:nvSpPr>
          <p:cNvPr id="3" name="Content Placeholder 2"/>
          <p:cNvSpPr>
            <a:spLocks noGrp="1"/>
          </p:cNvSpPr>
          <p:nvPr>
            <p:ph idx="1"/>
          </p:nvPr>
        </p:nvSpPr>
        <p:spPr>
          <a:xfrm>
            <a:off x="794327" y="1200726"/>
            <a:ext cx="10857875" cy="5657273"/>
          </a:xfrm>
        </p:spPr>
        <p:txBody>
          <a:bodyPr>
            <a:normAutofit/>
          </a:bodyPr>
          <a:lstStyle/>
          <a:p>
            <a:r>
              <a:rPr lang="en-US" sz="2000" i="1" dirty="0"/>
              <a:t>“In fact, there is a widely shared view that FDI promotes exports of host countries by augmenting domestic capital for exports, helping transfer in technology and new products for exports, facilitating access to new and large foreign markets, …”</a:t>
            </a:r>
            <a:endParaRPr lang="en-GB" sz="2000" i="1" dirty="0"/>
          </a:p>
          <a:p>
            <a:r>
              <a:rPr lang="en-US" sz="2000" i="1" dirty="0"/>
              <a:t>“Prior studies examining the impact of FDI on export activities of foreign affiliates have typically focused on developed economies (see O’Sullivan,1993; Blake and Pain, 1994; Cabral, 1995; Barry and Bradley, 1997; Greenaway et al., 2001). We are yet to understand the role of FDI in the export behavior of firms in developing countries. “</a:t>
            </a:r>
          </a:p>
          <a:p>
            <a:r>
              <a:rPr lang="en-US" sz="2000" i="1" dirty="0"/>
              <a:t>“Though Wolf (2007) recently examined the determinants of exports using a survey sample of 97 enterprises over a three-year period, she found mixed evidence. Possible problems could be the relatively small sample size and the short time series of her dataset. In this current study, we use a bigger sample with a longer time series. Specifically, the study relies on the Regional Project on Enterprise Development (RPED) dataset. The dataset has about 312 firms covering the period 1991 to 2002.”</a:t>
            </a:r>
          </a:p>
          <a:p>
            <a:r>
              <a:rPr lang="en-US" sz="2000" i="1" dirty="0"/>
              <a:t>“In Ghana, a number of policy initiatives have been made in an attempt to promote FDI and export activities.”</a:t>
            </a:r>
            <a:endParaRPr lang="en-GB" sz="2000" i="1"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8</a:t>
            </a:fld>
            <a:endParaRPr lang="en-US"/>
          </a:p>
        </p:txBody>
      </p:sp>
    </p:spTree>
    <p:extLst>
      <p:ext uri="{BB962C8B-B14F-4D97-AF65-F5344CB8AC3E}">
        <p14:creationId xmlns:p14="http://schemas.microsoft.com/office/powerpoint/2010/main" val="408678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5" presetClass="emph" presetSubtype="0" grpId="0" nodeType="withEffect">
                                  <p:stCondLst>
                                    <p:cond delay="0"/>
                                  </p:stCondLst>
                                  <p:iterate type="lt">
                                    <p:tmAbs val="25"/>
                                  </p:iterate>
                                  <p:childTnLst>
                                    <p:set>
                                      <p:cBhvr override="childStyle">
                                        <p:cTn id="8" dur="indefinite"/>
                                        <p:tgtEl>
                                          <p:spTgt spid="3">
                                            <p:txEl>
                                              <p:pRg st="1" end="1"/>
                                            </p:txEl>
                                          </p:spTgt>
                                        </p:tgtEl>
                                        <p:attrNameLst>
                                          <p:attrName>style.fontWeight</p:attrName>
                                        </p:attrNameLst>
                                      </p:cBhvr>
                                      <p:to>
                                        <p:strVal val="bold"/>
                                      </p:to>
                                    </p:set>
                                  </p:childTnLst>
                                </p:cTn>
                              </p:par>
                              <p:par>
                                <p:cTn id="9" presetID="15" presetClass="emph" presetSubtype="0" grpId="0" nodeType="withEffect">
                                  <p:stCondLst>
                                    <p:cond delay="0"/>
                                  </p:stCondLst>
                                  <p:iterate type="lt">
                                    <p:tmAbs val="25"/>
                                  </p:iterate>
                                  <p:childTnLst>
                                    <p:set>
                                      <p:cBhvr override="childStyle">
                                        <p:cTn id="10" dur="indefinite"/>
                                        <p:tgtEl>
                                          <p:spTgt spid="3">
                                            <p:txEl>
                                              <p:pRg st="2" end="2"/>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0"/>
                                  </p:stCondLst>
                                  <p:iterate type="lt">
                                    <p:tmAbs val="25"/>
                                  </p:iterate>
                                  <p:childTnLst>
                                    <p:set>
                                      <p:cBhvr override="childStyle">
                                        <p:cTn id="14"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a:t>Identify the problem….. </a:t>
            </a:r>
            <a:r>
              <a:rPr lang="en-US" sz="2700" dirty="0" err="1" smtClean="0"/>
              <a:t>Ajilore</a:t>
            </a:r>
            <a:r>
              <a:rPr lang="en-US" sz="2700" dirty="0" smtClean="0"/>
              <a:t> &amp; </a:t>
            </a:r>
            <a:r>
              <a:rPr lang="en-US" sz="2700" dirty="0" err="1" smtClean="0"/>
              <a:t>Ikhide</a:t>
            </a:r>
            <a:r>
              <a:rPr lang="en-US" sz="2700" dirty="0" smtClean="0"/>
              <a:t> </a:t>
            </a:r>
            <a:r>
              <a:rPr lang="en-US" sz="2700" dirty="0"/>
              <a:t>(</a:t>
            </a:r>
            <a:r>
              <a:rPr lang="en-US" sz="2700" dirty="0" smtClean="0"/>
              <a:t>2012) </a:t>
            </a:r>
            <a:r>
              <a:rPr lang="en-US" sz="2700" b="1" dirty="0" smtClean="0"/>
              <a:t>A bounds testing analysis of migrants remittances and financial development in </a:t>
            </a:r>
            <a:r>
              <a:rPr lang="en-US" b="1" dirty="0" smtClean="0"/>
              <a:t>…</a:t>
            </a:r>
            <a:endParaRPr lang="en-ZA" dirty="0"/>
          </a:p>
        </p:txBody>
      </p:sp>
      <p:sp>
        <p:nvSpPr>
          <p:cNvPr id="3" name="Content Placeholder 2"/>
          <p:cNvSpPr>
            <a:spLocks noGrp="1"/>
          </p:cNvSpPr>
          <p:nvPr>
            <p:ph idx="1"/>
          </p:nvPr>
        </p:nvSpPr>
        <p:spPr/>
        <p:txBody>
          <a:bodyPr/>
          <a:lstStyle/>
          <a:p>
            <a:r>
              <a:rPr lang="en-ZA" sz="2400" dirty="0"/>
              <a:t>“One, the devastating effects of the recent global financial crisis have made factors that affect the…”</a:t>
            </a:r>
          </a:p>
          <a:p>
            <a:r>
              <a:rPr lang="en-ZA" sz="2400" dirty="0"/>
              <a:t>“Second, existing theoretical and empirical literature on remittances and financial development still presents open and unresolved questions…”</a:t>
            </a:r>
          </a:p>
          <a:p>
            <a:r>
              <a:rPr lang="en-ZA" sz="2400" dirty="0"/>
              <a:t>“Third, not only that…, the available few are mostly focused  are mostly focused on other developing economies of…”</a:t>
            </a:r>
          </a:p>
          <a:p>
            <a:r>
              <a:rPr lang="en-ZA" sz="2400" dirty="0"/>
              <a:t>“…, existing studies on the remittances-financial development nexus have not made sufficient use of the approach.”</a:t>
            </a:r>
          </a:p>
          <a:p>
            <a:endParaRPr lang="en-ZA" sz="24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9</a:t>
            </a:fld>
            <a:endParaRPr lang="en-US"/>
          </a:p>
        </p:txBody>
      </p:sp>
    </p:spTree>
    <p:extLst>
      <p:ext uri="{BB962C8B-B14F-4D97-AF65-F5344CB8AC3E}">
        <p14:creationId xmlns:p14="http://schemas.microsoft.com/office/powerpoint/2010/main" val="2975975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velopmentFinance_2019_WideScreen [Read-Only]" id="{45444285-F080-4737-8302-3B19BDF2DF6B}" vid="{43951A6D-0326-41DB-A6AF-D31536B741FE}"/>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velopmentFinance_2019_WideScreen [Read-Only]" id="{45444285-F080-4737-8302-3B19BDF2DF6B}" vid="{990B6511-4CEA-4461-9D85-67252F94E1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Problem Statement and Context</Template>
  <TotalTime>11</TotalTime>
  <Words>1646</Words>
  <Application>Microsoft Office PowerPoint</Application>
  <PresentationFormat>Widescreen</PresentationFormat>
  <Paragraphs>308</Paragraphs>
  <Slides>19</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Calibri</vt:lpstr>
      <vt:lpstr>Calibri Light</vt:lpstr>
      <vt:lpstr>Office Theme</vt:lpstr>
      <vt:lpstr>Custom Design</vt:lpstr>
      <vt:lpstr>Problem Statement and Context</vt:lpstr>
      <vt:lpstr>Purpose of Research</vt:lpstr>
      <vt:lpstr>THE PROBLEM STATEMENT (WHAT MAKES THE STUDY WORTHWHILE?)</vt:lpstr>
      <vt:lpstr>RESEARCH QUESTIONS</vt:lpstr>
      <vt:lpstr>CONVERTING RESEARCH QUESTIONS TO RESEARCH OBJECTIVES</vt:lpstr>
      <vt:lpstr>CONVERTING RESEARCH QUESTIONS TO RESEARCH OBJECTIVES </vt:lpstr>
      <vt:lpstr>YOUR TURN</vt:lpstr>
      <vt:lpstr>Identify the problem….. Abor et al (2008) How Does Foreign Direct Investment Affect the Export Decisions of Firms in Ghana?</vt:lpstr>
      <vt:lpstr>Identify the problem….. Ajilore &amp; Ikhide (2012) A bounds testing analysis of migrants remittances and financial development in …</vt:lpstr>
      <vt:lpstr>Identify the problem….. Bradshaw (2002) The Contribution of Small Business Loan Guarantees to Economic Development</vt:lpstr>
      <vt:lpstr>Question(s)/Objective(s) must be clear</vt:lpstr>
      <vt:lpstr>CONTEXT</vt:lpstr>
      <vt:lpstr> Unit of Analysis </vt:lpstr>
      <vt:lpstr>PowerPoint Presentation</vt:lpstr>
      <vt:lpstr>The Time Dimension</vt:lpstr>
      <vt:lpstr>TIME DIMENSION – CROSS SECTIONAL DATA SET ON WAGES AND OTHER INDIVIDUAL CHARACTERISTICS</vt:lpstr>
      <vt:lpstr>TIME DIMENSION – TIME SERIES DATA FOR MINIMUM WAGE, UNEMPLOYMENT, AND RELATED DATA FOR PUERTO RICO</vt:lpstr>
      <vt:lpstr>TIME DIMENSION – A TWO-YEAR PANEL DATA SET ON CITY CRIME STATISTICS</vt:lpstr>
      <vt:lpstr>WHERE TO FIND A TOPIC</vt:lpstr>
    </vt:vector>
  </TitlesOfParts>
  <Company>University of Stellenbosch Business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and Context</dc:title>
  <dc:creator>Opperman, JP, Mnr [pietero@sun.ac.za]</dc:creator>
  <cp:lastModifiedBy>Hendricks, Gayle</cp:lastModifiedBy>
  <cp:revision>4</cp:revision>
  <dcterms:created xsi:type="dcterms:W3CDTF">2019-03-02T20:08:01Z</dcterms:created>
  <dcterms:modified xsi:type="dcterms:W3CDTF">2020-02-11T12:24:55Z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16eec4e-c7b8-491d-b7d8-90a69632743d_Enabled">
    <vt:lpwstr>True</vt:lpwstr>
  </property>
  <property fmtid="{D5CDD505-2E9C-101B-9397-08002B2CF9AE}" pid="3" name="MSIP_Label_216eec4e-c7b8-491d-b7d8-90a69632743d_SiteId">
    <vt:lpwstr>4032514a-830a-4f20-9539-81bbc35b3cd9</vt:lpwstr>
  </property>
  <property fmtid="{D5CDD505-2E9C-101B-9397-08002B2CF9AE}" pid="4" name="MSIP_Label_216eec4e-c7b8-491d-b7d8-90a69632743d_Owner">
    <vt:lpwstr>N4987772@fnbnamibia.com.na</vt:lpwstr>
  </property>
  <property fmtid="{D5CDD505-2E9C-101B-9397-08002B2CF9AE}" pid="5" name="MSIP_Label_216eec4e-c7b8-491d-b7d8-90a69632743d_SetDate">
    <vt:lpwstr>2020-02-11T12:24:51.1156519Z</vt:lpwstr>
  </property>
  <property fmtid="{D5CDD505-2E9C-101B-9397-08002B2CF9AE}" pid="6" name="MSIP_Label_216eec4e-c7b8-491d-b7d8-90a69632743d_Name">
    <vt:lpwstr>Confidential</vt:lpwstr>
  </property>
  <property fmtid="{D5CDD505-2E9C-101B-9397-08002B2CF9AE}" pid="7" name="MSIP_Label_216eec4e-c7b8-491d-b7d8-90a69632743d_Application">
    <vt:lpwstr>Microsoft Azure Information Protection</vt:lpwstr>
  </property>
  <property fmtid="{D5CDD505-2E9C-101B-9397-08002B2CF9AE}" pid="8" name="MSIP_Label_216eec4e-c7b8-491d-b7d8-90a69632743d_ActionId">
    <vt:lpwstr>a67644c0-c7d3-4370-ba19-18003b680f90</vt:lpwstr>
  </property>
  <property fmtid="{D5CDD505-2E9C-101B-9397-08002B2CF9AE}" pid="9" name="MSIP_Label_216eec4e-c7b8-491d-b7d8-90a69632743d_Extended_MSFT_Method">
    <vt:lpwstr>Automatic</vt:lpwstr>
  </property>
  <property fmtid="{D5CDD505-2E9C-101B-9397-08002B2CF9AE}" pid="10" name="Sensitivity">
    <vt:lpwstr>Confidential</vt:lpwstr>
  </property>
</Properties>
</file>