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handoutMasterIdLst>
    <p:handoutMasterId r:id="rId25"/>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B850"/>
    <a:srgbClr val="FDB813"/>
    <a:srgbClr val="E137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408" autoAdjust="0"/>
  </p:normalViewPr>
  <p:slideViewPr>
    <p:cSldViewPr snapToGrid="0">
      <p:cViewPr varScale="1">
        <p:scale>
          <a:sx n="38" d="100"/>
          <a:sy n="38" d="100"/>
        </p:scale>
        <p:origin x="1104"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title>
    <c:autoTitleDeleted val="0"/>
    <c:plotArea>
      <c:layout/>
      <c:scatterChart>
        <c:scatterStyle val="lineMarker"/>
        <c:varyColors val="0"/>
        <c:ser>
          <c:idx val="0"/>
          <c:order val="0"/>
          <c:tx>
            <c:strRef>
              <c:f>scatter2!$C$1</c:f>
              <c:strCache>
                <c:ptCount val="1"/>
              </c:strCache>
            </c:strRef>
          </c:tx>
          <c:spPr>
            <a:ln w="28575">
              <a:noFill/>
            </a:ln>
          </c:spPr>
          <c:trendline>
            <c:trendlineType val="linear"/>
            <c:dispRSqr val="0"/>
            <c:dispEq val="0"/>
          </c:trendline>
          <c:xVal>
            <c:numRef>
              <c:f>scatter2!$B$2:$B$23</c:f>
              <c:numCache>
                <c:formatCode>General</c:formatCode>
                <c:ptCount val="22"/>
                <c:pt idx="0">
                  <c:v>154.79684274404306</c:v>
                </c:pt>
                <c:pt idx="1">
                  <c:v>164.78650749591606</c:v>
                </c:pt>
                <c:pt idx="2">
                  <c:v>184.25374319034526</c:v>
                </c:pt>
                <c:pt idx="3">
                  <c:v>206.57402217263405</c:v>
                </c:pt>
                <c:pt idx="4">
                  <c:v>247.05743769593528</c:v>
                </c:pt>
                <c:pt idx="5">
                  <c:v>231.94010371247685</c:v>
                </c:pt>
                <c:pt idx="6">
                  <c:v>202.36468802296213</c:v>
                </c:pt>
                <c:pt idx="7">
                  <c:v>175.44014966345836</c:v>
                </c:pt>
                <c:pt idx="8">
                  <c:v>192.22206594721192</c:v>
                </c:pt>
                <c:pt idx="9">
                  <c:v>192.01866359696371</c:v>
                </c:pt>
                <c:pt idx="10">
                  <c:v>190.87418910974205</c:v>
                </c:pt>
                <c:pt idx="11">
                  <c:v>189.61672314627447</c:v>
                </c:pt>
                <c:pt idx="12">
                  <c:v>199.98250733679617</c:v>
                </c:pt>
                <c:pt idx="13">
                  <c:v>198.31617752602796</c:v>
                </c:pt>
                <c:pt idx="14">
                  <c:v>186.38844539701543</c:v>
                </c:pt>
                <c:pt idx="15">
                  <c:v>164.90266629195131</c:v>
                </c:pt>
                <c:pt idx="16">
                  <c:v>156.34147015155986</c:v>
                </c:pt>
                <c:pt idx="17">
                  <c:v>150.37128848406425</c:v>
                </c:pt>
                <c:pt idx="18">
                  <c:v>133.84376158002675</c:v>
                </c:pt>
                <c:pt idx="19">
                  <c:v>153.95496261543136</c:v>
                </c:pt>
                <c:pt idx="20">
                  <c:v>137.94812905172543</c:v>
                </c:pt>
                <c:pt idx="21">
                  <c:v>134.94901709029185</c:v>
                </c:pt>
              </c:numCache>
            </c:numRef>
          </c:xVal>
          <c:yVal>
            <c:numRef>
              <c:f>scatter2!$C$2:$C$23</c:f>
              <c:numCache>
                <c:formatCode>General</c:formatCode>
                <c:ptCount val="22"/>
                <c:pt idx="0">
                  <c:v>0.27618878837303029</c:v>
                </c:pt>
                <c:pt idx="1">
                  <c:v>0.28525376808050878</c:v>
                </c:pt>
                <c:pt idx="2">
                  <c:v>0.22637501431690343</c:v>
                </c:pt>
                <c:pt idx="3">
                  <c:v>0.44079517336556701</c:v>
                </c:pt>
                <c:pt idx="4">
                  <c:v>0.48676466626226383</c:v>
                </c:pt>
                <c:pt idx="5">
                  <c:v>0.70970057279897969</c:v>
                </c:pt>
                <c:pt idx="6">
                  <c:v>0.8310781613935212</c:v>
                </c:pt>
                <c:pt idx="7">
                  <c:v>0.70052110716846194</c:v>
                </c:pt>
                <c:pt idx="8">
                  <c:v>0.9617730483972019</c:v>
                </c:pt>
                <c:pt idx="9">
                  <c:v>0.79302717699577474</c:v>
                </c:pt>
                <c:pt idx="10">
                  <c:v>0.67606266785636537</c:v>
                </c:pt>
                <c:pt idx="11">
                  <c:v>0.16841724089126836</c:v>
                </c:pt>
                <c:pt idx="12">
                  <c:v>0.11451260358363921</c:v>
                </c:pt>
                <c:pt idx="13">
                  <c:v>0.20037308597984352</c:v>
                </c:pt>
                <c:pt idx="14">
                  <c:v>0.48617898479132504</c:v>
                </c:pt>
                <c:pt idx="15">
                  <c:v>0.48119954669902393</c:v>
                </c:pt>
                <c:pt idx="16">
                  <c:v>0.28184887993358909</c:v>
                </c:pt>
                <c:pt idx="17">
                  <c:v>0.19778981121560291</c:v>
                </c:pt>
                <c:pt idx="18">
                  <c:v>7.2917866209356447E-2</c:v>
                </c:pt>
                <c:pt idx="19">
                  <c:v>9.1580080016806689E-2</c:v>
                </c:pt>
                <c:pt idx="20">
                  <c:v>0.16513605913384952</c:v>
                </c:pt>
                <c:pt idx="21">
                  <c:v>0.15389105724013613</c:v>
                </c:pt>
              </c:numCache>
            </c:numRef>
          </c:yVal>
          <c:smooth val="0"/>
          <c:extLst>
            <c:ext xmlns:c16="http://schemas.microsoft.com/office/drawing/2014/chart" uri="{C3380CC4-5D6E-409C-BE32-E72D297353CC}">
              <c16:uniqueId val="{00000000-B80A-41DE-8082-92560D2CFDA9}"/>
            </c:ext>
          </c:extLst>
        </c:ser>
        <c:dLbls>
          <c:showLegendKey val="0"/>
          <c:showVal val="0"/>
          <c:showCatName val="0"/>
          <c:showSerName val="0"/>
          <c:showPercent val="0"/>
          <c:showBubbleSize val="0"/>
        </c:dLbls>
        <c:axId val="253369616"/>
        <c:axId val="212536624"/>
      </c:scatterChart>
      <c:valAx>
        <c:axId val="253369616"/>
        <c:scaling>
          <c:orientation val="minMax"/>
        </c:scaling>
        <c:delete val="0"/>
        <c:axPos val="b"/>
        <c:title>
          <c:tx>
            <c:rich>
              <a:bodyPr/>
              <a:lstStyle/>
              <a:p>
                <a:pPr>
                  <a:defRPr/>
                </a:pPr>
                <a:r>
                  <a:rPr lang="en-US"/>
                  <a:t>Financial openness</a:t>
                </a:r>
              </a:p>
            </c:rich>
          </c:tx>
          <c:overlay val="0"/>
        </c:title>
        <c:numFmt formatCode="General" sourceLinked="1"/>
        <c:majorTickMark val="out"/>
        <c:minorTickMark val="none"/>
        <c:tickLblPos val="nextTo"/>
        <c:crossAx val="212536624"/>
        <c:crosses val="autoZero"/>
        <c:crossBetween val="midCat"/>
      </c:valAx>
      <c:valAx>
        <c:axId val="212536624"/>
        <c:scaling>
          <c:orientation val="minMax"/>
        </c:scaling>
        <c:delete val="0"/>
        <c:axPos val="l"/>
        <c:majorGridlines/>
        <c:title>
          <c:tx>
            <c:rich>
              <a:bodyPr/>
              <a:lstStyle/>
              <a:p>
                <a:pPr>
                  <a:defRPr/>
                </a:pPr>
                <a:r>
                  <a:rPr lang="en-US"/>
                  <a:t>Output volatility</a:t>
                </a:r>
              </a:p>
            </c:rich>
          </c:tx>
          <c:overlay val="0"/>
        </c:title>
        <c:numFmt formatCode="General" sourceLinked="1"/>
        <c:majorTickMark val="out"/>
        <c:minorTickMark val="none"/>
        <c:tickLblPos val="nextTo"/>
        <c:crossAx val="253369616"/>
        <c:crosses val="autoZero"/>
        <c:crossBetween val="midCat"/>
      </c:valAx>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C57F-141A-42EE-9335-377D2CF54D50}" type="datetimeFigureOut">
              <a:rPr lang="en-ZA" smtClean="0"/>
              <a:t>2020/02/11</a:t>
            </a:fld>
            <a:endParaRPr lang="en-Z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E79357-12DE-4357-9D72-94A2557B73E4}" type="slidenum">
              <a:rPr lang="en-ZA" smtClean="0"/>
              <a:t>‹#›</a:t>
            </a:fld>
            <a:endParaRPr lang="en-ZA"/>
          </a:p>
        </p:txBody>
      </p:sp>
    </p:spTree>
    <p:extLst>
      <p:ext uri="{BB962C8B-B14F-4D97-AF65-F5344CB8AC3E}">
        <p14:creationId xmlns:p14="http://schemas.microsoft.com/office/powerpoint/2010/main" val="1965204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05D6C-D609-415C-A653-DFF221317817}" type="datetimeFigureOut">
              <a:rPr lang="en-ZA" smtClean="0"/>
              <a:t>2020/02/11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0BFA9-7FB1-4504-85E9-5B9AECAD7DFF}" type="slidenum">
              <a:rPr lang="en-ZA" smtClean="0"/>
              <a:t>‹#›</a:t>
            </a:fld>
            <a:endParaRPr lang="en-ZA"/>
          </a:p>
        </p:txBody>
      </p:sp>
    </p:spTree>
    <p:extLst>
      <p:ext uri="{BB962C8B-B14F-4D97-AF65-F5344CB8AC3E}">
        <p14:creationId xmlns:p14="http://schemas.microsoft.com/office/powerpoint/2010/main" val="1696855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9EE0BFA9-7FB1-4504-85E9-5B9AECAD7DFF}" type="slidenum">
              <a:rPr lang="en-ZA" smtClean="0"/>
              <a:t>1</a:t>
            </a:fld>
            <a:endParaRPr lang="en-ZA"/>
          </a:p>
        </p:txBody>
      </p:sp>
    </p:spTree>
    <p:extLst>
      <p:ext uri="{BB962C8B-B14F-4D97-AF65-F5344CB8AC3E}">
        <p14:creationId xmlns:p14="http://schemas.microsoft.com/office/powerpoint/2010/main" val="354570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smtClean="0"/>
              <a:t>Click to edit Master title style</a:t>
            </a:r>
            <a:endParaRPr lang="en-ZA"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Tree>
    <p:extLst>
      <p:ext uri="{BB962C8B-B14F-4D97-AF65-F5344CB8AC3E}">
        <p14:creationId xmlns:p14="http://schemas.microsoft.com/office/powerpoint/2010/main" val="33861016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9022079" y="6488158"/>
            <a:ext cx="2630123" cy="365125"/>
          </a:xfrm>
          <a:prstGeom prst="rect">
            <a:avLst/>
          </a:prstGeom>
        </p:spPr>
        <p:txBody>
          <a:bodyPr/>
          <a:lstStyle/>
          <a:p>
            <a:endParaRPr lang="en-ZA"/>
          </a:p>
        </p:txBody>
      </p:sp>
      <p:sp>
        <p:nvSpPr>
          <p:cNvPr id="6" name="Slide Number Placeholder 5"/>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7"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21489852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9022079" y="6488158"/>
            <a:ext cx="2630123" cy="365125"/>
          </a:xfrm>
          <a:prstGeom prst="rect">
            <a:avLst/>
          </a:prstGeom>
        </p:spPr>
        <p:txBody>
          <a:bodyPr/>
          <a:lstStyle/>
          <a:p>
            <a:endParaRPr lang="en-ZA"/>
          </a:p>
        </p:txBody>
      </p:sp>
      <p:sp>
        <p:nvSpPr>
          <p:cNvPr id="6" name="Slide Number Placeholder 5"/>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7"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41581234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370404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123173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3634611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3741380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3277039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12881067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7377243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315539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Date Placeholder 3"/>
          <p:cNvSpPr>
            <a:spLocks noGrp="1"/>
          </p:cNvSpPr>
          <p:nvPr>
            <p:ph type="dt" sz="half" idx="10"/>
          </p:nvPr>
        </p:nvSpPr>
        <p:spPr>
          <a:xfrm>
            <a:off x="9022079" y="6488158"/>
            <a:ext cx="2630123" cy="365125"/>
          </a:xfrm>
          <a:prstGeom prst="rect">
            <a:avLst/>
          </a:prstGeom>
        </p:spPr>
        <p:txBody>
          <a:bodyPr/>
          <a:lstStyle/>
          <a:p>
            <a:endParaRPr lang="en-ZA"/>
          </a:p>
        </p:txBody>
      </p:sp>
      <p:sp>
        <p:nvSpPr>
          <p:cNvPr id="6" name="Slide Number Placeholder 5"/>
          <p:cNvSpPr>
            <a:spLocks noGrp="1"/>
          </p:cNvSpPr>
          <p:nvPr>
            <p:ph type="sldNum" sz="quarter" idx="12"/>
          </p:nvPr>
        </p:nvSpPr>
        <p:spPr>
          <a:xfrm>
            <a:off x="11571814" y="6548446"/>
            <a:ext cx="435966" cy="356887"/>
          </a:xfrm>
          <a:prstGeom prst="rect">
            <a:avLst/>
          </a:prstGeom>
        </p:spPr>
        <p:txBody>
          <a:bodyPr/>
          <a:lstStyle>
            <a:lvl1pPr algn="ctr">
              <a:defRPr sz="1000">
                <a:solidFill>
                  <a:schemeClr val="bg1"/>
                </a:solidFill>
              </a:defRPr>
            </a:lvl1pPr>
          </a:lstStyle>
          <a:p>
            <a:fld id="{C82891D0-7535-40DF-98A3-F1CCCAD269E9}" type="slidenum">
              <a:rPr lang="en-ZA" smtClean="0"/>
              <a:pPr/>
              <a:t>‹#›</a:t>
            </a:fld>
            <a:endParaRPr lang="en-ZA" dirty="0"/>
          </a:p>
        </p:txBody>
      </p:sp>
      <p:sp>
        <p:nvSpPr>
          <p:cNvPr id="7"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51878116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25827324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81723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242532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9022079" y="6488158"/>
            <a:ext cx="2630123" cy="365125"/>
          </a:xfrm>
          <a:prstGeom prst="rect">
            <a:avLst/>
          </a:prstGeom>
        </p:spPr>
        <p:txBody>
          <a:bodyPr/>
          <a:lstStyle/>
          <a:p>
            <a:endParaRPr lang="en-ZA"/>
          </a:p>
        </p:txBody>
      </p:sp>
      <p:sp>
        <p:nvSpPr>
          <p:cNvPr id="6" name="Slide Number Placeholder 5"/>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7"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18461959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9022079" y="6488158"/>
            <a:ext cx="2630123" cy="365125"/>
          </a:xfrm>
          <a:prstGeom prst="rect">
            <a:avLst/>
          </a:prstGeom>
        </p:spPr>
        <p:txBody>
          <a:bodyPr/>
          <a:lstStyle/>
          <a:p>
            <a:endParaRPr lang="en-ZA"/>
          </a:p>
        </p:txBody>
      </p:sp>
      <p:sp>
        <p:nvSpPr>
          <p:cNvPr id="7" name="Slide Number Placeholder 6"/>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8"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21660668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a:xfrm>
            <a:off x="9022079" y="6488158"/>
            <a:ext cx="2630123" cy="365125"/>
          </a:xfrm>
          <a:prstGeom prst="rect">
            <a:avLst/>
          </a:prstGeom>
        </p:spPr>
        <p:txBody>
          <a:bodyPr/>
          <a:lstStyle/>
          <a:p>
            <a:endParaRPr lang="en-ZA"/>
          </a:p>
        </p:txBody>
      </p:sp>
      <p:sp>
        <p:nvSpPr>
          <p:cNvPr id="9" name="Slide Number Placeholder 8"/>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10"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11626433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a:xfrm>
            <a:off x="9022079" y="6488158"/>
            <a:ext cx="2630123" cy="365125"/>
          </a:xfrm>
          <a:prstGeom prst="rect">
            <a:avLst/>
          </a:prstGeom>
        </p:spPr>
        <p:txBody>
          <a:bodyPr/>
          <a:lstStyle/>
          <a:p>
            <a:endParaRPr lang="en-ZA"/>
          </a:p>
        </p:txBody>
      </p:sp>
      <p:sp>
        <p:nvSpPr>
          <p:cNvPr id="5" name="Slide Number Placeholder 4"/>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6"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10088998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022079" y="6488158"/>
            <a:ext cx="2630123" cy="365125"/>
          </a:xfrm>
          <a:prstGeom prst="rect">
            <a:avLst/>
          </a:prstGeom>
        </p:spPr>
        <p:txBody>
          <a:bodyPr/>
          <a:lstStyle/>
          <a:p>
            <a:endParaRPr lang="en-ZA"/>
          </a:p>
        </p:txBody>
      </p:sp>
      <p:sp>
        <p:nvSpPr>
          <p:cNvPr id="4" name="Slide Number Placeholder 3"/>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5"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4116790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9022079" y="6488158"/>
            <a:ext cx="2630123" cy="365125"/>
          </a:xfrm>
          <a:prstGeom prst="rect">
            <a:avLst/>
          </a:prstGeom>
        </p:spPr>
        <p:txBody>
          <a:bodyPr/>
          <a:lstStyle/>
          <a:p>
            <a:endParaRPr lang="en-ZA"/>
          </a:p>
        </p:txBody>
      </p:sp>
      <p:sp>
        <p:nvSpPr>
          <p:cNvPr id="7" name="Slide Number Placeholder 6"/>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8"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30866445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9022079" y="6488158"/>
            <a:ext cx="2630123" cy="365125"/>
          </a:xfrm>
          <a:prstGeom prst="rect">
            <a:avLst/>
          </a:prstGeom>
        </p:spPr>
        <p:txBody>
          <a:bodyPr/>
          <a:lstStyle/>
          <a:p>
            <a:endParaRPr lang="en-ZA"/>
          </a:p>
        </p:txBody>
      </p:sp>
      <p:sp>
        <p:nvSpPr>
          <p:cNvPr id="7" name="Slide Number Placeholder 6"/>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8"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34117155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1095632"/>
          </a:xfrm>
          <a:prstGeom prst="rect">
            <a:avLst/>
          </a:prstGeom>
          <a:solidFill>
            <a:srgbClr val="81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Placeholder 1"/>
          <p:cNvSpPr>
            <a:spLocks noGrp="1"/>
          </p:cNvSpPr>
          <p:nvPr>
            <p:ph type="title"/>
          </p:nvPr>
        </p:nvSpPr>
        <p:spPr>
          <a:xfrm>
            <a:off x="164585" y="1"/>
            <a:ext cx="11082121" cy="1095632"/>
          </a:xfrm>
          <a:prstGeom prst="rect">
            <a:avLst/>
          </a:prstGeom>
        </p:spPr>
        <p:txBody>
          <a:bodyPr vert="horz" lIns="91440" tIns="45720" rIns="91440" bIns="45720" rtlCol="0" anchor="ctr">
            <a:normAutofit/>
          </a:bodyPr>
          <a:lstStyle/>
          <a:p>
            <a:r>
              <a:rPr lang="en-US" smtClean="0"/>
              <a:t>Click to edit Master title style</a:t>
            </a:r>
            <a:endParaRPr lang="en-Z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ZA" dirty="0"/>
          </a:p>
        </p:txBody>
      </p:sp>
      <p:sp>
        <p:nvSpPr>
          <p:cNvPr id="5" name="Rectangle 4"/>
          <p:cNvSpPr/>
          <p:nvPr userDrawn="1"/>
        </p:nvSpPr>
        <p:spPr>
          <a:xfrm>
            <a:off x="0" y="6483178"/>
            <a:ext cx="12192000" cy="374822"/>
          </a:xfrm>
          <a:prstGeom prst="rect">
            <a:avLst/>
          </a:prstGeom>
          <a:solidFill>
            <a:srgbClr val="81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6" name="Picture 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63615" y="6533793"/>
            <a:ext cx="1257940" cy="294776"/>
          </a:xfrm>
          <a:prstGeom prst="rect">
            <a:avLst/>
          </a:prstGeom>
        </p:spPr>
      </p:pic>
      <p:sp>
        <p:nvSpPr>
          <p:cNvPr id="4" name="TextBox 3"/>
          <p:cNvSpPr txBox="1"/>
          <p:nvPr userDrawn="1"/>
        </p:nvSpPr>
        <p:spPr>
          <a:xfrm>
            <a:off x="2733152" y="6553515"/>
            <a:ext cx="6189784" cy="246221"/>
          </a:xfrm>
          <a:prstGeom prst="rect">
            <a:avLst/>
          </a:prstGeom>
          <a:noFill/>
          <a:ln>
            <a:noFill/>
          </a:ln>
        </p:spPr>
        <p:txBody>
          <a:bodyPr wrap="square" rtlCol="0">
            <a:spAutoFit/>
          </a:bodyPr>
          <a:lstStyle/>
          <a:p>
            <a:pPr algn="ctr"/>
            <a:r>
              <a:rPr lang="en-ZA" sz="1000" dirty="0" smtClean="0">
                <a:solidFill>
                  <a:schemeClr val="bg1"/>
                </a:solidFill>
              </a:rPr>
              <a:t>Postgraduate Diploma in Development Finance</a:t>
            </a:r>
            <a:endParaRPr lang="en-ZA" sz="1000" dirty="0">
              <a:solidFill>
                <a:schemeClr val="bg1"/>
              </a:solidFill>
            </a:endParaRPr>
          </a:p>
        </p:txBody>
      </p:sp>
      <p:sp>
        <p:nvSpPr>
          <p:cNvPr id="8" name="Rectangle 7"/>
          <p:cNvSpPr/>
          <p:nvPr userDrawn="1"/>
        </p:nvSpPr>
        <p:spPr>
          <a:xfrm>
            <a:off x="11652202" y="6538912"/>
            <a:ext cx="256443" cy="25644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TextBox 8"/>
          <p:cNvSpPr txBox="1"/>
          <p:nvPr userDrawn="1"/>
        </p:nvSpPr>
        <p:spPr>
          <a:xfrm>
            <a:off x="7717135" y="6553515"/>
            <a:ext cx="3935068" cy="246221"/>
          </a:xfrm>
          <a:prstGeom prst="rect">
            <a:avLst/>
          </a:prstGeom>
          <a:noFill/>
          <a:ln>
            <a:noFill/>
          </a:ln>
        </p:spPr>
        <p:txBody>
          <a:bodyPr wrap="square" rtlCol="0">
            <a:spAutoFit/>
          </a:bodyPr>
          <a:lstStyle/>
          <a:p>
            <a:pPr algn="ctr"/>
            <a:r>
              <a:rPr lang="en-ZA" sz="1000" dirty="0" smtClean="0">
                <a:solidFill>
                  <a:schemeClr val="bg1"/>
                </a:solidFill>
              </a:rPr>
              <a:t>09/01/2019</a:t>
            </a:r>
            <a:endParaRPr lang="en-ZA" sz="1000" dirty="0">
              <a:solidFill>
                <a:schemeClr val="bg1"/>
              </a:solidFill>
            </a:endParaRPr>
          </a:p>
        </p:txBody>
      </p:sp>
      <p:sp>
        <p:nvSpPr>
          <p:cNvPr id="12" name="TextBox 11"/>
          <p:cNvSpPr txBox="1"/>
          <p:nvPr userDrawn="1"/>
        </p:nvSpPr>
        <p:spPr>
          <a:xfrm>
            <a:off x="11652201" y="6553516"/>
            <a:ext cx="256444" cy="246221"/>
          </a:xfrm>
          <a:prstGeom prst="rect">
            <a:avLst/>
          </a:prstGeom>
          <a:noFill/>
          <a:ln>
            <a:noFill/>
          </a:ln>
        </p:spPr>
        <p:txBody>
          <a:bodyPr wrap="square" rtlCol="0">
            <a:spAutoFit/>
          </a:bodyPr>
          <a:lstStyle/>
          <a:p>
            <a:pPr algn="ctr"/>
            <a:endParaRPr lang="en-ZA" sz="1000" dirty="0">
              <a:solidFill>
                <a:schemeClr val="bg1"/>
              </a:solidFill>
            </a:endParaRPr>
          </a:p>
        </p:txBody>
      </p:sp>
    </p:spTree>
    <p:extLst>
      <p:ext uri="{BB962C8B-B14F-4D97-AF65-F5344CB8AC3E}">
        <p14:creationId xmlns:p14="http://schemas.microsoft.com/office/powerpoint/2010/main" val="573356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81B85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81B850"/>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81B850"/>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81B850"/>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81B850"/>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3B89D-57CE-4723-9721-CEC8AB3D7F0B}" type="slidenum">
              <a:rPr lang="en-ZA" smtClean="0"/>
              <a:t>‹#›</a:t>
            </a:fld>
            <a:endParaRPr lang="en-ZA"/>
          </a:p>
        </p:txBody>
      </p:sp>
    </p:spTree>
    <p:extLst>
      <p:ext uri="{BB962C8B-B14F-4D97-AF65-F5344CB8AC3E}">
        <p14:creationId xmlns:p14="http://schemas.microsoft.com/office/powerpoint/2010/main" val="794461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statsoft.com/textbook/stanman.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132653"/>
            <a:ext cx="8609524" cy="1135645"/>
          </a:xfrm>
        </p:spPr>
        <p:txBody>
          <a:bodyPr>
            <a:normAutofit/>
          </a:bodyPr>
          <a:lstStyle/>
          <a:p>
            <a:pPr algn="l"/>
            <a:r>
              <a:rPr lang="en-ZA" sz="5300" b="1" dirty="0" smtClean="0">
                <a:solidFill>
                  <a:schemeClr val="tx1"/>
                </a:solidFill>
              </a:rPr>
              <a:t>Quantitative data analysis</a:t>
            </a:r>
            <a:endParaRPr lang="en-ZA" sz="5300" b="1" dirty="0">
              <a:solidFill>
                <a:schemeClr val="tx1"/>
              </a:solidFill>
            </a:endParaRPr>
          </a:p>
        </p:txBody>
      </p:sp>
      <p:sp>
        <p:nvSpPr>
          <p:cNvPr id="3" name="Subtitle 2"/>
          <p:cNvSpPr>
            <a:spLocks noGrp="1"/>
          </p:cNvSpPr>
          <p:nvPr>
            <p:ph type="subTitle" idx="1"/>
          </p:nvPr>
        </p:nvSpPr>
        <p:spPr>
          <a:xfrm>
            <a:off x="2052346" y="5679115"/>
            <a:ext cx="9144000" cy="741362"/>
          </a:xfrm>
        </p:spPr>
        <p:txBody>
          <a:bodyPr/>
          <a:lstStyle/>
          <a:p>
            <a:pPr algn="l"/>
            <a:r>
              <a:rPr lang="en-ZA" b="1" dirty="0" smtClean="0"/>
              <a:t>Dr Pieter </a:t>
            </a:r>
            <a:r>
              <a:rPr lang="en-ZA" b="1" dirty="0" err="1" smtClean="0"/>
              <a:t>Opperman</a:t>
            </a:r>
            <a:endParaRPr lang="en-ZA" b="1"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922" y="92312"/>
            <a:ext cx="1374214" cy="853997"/>
          </a:xfrm>
          <a:prstGeom prst="rect">
            <a:avLst/>
          </a:prstGeom>
        </p:spPr>
      </p:pic>
      <p:sp>
        <p:nvSpPr>
          <p:cNvPr id="5" name="Title Placeholder 1"/>
          <p:cNvSpPr txBox="1">
            <a:spLocks/>
          </p:cNvSpPr>
          <p:nvPr/>
        </p:nvSpPr>
        <p:spPr>
          <a:xfrm>
            <a:off x="2130011" y="43033"/>
            <a:ext cx="8912297" cy="10956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bg1"/>
                </a:solidFill>
                <a:latin typeface="Arial" panose="020B0604020202020204" pitchFamily="34" charset="0"/>
                <a:ea typeface="+mj-ea"/>
                <a:cs typeface="Arial" panose="020B0604020202020204" pitchFamily="34" charset="0"/>
              </a:defRPr>
            </a:lvl1pPr>
          </a:lstStyle>
          <a:p>
            <a:pPr algn="l">
              <a:lnSpc>
                <a:spcPct val="100000"/>
              </a:lnSpc>
            </a:pPr>
            <a:r>
              <a:rPr lang="en-US" sz="2800" dirty="0" smtClean="0"/>
              <a:t>Postgraduate Diploma in </a:t>
            </a:r>
          </a:p>
          <a:p>
            <a:pPr algn="l">
              <a:lnSpc>
                <a:spcPct val="100000"/>
              </a:lnSpc>
            </a:pPr>
            <a:r>
              <a:rPr lang="en-US" sz="2800" dirty="0" smtClean="0"/>
              <a:t>Development Finance – Research Orientation</a:t>
            </a:r>
            <a:endParaRPr lang="en-ZA" sz="2800" dirty="0"/>
          </a:p>
        </p:txBody>
      </p:sp>
      <p:sp>
        <p:nvSpPr>
          <p:cNvPr id="8" name="Subtitle 2"/>
          <p:cNvSpPr txBox="1">
            <a:spLocks/>
          </p:cNvSpPr>
          <p:nvPr/>
        </p:nvSpPr>
        <p:spPr>
          <a:xfrm>
            <a:off x="9681885" y="5715584"/>
            <a:ext cx="2305459" cy="4485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rgbClr val="E1373E"/>
              </a:buClr>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Clr>
                <a:srgbClr val="E1373E"/>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rgbClr val="E1373E"/>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rgbClr val="E1373E"/>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rgbClr val="E1373E"/>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en-ZA" sz="1800" b="1" dirty="0"/>
          </a:p>
        </p:txBody>
      </p:sp>
      <p:sp>
        <p:nvSpPr>
          <p:cNvPr id="11" name="Rectangle 10"/>
          <p:cNvSpPr/>
          <p:nvPr/>
        </p:nvSpPr>
        <p:spPr>
          <a:xfrm>
            <a:off x="0" y="6483178"/>
            <a:ext cx="12192000" cy="374822"/>
          </a:xfrm>
          <a:prstGeom prst="rect">
            <a:avLst/>
          </a:prstGeom>
          <a:solidFill>
            <a:srgbClr val="81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922" y="6507006"/>
            <a:ext cx="2113306" cy="279492"/>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96346" y="6572797"/>
            <a:ext cx="694177" cy="213701"/>
          </a:xfrm>
          <a:prstGeom prst="rect">
            <a:avLst/>
          </a:prstGeom>
        </p:spPr>
      </p:pic>
      <p:cxnSp>
        <p:nvCxnSpPr>
          <p:cNvPr id="21" name="Straight Connector 20"/>
          <p:cNvCxnSpPr/>
          <p:nvPr/>
        </p:nvCxnSpPr>
        <p:spPr>
          <a:xfrm>
            <a:off x="1966282" y="199525"/>
            <a:ext cx="0" cy="74678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759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NUMERICAL DESCRIPTIVE TECHNIQUES</a:t>
            </a:r>
            <a:endParaRPr lang="en-ZA" dirty="0"/>
          </a:p>
        </p:txBody>
      </p:sp>
      <p:sp>
        <p:nvSpPr>
          <p:cNvPr id="3" name="Content Placeholder 2"/>
          <p:cNvSpPr>
            <a:spLocks noGrp="1"/>
          </p:cNvSpPr>
          <p:nvPr>
            <p:ph idx="1"/>
          </p:nvPr>
        </p:nvSpPr>
        <p:spPr/>
        <p:txBody>
          <a:bodyPr>
            <a:normAutofit/>
          </a:bodyPr>
          <a:lstStyle/>
          <a:p>
            <a:r>
              <a:rPr lang="en-ZA" sz="2400" b="1" u="sng" dirty="0"/>
              <a:t>Measures of central location</a:t>
            </a:r>
          </a:p>
          <a:p>
            <a:pPr>
              <a:buFontTx/>
              <a:buChar char="-"/>
            </a:pPr>
            <a:r>
              <a:rPr lang="en-ZA" sz="2400" dirty="0"/>
              <a:t>Mean or average computed by summing the observations and dividing by the number of observations</a:t>
            </a:r>
          </a:p>
          <a:p>
            <a:pPr>
              <a:buFontTx/>
              <a:buChar char="-"/>
            </a:pPr>
            <a:r>
              <a:rPr lang="en-ZA" sz="2400" dirty="0"/>
              <a:t>Median is calculated by placing all the observations in order (ascending or descending) and then seeing which observation falls in the middle</a:t>
            </a:r>
          </a:p>
          <a:p>
            <a:pPr>
              <a:buFontTx/>
              <a:buChar char="-"/>
            </a:pPr>
            <a:r>
              <a:rPr lang="en-ZA" sz="2400" dirty="0"/>
              <a:t>0,0,5,7,8,9,12,14,22,33</a:t>
            </a:r>
          </a:p>
          <a:p>
            <a:pPr>
              <a:buFontTx/>
              <a:buChar char="-"/>
            </a:pPr>
            <a:r>
              <a:rPr lang="en-ZA" sz="2400" dirty="0"/>
              <a:t>The mode is the observation (or observations) that occurs with the greatest frequency</a:t>
            </a:r>
          </a:p>
        </p:txBody>
      </p:sp>
      <p:sp>
        <p:nvSpPr>
          <p:cNvPr id="4" name="Slide Number Placeholder 3"/>
          <p:cNvSpPr>
            <a:spLocks noGrp="1"/>
          </p:cNvSpPr>
          <p:nvPr>
            <p:ph type="sldNum" sz="quarter" idx="10"/>
          </p:nvPr>
        </p:nvSpPr>
        <p:spPr/>
        <p:txBody>
          <a:bodyPr/>
          <a:lstStyle/>
          <a:p>
            <a:fld id="{7F8454AA-8759-4FF8-81E4-680C49475742}" type="slidenum">
              <a:rPr lang="en-US" smtClean="0"/>
              <a:pPr/>
              <a:t>10</a:t>
            </a:fld>
            <a:endParaRPr lang="en-US"/>
          </a:p>
        </p:txBody>
      </p:sp>
    </p:spTree>
    <p:extLst>
      <p:ext uri="{BB962C8B-B14F-4D97-AF65-F5344CB8AC3E}">
        <p14:creationId xmlns:p14="http://schemas.microsoft.com/office/powerpoint/2010/main" val="3866510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a:t>NUMERICAL DESCRIPTIVE </a:t>
            </a:r>
            <a:r>
              <a:rPr lang="en-ZA" dirty="0" smtClean="0"/>
              <a:t>TECHNIQUES (CONTINUED) </a:t>
            </a:r>
            <a:endParaRPr lang="en-ZA" dirty="0"/>
          </a:p>
        </p:txBody>
      </p:sp>
      <p:sp>
        <p:nvSpPr>
          <p:cNvPr id="3" name="Content Placeholder 2"/>
          <p:cNvSpPr>
            <a:spLocks noGrp="1"/>
          </p:cNvSpPr>
          <p:nvPr>
            <p:ph idx="1"/>
          </p:nvPr>
        </p:nvSpPr>
        <p:spPr>
          <a:xfrm>
            <a:off x="838200" y="1293091"/>
            <a:ext cx="10515600" cy="4883872"/>
          </a:xfrm>
        </p:spPr>
        <p:txBody>
          <a:bodyPr>
            <a:noAutofit/>
          </a:bodyPr>
          <a:lstStyle/>
          <a:p>
            <a:r>
              <a:rPr lang="en-ZA" sz="2400" b="1" u="sng" dirty="0"/>
              <a:t>Measures of variability </a:t>
            </a:r>
          </a:p>
          <a:p>
            <a:pPr>
              <a:buFontTx/>
              <a:buChar char="-"/>
            </a:pPr>
            <a:r>
              <a:rPr lang="en-ZA" sz="2400" dirty="0"/>
              <a:t>Range: Largest observation less Smallest observation (Advantage and disadvantage is its simplicity)</a:t>
            </a:r>
          </a:p>
          <a:p>
            <a:pPr>
              <a:buFontTx/>
              <a:buChar char="-"/>
            </a:pPr>
            <a:r>
              <a:rPr lang="en-ZA" sz="2400" dirty="0"/>
              <a:t>4,4,4,4,4,50 and another set 4,8,15,24,39,50</a:t>
            </a:r>
          </a:p>
          <a:p>
            <a:pPr>
              <a:buFontTx/>
              <a:buChar char="-"/>
            </a:pPr>
            <a:r>
              <a:rPr lang="en-ZA" sz="2400" dirty="0"/>
              <a:t>Variance and its related measure the standard deviation are some of the most important statistics and play a role in almost all inferential statistics</a:t>
            </a:r>
          </a:p>
          <a:p>
            <a:pPr>
              <a:buFontTx/>
              <a:buChar char="-"/>
            </a:pPr>
            <a:r>
              <a:rPr lang="en-ZA" sz="2400" dirty="0"/>
              <a:t>Variance provides only a rough idea about the number of variation in the data but is useful when comparing two or more sets of data of the same type of variable</a:t>
            </a:r>
          </a:p>
          <a:p>
            <a:pPr>
              <a:buFontTx/>
              <a:buChar char="-"/>
            </a:pPr>
            <a:r>
              <a:rPr lang="en-ZA" sz="2400" dirty="0"/>
              <a:t>Rather calculate the standard deviation which is the positive square root of the variance. The greater the standard deviation, the greater the variability in the data</a:t>
            </a:r>
          </a:p>
        </p:txBody>
      </p:sp>
      <p:sp>
        <p:nvSpPr>
          <p:cNvPr id="4" name="Slide Number Placeholder 3"/>
          <p:cNvSpPr>
            <a:spLocks noGrp="1"/>
          </p:cNvSpPr>
          <p:nvPr>
            <p:ph type="sldNum" sz="quarter" idx="10"/>
          </p:nvPr>
        </p:nvSpPr>
        <p:spPr/>
        <p:txBody>
          <a:bodyPr/>
          <a:lstStyle/>
          <a:p>
            <a:fld id="{7F8454AA-8759-4FF8-81E4-680C49475742}" type="slidenum">
              <a:rPr lang="en-US" smtClean="0"/>
              <a:pPr/>
              <a:t>11</a:t>
            </a:fld>
            <a:endParaRPr lang="en-US"/>
          </a:p>
        </p:txBody>
      </p:sp>
    </p:spTree>
    <p:extLst>
      <p:ext uri="{BB962C8B-B14F-4D97-AF65-F5344CB8AC3E}">
        <p14:creationId xmlns:p14="http://schemas.microsoft.com/office/powerpoint/2010/main" val="1776963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311533664"/>
              </p:ext>
            </p:extLst>
          </p:nvPr>
        </p:nvGraphicFramePr>
        <p:xfrm>
          <a:off x="1919539" y="1412774"/>
          <a:ext cx="7920877" cy="3888996"/>
        </p:xfrm>
        <a:graphic>
          <a:graphicData uri="http://schemas.openxmlformats.org/drawingml/2006/table">
            <a:tbl>
              <a:tblPr firstRow="1" firstCol="1" bandRow="1">
                <a:tableStyleId>{5C22544A-7EE6-4342-B048-85BDC9FD1C3A}</a:tableStyleId>
              </a:tblPr>
              <a:tblGrid>
                <a:gridCol w="1740382">
                  <a:extLst>
                    <a:ext uri="{9D8B030D-6E8A-4147-A177-3AD203B41FA5}">
                      <a16:colId xmlns:a16="http://schemas.microsoft.com/office/drawing/2014/main" val="20000"/>
                    </a:ext>
                  </a:extLst>
                </a:gridCol>
                <a:gridCol w="1544929">
                  <a:extLst>
                    <a:ext uri="{9D8B030D-6E8A-4147-A177-3AD203B41FA5}">
                      <a16:colId xmlns:a16="http://schemas.microsoft.com/office/drawing/2014/main" val="20001"/>
                    </a:ext>
                  </a:extLst>
                </a:gridCol>
                <a:gridCol w="1324558">
                  <a:extLst>
                    <a:ext uri="{9D8B030D-6E8A-4147-A177-3AD203B41FA5}">
                      <a16:colId xmlns:a16="http://schemas.microsoft.com/office/drawing/2014/main" val="20002"/>
                    </a:ext>
                  </a:extLst>
                </a:gridCol>
                <a:gridCol w="1655504">
                  <a:extLst>
                    <a:ext uri="{9D8B030D-6E8A-4147-A177-3AD203B41FA5}">
                      <a16:colId xmlns:a16="http://schemas.microsoft.com/office/drawing/2014/main" val="20003"/>
                    </a:ext>
                  </a:extLst>
                </a:gridCol>
                <a:gridCol w="1655504">
                  <a:extLst>
                    <a:ext uri="{9D8B030D-6E8A-4147-A177-3AD203B41FA5}">
                      <a16:colId xmlns:a16="http://schemas.microsoft.com/office/drawing/2014/main" val="20004"/>
                    </a:ext>
                  </a:extLst>
                </a:gridCol>
              </a:tblGrid>
              <a:tr h="356455">
                <a:tc rowSpan="2">
                  <a:txBody>
                    <a:bodyPr/>
                    <a:lstStyle/>
                    <a:p>
                      <a:pPr marL="0" marR="0" algn="ctr">
                        <a:lnSpc>
                          <a:spcPct val="150000"/>
                        </a:lnSpc>
                        <a:spcBef>
                          <a:spcPts val="0"/>
                        </a:spcBef>
                        <a:spcAft>
                          <a:spcPts val="0"/>
                        </a:spcAft>
                      </a:pPr>
                      <a:r>
                        <a:rPr lang="en-ZA" sz="2000" dirty="0">
                          <a:effectLst/>
                        </a:rPr>
                        <a:t>Period</a:t>
                      </a:r>
                      <a:endParaRPr lang="en-GB" sz="2000" dirty="0">
                        <a:effectLst/>
                        <a:latin typeface="Arial"/>
                        <a:ea typeface="Times New Roman"/>
                      </a:endParaRPr>
                    </a:p>
                  </a:txBody>
                  <a:tcPr marL="68580" marR="68580" marT="0" marB="0" anchor="b"/>
                </a:tc>
                <a:tc rowSpan="2">
                  <a:txBody>
                    <a:bodyPr/>
                    <a:lstStyle/>
                    <a:p>
                      <a:pPr marL="0" marR="0" algn="ctr">
                        <a:lnSpc>
                          <a:spcPct val="150000"/>
                        </a:lnSpc>
                        <a:spcBef>
                          <a:spcPts val="0"/>
                        </a:spcBef>
                        <a:spcAft>
                          <a:spcPts val="0"/>
                        </a:spcAft>
                      </a:pPr>
                      <a:r>
                        <a:rPr lang="en-ZA" sz="2000">
                          <a:effectLst/>
                        </a:rPr>
                        <a:t>Exchange rate Regime</a:t>
                      </a:r>
                      <a:endParaRPr lang="en-GB" sz="2000">
                        <a:effectLst/>
                        <a:latin typeface="Arial"/>
                        <a:ea typeface="Times New Roman"/>
                      </a:endParaRPr>
                    </a:p>
                  </a:txBody>
                  <a:tcPr marL="68580" marR="68580" marT="0" marB="0" anchor="b"/>
                </a:tc>
                <a:tc gridSpan="3">
                  <a:txBody>
                    <a:bodyPr/>
                    <a:lstStyle/>
                    <a:p>
                      <a:pPr marL="0" marR="0" algn="ctr">
                        <a:lnSpc>
                          <a:spcPct val="150000"/>
                        </a:lnSpc>
                        <a:spcBef>
                          <a:spcPts val="0"/>
                        </a:spcBef>
                        <a:spcAft>
                          <a:spcPts val="0"/>
                        </a:spcAft>
                      </a:pPr>
                      <a:r>
                        <a:rPr lang="en-ZA" sz="2000">
                          <a:effectLst/>
                        </a:rPr>
                        <a:t>Exports less Imports</a:t>
                      </a:r>
                      <a:endParaRPr lang="en-GB" sz="2000">
                        <a:effectLst/>
                        <a:latin typeface="Arial"/>
                        <a:ea typeface="Times New Roman"/>
                      </a:endParaRPr>
                    </a:p>
                  </a:txBody>
                  <a:tcPr marL="68580" marR="68580" marT="0"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404459">
                <a:tc vMerge="1">
                  <a:txBody>
                    <a:bodyPr/>
                    <a:lstStyle/>
                    <a:p>
                      <a:endParaRPr lang="en-GB"/>
                    </a:p>
                  </a:txBody>
                  <a:tcPr/>
                </a:tc>
                <a:tc vMerge="1">
                  <a:txBody>
                    <a:bodyPr/>
                    <a:lstStyle/>
                    <a:p>
                      <a:endParaRPr lang="en-GB"/>
                    </a:p>
                  </a:txBody>
                  <a:tcPr/>
                </a:tc>
                <a:tc>
                  <a:txBody>
                    <a:bodyPr/>
                    <a:lstStyle/>
                    <a:p>
                      <a:pPr marL="0" marR="0" algn="ctr">
                        <a:lnSpc>
                          <a:spcPct val="150000"/>
                        </a:lnSpc>
                        <a:spcBef>
                          <a:spcPts val="0"/>
                        </a:spcBef>
                        <a:spcAft>
                          <a:spcPts val="0"/>
                        </a:spcAft>
                      </a:pPr>
                      <a:r>
                        <a:rPr lang="en-ZA" sz="2000">
                          <a:effectLst/>
                        </a:rPr>
                        <a:t>Mean</a:t>
                      </a:r>
                      <a:endParaRPr lang="en-GB" sz="2000">
                        <a:effectLst/>
                        <a:latin typeface="Arial"/>
                        <a:ea typeface="Times New Roman"/>
                      </a:endParaRPr>
                    </a:p>
                  </a:txBody>
                  <a:tcPr marL="68580" marR="68580" marT="0" marB="0" anchor="b"/>
                </a:tc>
                <a:tc>
                  <a:txBody>
                    <a:bodyPr/>
                    <a:lstStyle/>
                    <a:p>
                      <a:pPr marL="0" marR="0" algn="ctr">
                        <a:lnSpc>
                          <a:spcPct val="150000"/>
                        </a:lnSpc>
                        <a:spcBef>
                          <a:spcPts val="0"/>
                        </a:spcBef>
                        <a:spcAft>
                          <a:spcPts val="0"/>
                        </a:spcAft>
                      </a:pPr>
                      <a:r>
                        <a:rPr lang="en-ZA" sz="2000">
                          <a:effectLst/>
                        </a:rPr>
                        <a:t>Median</a:t>
                      </a:r>
                      <a:endParaRPr lang="en-GB" sz="2000">
                        <a:effectLst/>
                        <a:latin typeface="Arial"/>
                        <a:ea typeface="Times New Roman"/>
                      </a:endParaRPr>
                    </a:p>
                  </a:txBody>
                  <a:tcPr marL="68580" marR="68580" marT="0" marB="0" anchor="b"/>
                </a:tc>
                <a:tc>
                  <a:txBody>
                    <a:bodyPr/>
                    <a:lstStyle/>
                    <a:p>
                      <a:pPr marL="0" marR="0" algn="ctr">
                        <a:lnSpc>
                          <a:spcPct val="150000"/>
                        </a:lnSpc>
                        <a:spcBef>
                          <a:spcPts val="0"/>
                        </a:spcBef>
                        <a:spcAft>
                          <a:spcPts val="0"/>
                        </a:spcAft>
                      </a:pPr>
                      <a:r>
                        <a:rPr lang="en-ZA" sz="2000">
                          <a:effectLst/>
                        </a:rPr>
                        <a:t>Standard Deviation</a:t>
                      </a:r>
                      <a:endParaRPr lang="en-GB" sz="2000">
                        <a:effectLst/>
                        <a:latin typeface="Arial"/>
                        <a:ea typeface="Times New Roman"/>
                      </a:endParaRPr>
                    </a:p>
                  </a:txBody>
                  <a:tcPr marL="68580" marR="68580" marT="0" marB="0" anchor="b"/>
                </a:tc>
                <a:extLst>
                  <a:ext uri="{0D108BD9-81ED-4DB2-BD59-A6C34878D82A}">
                    <a16:rowId xmlns:a16="http://schemas.microsoft.com/office/drawing/2014/main" val="10001"/>
                  </a:ext>
                </a:extLst>
              </a:tr>
              <a:tr h="760914">
                <a:tc>
                  <a:txBody>
                    <a:bodyPr/>
                    <a:lstStyle/>
                    <a:p>
                      <a:pPr marL="0" marR="0" algn="l">
                        <a:lnSpc>
                          <a:spcPct val="150000"/>
                        </a:lnSpc>
                        <a:spcBef>
                          <a:spcPts val="0"/>
                        </a:spcBef>
                        <a:spcAft>
                          <a:spcPts val="0"/>
                        </a:spcAft>
                      </a:pPr>
                      <a:r>
                        <a:rPr lang="en-ZA" sz="2000">
                          <a:effectLst/>
                        </a:rPr>
                        <a:t>Feb 1961– May 1979</a:t>
                      </a:r>
                      <a:endParaRPr lang="en-GB" sz="2000">
                        <a:effectLst/>
                        <a:latin typeface="Arial"/>
                        <a:ea typeface="Times New Roman"/>
                      </a:endParaRPr>
                    </a:p>
                  </a:txBody>
                  <a:tcPr marL="68580" marR="68580" marT="0" marB="0"/>
                </a:tc>
                <a:tc>
                  <a:txBody>
                    <a:bodyPr/>
                    <a:lstStyle/>
                    <a:p>
                      <a:pPr marL="0" marR="0" algn="l">
                        <a:lnSpc>
                          <a:spcPct val="150000"/>
                        </a:lnSpc>
                        <a:spcBef>
                          <a:spcPts val="0"/>
                        </a:spcBef>
                        <a:spcAft>
                          <a:spcPts val="0"/>
                        </a:spcAft>
                      </a:pPr>
                      <a:r>
                        <a:rPr lang="en-ZA" sz="2000">
                          <a:effectLst/>
                        </a:rPr>
                        <a:t>Fixed </a:t>
                      </a:r>
                      <a:endParaRPr lang="en-GB" sz="2000">
                        <a:effectLst/>
                        <a:latin typeface="Arial"/>
                        <a:ea typeface="Times New Roman"/>
                      </a:endParaRPr>
                    </a:p>
                  </a:txBody>
                  <a:tcPr marL="68580" marR="68580" marT="0" marB="0"/>
                </a:tc>
                <a:tc>
                  <a:txBody>
                    <a:bodyPr/>
                    <a:lstStyle/>
                    <a:p>
                      <a:pPr marL="0" marR="0" algn="r">
                        <a:lnSpc>
                          <a:spcPct val="150000"/>
                        </a:lnSpc>
                        <a:spcBef>
                          <a:spcPts val="0"/>
                        </a:spcBef>
                        <a:spcAft>
                          <a:spcPts val="0"/>
                        </a:spcAft>
                      </a:pPr>
                      <a:r>
                        <a:rPr lang="en-ZA" sz="2000">
                          <a:effectLst/>
                        </a:rPr>
                        <a:t>30 853.58</a:t>
                      </a:r>
                      <a:endParaRPr lang="en-GB" sz="2000">
                        <a:effectLst/>
                        <a:latin typeface="Arial"/>
                        <a:ea typeface="Times New Roman"/>
                      </a:endParaRPr>
                    </a:p>
                  </a:txBody>
                  <a:tcPr marL="68580" marR="68580" marT="0" marB="0"/>
                </a:tc>
                <a:tc>
                  <a:txBody>
                    <a:bodyPr/>
                    <a:lstStyle/>
                    <a:p>
                      <a:pPr marL="0" marR="0" algn="r">
                        <a:lnSpc>
                          <a:spcPct val="150000"/>
                        </a:lnSpc>
                        <a:spcBef>
                          <a:spcPts val="0"/>
                        </a:spcBef>
                        <a:spcAft>
                          <a:spcPts val="0"/>
                        </a:spcAft>
                      </a:pPr>
                      <a:r>
                        <a:rPr lang="en-ZA" sz="2000" dirty="0">
                          <a:effectLst/>
                        </a:rPr>
                        <a:t>37 953.00</a:t>
                      </a:r>
                      <a:endParaRPr lang="en-GB" sz="2000" dirty="0">
                        <a:effectLst/>
                        <a:latin typeface="Arial"/>
                        <a:ea typeface="Times New Roman"/>
                      </a:endParaRPr>
                    </a:p>
                  </a:txBody>
                  <a:tcPr marL="68580" marR="68580" marT="0" marB="0"/>
                </a:tc>
                <a:tc>
                  <a:txBody>
                    <a:bodyPr/>
                    <a:lstStyle/>
                    <a:p>
                      <a:pPr marL="0" marR="0" algn="r">
                        <a:lnSpc>
                          <a:spcPct val="150000"/>
                        </a:lnSpc>
                        <a:spcBef>
                          <a:spcPts val="0"/>
                        </a:spcBef>
                        <a:spcAft>
                          <a:spcPts val="0"/>
                        </a:spcAft>
                      </a:pPr>
                      <a:r>
                        <a:rPr lang="en-ZA" sz="2000">
                          <a:effectLst/>
                        </a:rPr>
                        <a:t>27 541.13</a:t>
                      </a:r>
                      <a:endParaRPr lang="en-GB" sz="2000">
                        <a:effectLst/>
                        <a:latin typeface="Arial"/>
                        <a:ea typeface="Times New Roman"/>
                      </a:endParaRPr>
                    </a:p>
                  </a:txBody>
                  <a:tcPr marL="68580" marR="68580" marT="0" marB="0"/>
                </a:tc>
                <a:extLst>
                  <a:ext uri="{0D108BD9-81ED-4DB2-BD59-A6C34878D82A}">
                    <a16:rowId xmlns:a16="http://schemas.microsoft.com/office/drawing/2014/main" val="10002"/>
                  </a:ext>
                </a:extLst>
              </a:tr>
              <a:tr h="760914">
                <a:tc>
                  <a:txBody>
                    <a:bodyPr/>
                    <a:lstStyle/>
                    <a:p>
                      <a:pPr marL="0" marR="0" algn="l">
                        <a:lnSpc>
                          <a:spcPct val="150000"/>
                        </a:lnSpc>
                        <a:spcBef>
                          <a:spcPts val="0"/>
                        </a:spcBef>
                        <a:spcAft>
                          <a:spcPts val="0"/>
                        </a:spcAft>
                      </a:pPr>
                      <a:r>
                        <a:rPr lang="en-ZA" sz="2000">
                          <a:effectLst/>
                        </a:rPr>
                        <a:t>June 1979 – Jan 2000</a:t>
                      </a:r>
                      <a:endParaRPr lang="en-GB" sz="2000">
                        <a:effectLst/>
                        <a:latin typeface="Arial"/>
                        <a:ea typeface="Times New Roman"/>
                      </a:endParaRPr>
                    </a:p>
                  </a:txBody>
                  <a:tcPr marL="68580" marR="68580" marT="0" marB="0"/>
                </a:tc>
                <a:tc>
                  <a:txBody>
                    <a:bodyPr/>
                    <a:lstStyle/>
                    <a:p>
                      <a:pPr marL="0" marR="0" algn="l">
                        <a:lnSpc>
                          <a:spcPct val="150000"/>
                        </a:lnSpc>
                        <a:spcBef>
                          <a:spcPts val="0"/>
                        </a:spcBef>
                        <a:spcAft>
                          <a:spcPts val="0"/>
                        </a:spcAft>
                      </a:pPr>
                      <a:r>
                        <a:rPr lang="en-ZA" sz="2000">
                          <a:effectLst/>
                        </a:rPr>
                        <a:t>Managed Float</a:t>
                      </a:r>
                      <a:endParaRPr lang="en-GB" sz="2000">
                        <a:effectLst/>
                        <a:latin typeface="Arial"/>
                        <a:ea typeface="Times New Roman"/>
                      </a:endParaRPr>
                    </a:p>
                  </a:txBody>
                  <a:tcPr marL="68580" marR="68580" marT="0" marB="0"/>
                </a:tc>
                <a:tc>
                  <a:txBody>
                    <a:bodyPr/>
                    <a:lstStyle/>
                    <a:p>
                      <a:pPr marL="0" marR="0" algn="r">
                        <a:lnSpc>
                          <a:spcPct val="150000"/>
                        </a:lnSpc>
                        <a:spcBef>
                          <a:spcPts val="0"/>
                        </a:spcBef>
                        <a:spcAft>
                          <a:spcPts val="0"/>
                        </a:spcAft>
                      </a:pPr>
                      <a:r>
                        <a:rPr lang="en-ZA" sz="2000">
                          <a:effectLst/>
                        </a:rPr>
                        <a:t>35 716.82</a:t>
                      </a:r>
                      <a:endParaRPr lang="en-GB" sz="2000">
                        <a:effectLst/>
                        <a:latin typeface="Arial"/>
                        <a:ea typeface="Times New Roman"/>
                      </a:endParaRPr>
                    </a:p>
                  </a:txBody>
                  <a:tcPr marL="68580" marR="68580" marT="0" marB="0"/>
                </a:tc>
                <a:tc>
                  <a:txBody>
                    <a:bodyPr/>
                    <a:lstStyle/>
                    <a:p>
                      <a:pPr marL="0" marR="0" algn="r">
                        <a:lnSpc>
                          <a:spcPct val="150000"/>
                        </a:lnSpc>
                        <a:spcBef>
                          <a:spcPts val="0"/>
                        </a:spcBef>
                        <a:spcAft>
                          <a:spcPts val="0"/>
                        </a:spcAft>
                      </a:pPr>
                      <a:r>
                        <a:rPr lang="en-ZA" sz="2000">
                          <a:effectLst/>
                        </a:rPr>
                        <a:t>38 284.50</a:t>
                      </a:r>
                      <a:endParaRPr lang="en-GB" sz="2000">
                        <a:effectLst/>
                        <a:latin typeface="Arial"/>
                        <a:ea typeface="Times New Roman"/>
                      </a:endParaRPr>
                    </a:p>
                  </a:txBody>
                  <a:tcPr marL="68580" marR="68580" marT="0" marB="0"/>
                </a:tc>
                <a:tc>
                  <a:txBody>
                    <a:bodyPr/>
                    <a:lstStyle/>
                    <a:p>
                      <a:pPr marL="0" marR="0" algn="r">
                        <a:lnSpc>
                          <a:spcPct val="150000"/>
                        </a:lnSpc>
                        <a:spcBef>
                          <a:spcPts val="0"/>
                        </a:spcBef>
                        <a:spcAft>
                          <a:spcPts val="0"/>
                        </a:spcAft>
                      </a:pPr>
                      <a:r>
                        <a:rPr lang="en-ZA" sz="2000">
                          <a:effectLst/>
                        </a:rPr>
                        <a:t>23 378.05</a:t>
                      </a:r>
                      <a:endParaRPr lang="en-GB" sz="2000">
                        <a:effectLst/>
                        <a:latin typeface="Arial"/>
                        <a:ea typeface="Times New Roman"/>
                      </a:endParaRPr>
                    </a:p>
                  </a:txBody>
                  <a:tcPr marL="68580" marR="68580" marT="0" marB="0"/>
                </a:tc>
                <a:extLst>
                  <a:ext uri="{0D108BD9-81ED-4DB2-BD59-A6C34878D82A}">
                    <a16:rowId xmlns:a16="http://schemas.microsoft.com/office/drawing/2014/main" val="10003"/>
                  </a:ext>
                </a:extLst>
              </a:tr>
              <a:tr h="760914">
                <a:tc>
                  <a:txBody>
                    <a:bodyPr/>
                    <a:lstStyle/>
                    <a:p>
                      <a:pPr marL="0" marR="0" algn="l">
                        <a:lnSpc>
                          <a:spcPct val="150000"/>
                        </a:lnSpc>
                        <a:spcBef>
                          <a:spcPts val="0"/>
                        </a:spcBef>
                        <a:spcAft>
                          <a:spcPts val="0"/>
                        </a:spcAft>
                      </a:pPr>
                      <a:r>
                        <a:rPr lang="en-ZA" sz="2000">
                          <a:effectLst/>
                        </a:rPr>
                        <a:t>Feb 2000 to Jan 2013</a:t>
                      </a:r>
                      <a:endParaRPr lang="en-GB" sz="2000">
                        <a:effectLst/>
                        <a:latin typeface="Arial"/>
                        <a:ea typeface="Times New Roman"/>
                      </a:endParaRPr>
                    </a:p>
                  </a:txBody>
                  <a:tcPr marL="68580" marR="68580" marT="0" marB="0"/>
                </a:tc>
                <a:tc>
                  <a:txBody>
                    <a:bodyPr/>
                    <a:lstStyle/>
                    <a:p>
                      <a:pPr marL="0" marR="0" algn="l">
                        <a:lnSpc>
                          <a:spcPct val="150000"/>
                        </a:lnSpc>
                        <a:spcBef>
                          <a:spcPts val="0"/>
                        </a:spcBef>
                        <a:spcAft>
                          <a:spcPts val="0"/>
                        </a:spcAft>
                      </a:pPr>
                      <a:r>
                        <a:rPr lang="en-ZA" sz="2000">
                          <a:effectLst/>
                        </a:rPr>
                        <a:t>Free float</a:t>
                      </a:r>
                      <a:endParaRPr lang="en-GB" sz="2000">
                        <a:effectLst/>
                        <a:latin typeface="Arial"/>
                        <a:ea typeface="Times New Roman"/>
                      </a:endParaRPr>
                    </a:p>
                  </a:txBody>
                  <a:tcPr marL="68580" marR="68580" marT="0" marB="0"/>
                </a:tc>
                <a:tc>
                  <a:txBody>
                    <a:bodyPr/>
                    <a:lstStyle/>
                    <a:p>
                      <a:pPr marL="0" marR="0" algn="r">
                        <a:lnSpc>
                          <a:spcPct val="150000"/>
                        </a:lnSpc>
                        <a:spcBef>
                          <a:spcPts val="0"/>
                        </a:spcBef>
                        <a:spcAft>
                          <a:spcPts val="0"/>
                        </a:spcAft>
                      </a:pPr>
                      <a:r>
                        <a:rPr lang="en-ZA" sz="2000" dirty="0">
                          <a:effectLst/>
                        </a:rPr>
                        <a:t>-32 047.62</a:t>
                      </a:r>
                      <a:endParaRPr lang="en-GB" sz="2000" dirty="0">
                        <a:effectLst/>
                        <a:latin typeface="Arial"/>
                        <a:ea typeface="Times New Roman"/>
                      </a:endParaRPr>
                    </a:p>
                  </a:txBody>
                  <a:tcPr marL="68580" marR="68580" marT="0" marB="0"/>
                </a:tc>
                <a:tc>
                  <a:txBody>
                    <a:bodyPr/>
                    <a:lstStyle/>
                    <a:p>
                      <a:pPr marL="0" marR="0" algn="r">
                        <a:lnSpc>
                          <a:spcPct val="150000"/>
                        </a:lnSpc>
                        <a:spcBef>
                          <a:spcPts val="0"/>
                        </a:spcBef>
                        <a:spcAft>
                          <a:spcPts val="0"/>
                        </a:spcAft>
                      </a:pPr>
                      <a:r>
                        <a:rPr lang="en-ZA" sz="2000">
                          <a:effectLst/>
                        </a:rPr>
                        <a:t>-49 081.00</a:t>
                      </a:r>
                      <a:endParaRPr lang="en-GB" sz="2000">
                        <a:effectLst/>
                        <a:latin typeface="Arial"/>
                        <a:ea typeface="Times New Roman"/>
                      </a:endParaRPr>
                    </a:p>
                  </a:txBody>
                  <a:tcPr marL="68580" marR="68580" marT="0" marB="0"/>
                </a:tc>
                <a:tc>
                  <a:txBody>
                    <a:bodyPr/>
                    <a:lstStyle/>
                    <a:p>
                      <a:pPr marL="0" marR="0" algn="r">
                        <a:lnSpc>
                          <a:spcPct val="150000"/>
                        </a:lnSpc>
                        <a:spcBef>
                          <a:spcPts val="0"/>
                        </a:spcBef>
                        <a:spcAft>
                          <a:spcPts val="0"/>
                        </a:spcAft>
                      </a:pPr>
                      <a:r>
                        <a:rPr lang="en-ZA" sz="2000" dirty="0">
                          <a:effectLst/>
                        </a:rPr>
                        <a:t>78 667.18</a:t>
                      </a:r>
                      <a:endParaRPr lang="en-GB" sz="2000" dirty="0">
                        <a:effectLst/>
                        <a:latin typeface="Arial"/>
                        <a:ea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0"/>
          </p:nvPr>
        </p:nvSpPr>
        <p:spPr/>
        <p:txBody>
          <a:bodyPr/>
          <a:lstStyle/>
          <a:p>
            <a:fld id="{7F8454AA-8759-4FF8-81E4-680C49475742}" type="slidenum">
              <a:rPr lang="en-US" smtClean="0"/>
              <a:pPr/>
              <a:t>12</a:t>
            </a:fld>
            <a:endParaRPr lang="en-US"/>
          </a:p>
        </p:txBody>
      </p:sp>
      <p:sp>
        <p:nvSpPr>
          <p:cNvPr id="7" name="Rectangle 6"/>
          <p:cNvSpPr/>
          <p:nvPr/>
        </p:nvSpPr>
        <p:spPr>
          <a:xfrm>
            <a:off x="2639616" y="255508"/>
            <a:ext cx="6912768" cy="369332"/>
          </a:xfrm>
          <a:prstGeom prst="rect">
            <a:avLst/>
          </a:prstGeom>
        </p:spPr>
        <p:txBody>
          <a:bodyPr wrap="square">
            <a:spAutoFit/>
          </a:bodyPr>
          <a:lstStyle/>
          <a:p>
            <a:r>
              <a:rPr lang="en-ZA" b="1" dirty="0"/>
              <a:t>Trade Balance Values &amp; Exchange Rate Regimes</a:t>
            </a:r>
            <a:endParaRPr lang="en-GB" dirty="0"/>
          </a:p>
        </p:txBody>
      </p:sp>
    </p:spTree>
    <p:extLst>
      <p:ext uri="{BB962C8B-B14F-4D97-AF65-F5344CB8AC3E}">
        <p14:creationId xmlns:p14="http://schemas.microsoft.com/office/powerpoint/2010/main" val="1561645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Education &amp; Earnings Summary </a:t>
            </a:r>
            <a:r>
              <a:rPr lang="en-US" dirty="0" smtClean="0"/>
              <a:t>Statistics</a:t>
            </a:r>
            <a:endParaRPr lang="en-GB" dirty="0"/>
          </a:p>
        </p:txBody>
      </p:sp>
      <p:graphicFrame>
        <p:nvGraphicFramePr>
          <p:cNvPr id="5" name="Content Placeholder 4"/>
          <p:cNvGraphicFramePr>
            <a:graphicFrameLocks noGrp="1"/>
          </p:cNvGraphicFramePr>
          <p:nvPr>
            <p:ph idx="1"/>
            <p:extLst/>
          </p:nvPr>
        </p:nvGraphicFramePr>
        <p:xfrm>
          <a:off x="2351584" y="1124744"/>
          <a:ext cx="5182908" cy="3012440"/>
        </p:xfrm>
        <a:graphic>
          <a:graphicData uri="http://schemas.openxmlformats.org/drawingml/2006/table">
            <a:tbl>
              <a:tblPr firstRow="1" firstCol="1" bandRow="1">
                <a:tableStyleId>{5C22544A-7EE6-4342-B048-85BDC9FD1C3A}</a:tableStyleId>
              </a:tblPr>
              <a:tblGrid>
                <a:gridCol w="2315647">
                  <a:extLst>
                    <a:ext uri="{9D8B030D-6E8A-4147-A177-3AD203B41FA5}">
                      <a16:colId xmlns:a16="http://schemas.microsoft.com/office/drawing/2014/main" val="20000"/>
                    </a:ext>
                  </a:extLst>
                </a:gridCol>
                <a:gridCol w="1457738">
                  <a:extLst>
                    <a:ext uri="{9D8B030D-6E8A-4147-A177-3AD203B41FA5}">
                      <a16:colId xmlns:a16="http://schemas.microsoft.com/office/drawing/2014/main" val="20001"/>
                    </a:ext>
                  </a:extLst>
                </a:gridCol>
                <a:gridCol w="1409523">
                  <a:extLst>
                    <a:ext uri="{9D8B030D-6E8A-4147-A177-3AD203B41FA5}">
                      <a16:colId xmlns:a16="http://schemas.microsoft.com/office/drawing/2014/main" val="20002"/>
                    </a:ext>
                  </a:extLst>
                </a:gridCol>
              </a:tblGrid>
              <a:tr h="486360">
                <a:tc gridSpan="3">
                  <a:txBody>
                    <a:bodyPr/>
                    <a:lstStyle/>
                    <a:p>
                      <a:pPr marL="0" marR="0">
                        <a:lnSpc>
                          <a:spcPct val="115000"/>
                        </a:lnSpc>
                        <a:spcBef>
                          <a:spcPts val="0"/>
                        </a:spcBef>
                        <a:spcAft>
                          <a:spcPts val="0"/>
                        </a:spcAft>
                      </a:pPr>
                      <a:r>
                        <a:rPr lang="en-GB" sz="1800" dirty="0">
                          <a:effectLst/>
                        </a:rPr>
                        <a:t>Educational levels and Earnings across occupational sectors</a:t>
                      </a:r>
                      <a:endParaRPr lang="en-GB" sz="1800" dirty="0">
                        <a:effectLst/>
                        <a:latin typeface="Calibri"/>
                        <a:ea typeface="Calibri"/>
                        <a:cs typeface="Times New Roman"/>
                      </a:endParaRPr>
                    </a:p>
                  </a:txBody>
                  <a:tcPr marL="68580" marR="68580"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823674">
                <a:tc>
                  <a:txBody>
                    <a:bodyPr/>
                    <a:lstStyle/>
                    <a:p>
                      <a:pPr marL="0" marR="0">
                        <a:lnSpc>
                          <a:spcPct val="115000"/>
                        </a:lnSpc>
                        <a:spcBef>
                          <a:spcPts val="0"/>
                        </a:spcBef>
                        <a:spcAft>
                          <a:spcPts val="0"/>
                        </a:spcAft>
                      </a:pPr>
                      <a:r>
                        <a:rPr lang="en-GB" sz="1800">
                          <a:effectLst/>
                        </a:rPr>
                        <a:t> </a:t>
                      </a:r>
                      <a:endParaRPr lang="en-GB"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800">
                          <a:effectLst/>
                        </a:rPr>
                        <a:t>Real mean monthly wage (USD)</a:t>
                      </a:r>
                      <a:endParaRPr lang="en-GB"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800">
                          <a:effectLst/>
                        </a:rPr>
                        <a:t>Years of schooling</a:t>
                      </a:r>
                      <a:endParaRPr lang="en-GB" sz="18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35335">
                <a:tc>
                  <a:txBody>
                    <a:bodyPr/>
                    <a:lstStyle/>
                    <a:p>
                      <a:pPr marL="0" marR="0">
                        <a:lnSpc>
                          <a:spcPct val="115000"/>
                        </a:lnSpc>
                        <a:spcBef>
                          <a:spcPts val="0"/>
                        </a:spcBef>
                        <a:spcAft>
                          <a:spcPts val="0"/>
                        </a:spcAft>
                      </a:pPr>
                      <a:r>
                        <a:rPr lang="en-GB" sz="1800">
                          <a:effectLst/>
                        </a:rPr>
                        <a:t>Public</a:t>
                      </a:r>
                      <a:endParaRPr lang="en-GB" sz="18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GB" sz="1800">
                          <a:effectLst/>
                        </a:rPr>
                        <a:t>222.38</a:t>
                      </a:r>
                      <a:endParaRPr lang="en-GB"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GB" sz="1800">
                          <a:effectLst/>
                        </a:rPr>
                        <a:t>14.88</a:t>
                      </a:r>
                      <a:endParaRPr lang="en-GB" sz="18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53378">
                <a:tc>
                  <a:txBody>
                    <a:bodyPr/>
                    <a:lstStyle/>
                    <a:p>
                      <a:pPr marL="0" marR="0">
                        <a:lnSpc>
                          <a:spcPct val="115000"/>
                        </a:lnSpc>
                        <a:spcBef>
                          <a:spcPts val="0"/>
                        </a:spcBef>
                        <a:spcAft>
                          <a:spcPts val="0"/>
                        </a:spcAft>
                      </a:pPr>
                      <a:r>
                        <a:rPr lang="en-GB" sz="1800">
                          <a:effectLst/>
                        </a:rPr>
                        <a:t>Private Formal</a:t>
                      </a:r>
                      <a:endParaRPr lang="en-GB" sz="18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GB" sz="1800">
                          <a:effectLst/>
                        </a:rPr>
                        <a:t>110.60</a:t>
                      </a:r>
                      <a:endParaRPr lang="en-GB"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GB" sz="1800">
                          <a:effectLst/>
                        </a:rPr>
                        <a:t>11.76</a:t>
                      </a:r>
                      <a:endParaRPr lang="en-GB" sz="18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509">
                <a:tc>
                  <a:txBody>
                    <a:bodyPr/>
                    <a:lstStyle/>
                    <a:p>
                      <a:pPr marL="0" marR="0">
                        <a:lnSpc>
                          <a:spcPct val="115000"/>
                        </a:lnSpc>
                        <a:spcBef>
                          <a:spcPts val="0"/>
                        </a:spcBef>
                        <a:spcAft>
                          <a:spcPts val="0"/>
                        </a:spcAft>
                      </a:pPr>
                      <a:r>
                        <a:rPr lang="en-GB" sz="1800">
                          <a:effectLst/>
                        </a:rPr>
                        <a:t>Private Informal</a:t>
                      </a:r>
                      <a:endParaRPr lang="en-GB" sz="18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GB" sz="1800">
                          <a:effectLst/>
                        </a:rPr>
                        <a:t>64.46</a:t>
                      </a:r>
                      <a:endParaRPr lang="en-GB"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GB" sz="1800">
                          <a:effectLst/>
                        </a:rPr>
                        <a:t>9.31</a:t>
                      </a:r>
                      <a:endParaRPr lang="en-GB" sz="18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509">
                <a:tc>
                  <a:txBody>
                    <a:bodyPr/>
                    <a:lstStyle/>
                    <a:p>
                      <a:pPr marL="0" marR="0">
                        <a:lnSpc>
                          <a:spcPct val="115000"/>
                        </a:lnSpc>
                        <a:spcBef>
                          <a:spcPts val="0"/>
                        </a:spcBef>
                        <a:spcAft>
                          <a:spcPts val="0"/>
                        </a:spcAft>
                      </a:pPr>
                      <a:r>
                        <a:rPr lang="en-GB" sz="1800">
                          <a:effectLst/>
                        </a:rPr>
                        <a:t>Non Farm SE</a:t>
                      </a:r>
                      <a:endParaRPr lang="en-GB" sz="18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GB" sz="1800">
                          <a:effectLst/>
                        </a:rPr>
                        <a:t>99.74</a:t>
                      </a:r>
                      <a:endParaRPr lang="en-GB"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GB" sz="1800">
                          <a:effectLst/>
                        </a:rPr>
                        <a:t>8.26</a:t>
                      </a:r>
                      <a:endParaRPr lang="en-GB" sz="18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216509">
                <a:tc>
                  <a:txBody>
                    <a:bodyPr/>
                    <a:lstStyle/>
                    <a:p>
                      <a:pPr marL="0" marR="0">
                        <a:lnSpc>
                          <a:spcPct val="115000"/>
                        </a:lnSpc>
                        <a:spcBef>
                          <a:spcPts val="0"/>
                        </a:spcBef>
                        <a:spcAft>
                          <a:spcPts val="0"/>
                        </a:spcAft>
                      </a:pPr>
                      <a:r>
                        <a:rPr lang="en-GB" sz="1800">
                          <a:effectLst/>
                        </a:rPr>
                        <a:t>Farmers</a:t>
                      </a:r>
                      <a:endParaRPr lang="en-GB" sz="18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GB" sz="1800">
                          <a:effectLst/>
                        </a:rPr>
                        <a:t>50.96</a:t>
                      </a:r>
                      <a:endParaRPr lang="en-GB"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GB" sz="1800" dirty="0">
                          <a:effectLst/>
                        </a:rPr>
                        <a:t>7.57</a:t>
                      </a:r>
                      <a:endParaRPr lang="en-GB"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0"/>
          </p:nvPr>
        </p:nvSpPr>
        <p:spPr/>
        <p:txBody>
          <a:bodyPr/>
          <a:lstStyle/>
          <a:p>
            <a:fld id="{7F8454AA-8759-4FF8-81E4-680C49475742}" type="slidenum">
              <a:rPr lang="en-US" smtClean="0"/>
              <a:pPr/>
              <a:t>13</a:t>
            </a:fld>
            <a:endParaRPr lang="en-US"/>
          </a:p>
        </p:txBody>
      </p:sp>
      <p:sp>
        <p:nvSpPr>
          <p:cNvPr id="3" name="Rectangle 2"/>
          <p:cNvSpPr/>
          <p:nvPr/>
        </p:nvSpPr>
        <p:spPr>
          <a:xfrm>
            <a:off x="2397696" y="4725145"/>
            <a:ext cx="6336704" cy="646331"/>
          </a:xfrm>
          <a:prstGeom prst="rect">
            <a:avLst/>
          </a:prstGeom>
        </p:spPr>
        <p:txBody>
          <a:bodyPr wrap="square">
            <a:spAutoFit/>
          </a:bodyPr>
          <a:lstStyle/>
          <a:p>
            <a:r>
              <a:rPr lang="en-GB" dirty="0"/>
              <a:t>The public sector attracts the highest earnings and has the highest educational level as well (14.8 years of schooling)</a:t>
            </a:r>
          </a:p>
        </p:txBody>
      </p:sp>
    </p:spTree>
    <p:extLst>
      <p:ext uri="{BB962C8B-B14F-4D97-AF65-F5344CB8AC3E}">
        <p14:creationId xmlns:p14="http://schemas.microsoft.com/office/powerpoint/2010/main" val="3862247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a:xfrm>
            <a:off x="1981200" y="1196976"/>
            <a:ext cx="8229600" cy="4975225"/>
          </a:xfrm>
        </p:spPr>
        <p:txBody>
          <a:bodyPr/>
          <a:lstStyle/>
          <a:p>
            <a:r>
              <a:rPr lang="en-ZA" sz="2000" dirty="0"/>
              <a:t>Body of methods used to draw conclusions or inferences about characteristics of populations based on sample data</a:t>
            </a:r>
          </a:p>
          <a:p>
            <a:r>
              <a:rPr lang="en-ZA" sz="2000" dirty="0"/>
              <a:t>Assignment QM example</a:t>
            </a:r>
          </a:p>
          <a:p>
            <a:r>
              <a:rPr lang="en-ZA" sz="2000" dirty="0"/>
              <a:t>Parametric ..t test, f test</a:t>
            </a:r>
          </a:p>
          <a:p>
            <a:r>
              <a:rPr lang="en-ZA" sz="2000" dirty="0"/>
              <a:t>Nonparametric. (to test ordinal data or if data extremely non-normal)</a:t>
            </a:r>
          </a:p>
          <a:p>
            <a:pPr lvl="1"/>
            <a:r>
              <a:rPr lang="en-US" sz="2000" dirty="0"/>
              <a:t>Nonparametric methods. the researcher knows nothing about the parameters of the variable of interest in the population</a:t>
            </a:r>
            <a:endParaRPr lang="en-GB" sz="2000" dirty="0"/>
          </a:p>
          <a:p>
            <a:pPr lvl="1"/>
            <a:r>
              <a:rPr lang="en-US" sz="2000" dirty="0" err="1"/>
              <a:t>E.g</a:t>
            </a:r>
            <a:r>
              <a:rPr lang="en-US" sz="2000" b="1" dirty="0"/>
              <a:t> </a:t>
            </a:r>
            <a:r>
              <a:rPr lang="en-US" sz="2000" dirty="0"/>
              <a:t>two samples we want to compare mean value nonparametric alternatives for this test are the </a:t>
            </a:r>
            <a:r>
              <a:rPr lang="en-US" sz="2000" i="1" dirty="0"/>
              <a:t>Wald-Wolfowitz runs test</a:t>
            </a:r>
            <a:r>
              <a:rPr lang="en-US" sz="2000" dirty="0"/>
              <a:t>, the </a:t>
            </a:r>
            <a:r>
              <a:rPr lang="en-US" sz="2000" i="1" dirty="0"/>
              <a:t>Mann-Whitney U test</a:t>
            </a:r>
            <a:r>
              <a:rPr lang="en-US" sz="2000" dirty="0"/>
              <a:t>, and the </a:t>
            </a:r>
            <a:r>
              <a:rPr lang="en-US" sz="2000" i="1" dirty="0"/>
              <a:t>Kolmogorov-Smirnov two-sample test</a:t>
            </a:r>
            <a:r>
              <a:rPr lang="en-US" sz="2000" dirty="0"/>
              <a:t>. </a:t>
            </a:r>
          </a:p>
          <a:p>
            <a:pPr lvl="1"/>
            <a:r>
              <a:rPr lang="en-US" sz="2000" dirty="0"/>
              <a:t>If we have multiple groups, we would use analysis of variance (see </a:t>
            </a:r>
            <a:r>
              <a:rPr lang="en-US" sz="2000" i="1" u="sng" dirty="0">
                <a:hlinkClick r:id="rId2"/>
              </a:rPr>
              <a:t>ANOVA/MANOVA</a:t>
            </a:r>
            <a:r>
              <a:rPr lang="en-US" sz="2000" dirty="0"/>
              <a:t>; the nonparametric equivalents to this method are the </a:t>
            </a:r>
            <a:r>
              <a:rPr lang="en-US" sz="2000" i="1" dirty="0" err="1"/>
              <a:t>Kruskal</a:t>
            </a:r>
            <a:r>
              <a:rPr lang="en-US" sz="2000" i="1" dirty="0"/>
              <a:t>-Wallis analysis of ranks</a:t>
            </a:r>
            <a:r>
              <a:rPr lang="en-US" sz="2000" dirty="0"/>
              <a:t> and the </a:t>
            </a:r>
            <a:r>
              <a:rPr lang="en-US" sz="2000" i="1" dirty="0"/>
              <a:t>Median test</a:t>
            </a:r>
            <a:r>
              <a:rPr lang="en-US" sz="2000" dirty="0"/>
              <a:t>.</a:t>
            </a:r>
            <a:endParaRPr lang="en-GB" sz="2000" dirty="0"/>
          </a:p>
          <a:p>
            <a:pPr lvl="1" eaLnBrk="1" hangingPunct="1"/>
            <a:endParaRPr lang="en-ZA" sz="2000" dirty="0"/>
          </a:p>
          <a:p>
            <a:endParaRPr lang="en-ZA" sz="2000" dirty="0"/>
          </a:p>
        </p:txBody>
      </p:sp>
      <p:sp>
        <p:nvSpPr>
          <p:cNvPr id="22531" name="Title 2"/>
          <p:cNvSpPr>
            <a:spLocks noGrp="1"/>
          </p:cNvSpPr>
          <p:nvPr>
            <p:ph type="title"/>
          </p:nvPr>
        </p:nvSpPr>
        <p:spPr>
          <a:xfrm>
            <a:off x="2470840" y="332656"/>
            <a:ext cx="8229600" cy="647700"/>
          </a:xfrm>
        </p:spPr>
        <p:txBody>
          <a:bodyPr>
            <a:normAutofit fontScale="90000"/>
          </a:bodyPr>
          <a:lstStyle/>
          <a:p>
            <a:r>
              <a:rPr lang="en-ZA" dirty="0"/>
              <a:t>Inferential statistics</a:t>
            </a:r>
            <a:endParaRPr lang="en-ZA" dirty="0" smtClean="0">
              <a:ln>
                <a:noFill/>
              </a:ln>
            </a:endParaRPr>
          </a:p>
        </p:txBody>
      </p:sp>
    </p:spTree>
    <p:extLst>
      <p:ext uri="{BB962C8B-B14F-4D97-AF65-F5344CB8AC3E}">
        <p14:creationId xmlns:p14="http://schemas.microsoft.com/office/powerpoint/2010/main" val="433828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Education </a:t>
            </a:r>
            <a:r>
              <a:rPr lang="en-US" dirty="0"/>
              <a:t>&amp; Earnings </a:t>
            </a:r>
            <a:r>
              <a:rPr lang="en-US" dirty="0" smtClean="0"/>
              <a:t>Mean Difference Test </a:t>
            </a:r>
            <a:endParaRPr lang="en-GB" dirty="0"/>
          </a:p>
        </p:txBody>
      </p:sp>
      <p:sp>
        <p:nvSpPr>
          <p:cNvPr id="2" name="Slide Number Placeholder 1"/>
          <p:cNvSpPr>
            <a:spLocks noGrp="1"/>
          </p:cNvSpPr>
          <p:nvPr>
            <p:ph type="sldNum" sz="quarter" idx="10"/>
          </p:nvPr>
        </p:nvSpPr>
        <p:spPr/>
        <p:txBody>
          <a:bodyPr/>
          <a:lstStyle/>
          <a:p>
            <a:fld id="{6F5192D6-D66D-44AD-9216-612ACB30D010}" type="slidenum">
              <a:rPr lang="en-US" smtClean="0"/>
              <a:pPr/>
              <a:t>15</a:t>
            </a:fld>
            <a:endParaRPr lang="en-US"/>
          </a:p>
        </p:txBody>
      </p:sp>
      <p:graphicFrame>
        <p:nvGraphicFramePr>
          <p:cNvPr id="9" name="Content Placeholder 8"/>
          <p:cNvGraphicFramePr>
            <a:graphicFrameLocks noGrp="1"/>
          </p:cNvGraphicFramePr>
          <p:nvPr>
            <p:ph idx="1"/>
            <p:extLst/>
          </p:nvPr>
        </p:nvGraphicFramePr>
        <p:xfrm>
          <a:off x="2351585" y="1124744"/>
          <a:ext cx="6552727" cy="3307588"/>
        </p:xfrm>
        <a:graphic>
          <a:graphicData uri="http://schemas.openxmlformats.org/drawingml/2006/table">
            <a:tbl>
              <a:tblPr firstRow="1" firstCol="1" bandRow="1">
                <a:tableStyleId>{5C22544A-7EE6-4342-B048-85BDC9FD1C3A}</a:tableStyleId>
              </a:tblPr>
              <a:tblGrid>
                <a:gridCol w="3670307">
                  <a:extLst>
                    <a:ext uri="{9D8B030D-6E8A-4147-A177-3AD203B41FA5}">
                      <a16:colId xmlns:a16="http://schemas.microsoft.com/office/drawing/2014/main" val="20000"/>
                    </a:ext>
                  </a:extLst>
                </a:gridCol>
                <a:gridCol w="1441210">
                  <a:extLst>
                    <a:ext uri="{9D8B030D-6E8A-4147-A177-3AD203B41FA5}">
                      <a16:colId xmlns:a16="http://schemas.microsoft.com/office/drawing/2014/main" val="20001"/>
                    </a:ext>
                  </a:extLst>
                </a:gridCol>
                <a:gridCol w="1441210">
                  <a:extLst>
                    <a:ext uri="{9D8B030D-6E8A-4147-A177-3AD203B41FA5}">
                      <a16:colId xmlns:a16="http://schemas.microsoft.com/office/drawing/2014/main" val="20002"/>
                    </a:ext>
                  </a:extLst>
                </a:gridCol>
              </a:tblGrid>
              <a:tr h="393700">
                <a:tc gridSpan="3">
                  <a:txBody>
                    <a:bodyPr/>
                    <a:lstStyle/>
                    <a:p>
                      <a:pPr marL="0" marR="0">
                        <a:lnSpc>
                          <a:spcPct val="115000"/>
                        </a:lnSpc>
                        <a:spcBef>
                          <a:spcPts val="0"/>
                        </a:spcBef>
                        <a:spcAft>
                          <a:spcPts val="0"/>
                        </a:spcAft>
                      </a:pPr>
                      <a:r>
                        <a:rPr lang="en-GB" sz="1800" dirty="0">
                          <a:effectLst/>
                        </a:rPr>
                        <a:t>Mean difference between earnings across educational levels</a:t>
                      </a:r>
                      <a:endParaRPr lang="en-GB" sz="1800" dirty="0">
                        <a:effectLst/>
                        <a:latin typeface="Calibri"/>
                        <a:ea typeface="Times New Roman"/>
                        <a:cs typeface="Times New Roman"/>
                      </a:endParaRPr>
                    </a:p>
                  </a:txBody>
                  <a:tcPr marL="68580" marR="68580"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393700">
                <a:tc>
                  <a:txBody>
                    <a:bodyPr/>
                    <a:lstStyle/>
                    <a:p>
                      <a:pPr marL="0" marR="0">
                        <a:lnSpc>
                          <a:spcPct val="115000"/>
                        </a:lnSpc>
                        <a:spcBef>
                          <a:spcPts val="0"/>
                        </a:spcBef>
                        <a:spcAft>
                          <a:spcPts val="0"/>
                        </a:spcAft>
                      </a:pPr>
                      <a:r>
                        <a:rPr lang="en-GB" sz="1800" dirty="0">
                          <a:effectLst/>
                        </a:rPr>
                        <a:t> </a:t>
                      </a:r>
                      <a:endParaRPr lang="en-GB" sz="18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GB" sz="1800">
                          <a:effectLst/>
                        </a:rPr>
                        <a:t>Mean log difference</a:t>
                      </a:r>
                      <a:endParaRPr lang="en-GB" sz="18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GB" sz="1800">
                          <a:effectLst/>
                        </a:rPr>
                        <a:t>T stat</a:t>
                      </a:r>
                      <a:endParaRPr lang="en-GB" sz="1800">
                        <a:effectLst/>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GB" sz="1800">
                          <a:effectLst/>
                        </a:rPr>
                        <a:t>None-primary </a:t>
                      </a:r>
                      <a:endParaRPr lang="en-GB" sz="18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GB" sz="1800">
                          <a:effectLst/>
                        </a:rPr>
                        <a:t>-0.0286</a:t>
                      </a:r>
                      <a:endParaRPr lang="en-GB" sz="18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GB" sz="1800">
                          <a:effectLst/>
                        </a:rPr>
                        <a:t>-0.33</a:t>
                      </a:r>
                      <a:endParaRPr lang="en-GB" sz="1800">
                        <a:effectLst/>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GB" sz="1800">
                          <a:effectLst/>
                        </a:rPr>
                        <a:t>None-junior secondary</a:t>
                      </a:r>
                      <a:endParaRPr lang="en-GB" sz="18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GB" sz="1800">
                          <a:effectLst/>
                        </a:rPr>
                        <a:t>-0.4715</a:t>
                      </a:r>
                      <a:endParaRPr lang="en-GB" sz="18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GB" sz="1800" dirty="0">
                          <a:effectLst/>
                        </a:rPr>
                        <a:t>-5.76</a:t>
                      </a:r>
                      <a:endParaRPr lang="en-GB" sz="18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nSpc>
                          <a:spcPct val="115000"/>
                        </a:lnSpc>
                        <a:spcBef>
                          <a:spcPts val="0"/>
                        </a:spcBef>
                        <a:spcAft>
                          <a:spcPts val="0"/>
                        </a:spcAft>
                      </a:pPr>
                      <a:r>
                        <a:rPr lang="en-GB" sz="1800" dirty="0">
                          <a:effectLst/>
                        </a:rPr>
                        <a:t>None-secondary or higher</a:t>
                      </a:r>
                      <a:endParaRPr lang="en-GB" sz="18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GB" sz="1800" dirty="0">
                          <a:effectLst/>
                        </a:rPr>
                        <a:t>-1.2126</a:t>
                      </a:r>
                      <a:endParaRPr lang="en-GB" sz="18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GB" sz="1800">
                          <a:effectLst/>
                        </a:rPr>
                        <a:t>-14.11</a:t>
                      </a:r>
                      <a:endParaRPr lang="en-GB" sz="1800">
                        <a:effectLst/>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nSpc>
                          <a:spcPct val="115000"/>
                        </a:lnSpc>
                        <a:spcBef>
                          <a:spcPts val="0"/>
                        </a:spcBef>
                        <a:spcAft>
                          <a:spcPts val="0"/>
                        </a:spcAft>
                      </a:pPr>
                      <a:r>
                        <a:rPr lang="en-GB" sz="1800">
                          <a:effectLst/>
                        </a:rPr>
                        <a:t>Primary-junior secondary</a:t>
                      </a:r>
                      <a:endParaRPr lang="en-GB" sz="18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GB" sz="1800">
                          <a:effectLst/>
                        </a:rPr>
                        <a:t>-0.4428</a:t>
                      </a:r>
                      <a:endParaRPr lang="en-GB" sz="18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GB" sz="1800">
                          <a:effectLst/>
                        </a:rPr>
                        <a:t>-8.15</a:t>
                      </a:r>
                      <a:endParaRPr lang="en-GB" sz="1800">
                        <a:effectLst/>
                        <a:latin typeface="Calibri"/>
                        <a:ea typeface="Times New Roman"/>
                        <a:cs typeface="Times New Roman"/>
                      </a:endParaRPr>
                    </a:p>
                  </a:txBody>
                  <a:tcPr marL="68580" marR="68580" marT="0" marB="0"/>
                </a:tc>
                <a:extLst>
                  <a:ext uri="{0D108BD9-81ED-4DB2-BD59-A6C34878D82A}">
                    <a16:rowId xmlns:a16="http://schemas.microsoft.com/office/drawing/2014/main" val="10005"/>
                  </a:ext>
                </a:extLst>
              </a:tr>
              <a:tr h="0">
                <a:tc>
                  <a:txBody>
                    <a:bodyPr/>
                    <a:lstStyle/>
                    <a:p>
                      <a:pPr marL="0" marR="0">
                        <a:lnSpc>
                          <a:spcPct val="115000"/>
                        </a:lnSpc>
                        <a:spcBef>
                          <a:spcPts val="0"/>
                        </a:spcBef>
                        <a:spcAft>
                          <a:spcPts val="0"/>
                        </a:spcAft>
                      </a:pPr>
                      <a:r>
                        <a:rPr lang="en-GB" sz="1800" dirty="0">
                          <a:effectLst/>
                        </a:rPr>
                        <a:t>Primary-secondary or higher</a:t>
                      </a:r>
                      <a:endParaRPr lang="en-GB" sz="18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GB" sz="1800">
                          <a:effectLst/>
                        </a:rPr>
                        <a:t>-1.1839</a:t>
                      </a:r>
                      <a:endParaRPr lang="en-GB" sz="18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GB" sz="1800">
                          <a:effectLst/>
                        </a:rPr>
                        <a:t>-18.37</a:t>
                      </a:r>
                      <a:endParaRPr lang="en-GB" sz="1800">
                        <a:effectLst/>
                        <a:latin typeface="Calibri"/>
                        <a:ea typeface="Times New Roman"/>
                        <a:cs typeface="Times New Roman"/>
                      </a:endParaRPr>
                    </a:p>
                  </a:txBody>
                  <a:tcPr marL="68580" marR="68580" marT="0" marB="0"/>
                </a:tc>
                <a:extLst>
                  <a:ext uri="{0D108BD9-81ED-4DB2-BD59-A6C34878D82A}">
                    <a16:rowId xmlns:a16="http://schemas.microsoft.com/office/drawing/2014/main" val="10006"/>
                  </a:ext>
                </a:extLst>
              </a:tr>
              <a:tr h="0">
                <a:tc>
                  <a:txBody>
                    <a:bodyPr/>
                    <a:lstStyle/>
                    <a:p>
                      <a:pPr marL="0" marR="0">
                        <a:lnSpc>
                          <a:spcPct val="115000"/>
                        </a:lnSpc>
                        <a:spcBef>
                          <a:spcPts val="0"/>
                        </a:spcBef>
                        <a:spcAft>
                          <a:spcPts val="0"/>
                        </a:spcAft>
                      </a:pPr>
                      <a:r>
                        <a:rPr lang="en-GB" sz="1800">
                          <a:effectLst/>
                        </a:rPr>
                        <a:t>Junior secondary-secondary or higher</a:t>
                      </a:r>
                      <a:endParaRPr lang="en-GB" sz="18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GB" sz="1800">
                          <a:effectLst/>
                        </a:rPr>
                        <a:t>-0.7410</a:t>
                      </a:r>
                      <a:endParaRPr lang="en-GB" sz="18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GB" sz="1800" dirty="0">
                          <a:effectLst/>
                        </a:rPr>
                        <a:t>-14.56</a:t>
                      </a:r>
                      <a:endParaRPr lang="en-GB" sz="18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7"/>
                  </a:ext>
                </a:extLst>
              </a:tr>
            </a:tbl>
          </a:graphicData>
        </a:graphic>
      </p:graphicFrame>
      <p:sp>
        <p:nvSpPr>
          <p:cNvPr id="6" name="Rectangle 5"/>
          <p:cNvSpPr/>
          <p:nvPr/>
        </p:nvSpPr>
        <p:spPr>
          <a:xfrm>
            <a:off x="2135560" y="4437113"/>
            <a:ext cx="7416824" cy="2246769"/>
          </a:xfrm>
          <a:prstGeom prst="rect">
            <a:avLst/>
          </a:prstGeom>
        </p:spPr>
        <p:txBody>
          <a:bodyPr wrap="square">
            <a:spAutoFit/>
          </a:bodyPr>
          <a:lstStyle/>
          <a:p>
            <a:r>
              <a:rPr lang="en-GB" sz="2000" dirty="0"/>
              <a:t>Of particular notice is the incremental difference between log real wages of persons with no education to those with junior secondary (0.471). </a:t>
            </a:r>
          </a:p>
          <a:p>
            <a:r>
              <a:rPr lang="en-GB" sz="2000" dirty="0"/>
              <a:t>Therefore 3 more years of post primary school adds a significant increase of (0.45). The trend in difference in earnings as one moves up is also indicative of a convex shape in the earnings education curve</a:t>
            </a:r>
          </a:p>
        </p:txBody>
      </p:sp>
      <p:sp>
        <p:nvSpPr>
          <p:cNvPr id="10" name="Freeform 9"/>
          <p:cNvSpPr/>
          <p:nvPr/>
        </p:nvSpPr>
        <p:spPr bwMode="auto">
          <a:xfrm>
            <a:off x="2310674" y="2727960"/>
            <a:ext cx="5995863" cy="502920"/>
          </a:xfrm>
          <a:custGeom>
            <a:avLst/>
            <a:gdLst>
              <a:gd name="connsiteX0" fmla="*/ 203927 w 5995863"/>
              <a:gd name="connsiteY0" fmla="*/ 121920 h 502920"/>
              <a:gd name="connsiteX1" fmla="*/ 874487 w 5995863"/>
              <a:gd name="connsiteY1" fmla="*/ 137160 h 502920"/>
              <a:gd name="connsiteX2" fmla="*/ 1225007 w 5995863"/>
              <a:gd name="connsiteY2" fmla="*/ 167640 h 502920"/>
              <a:gd name="connsiteX3" fmla="*/ 1407887 w 5995863"/>
              <a:gd name="connsiteY3" fmla="*/ 152400 h 502920"/>
              <a:gd name="connsiteX4" fmla="*/ 1499327 w 5995863"/>
              <a:gd name="connsiteY4" fmla="*/ 106680 h 502920"/>
              <a:gd name="connsiteX5" fmla="*/ 1545047 w 5995863"/>
              <a:gd name="connsiteY5" fmla="*/ 91440 h 502920"/>
              <a:gd name="connsiteX6" fmla="*/ 1849847 w 5995863"/>
              <a:gd name="connsiteY6" fmla="*/ 106680 h 502920"/>
              <a:gd name="connsiteX7" fmla="*/ 1895567 w 5995863"/>
              <a:gd name="connsiteY7" fmla="*/ 121920 h 502920"/>
              <a:gd name="connsiteX8" fmla="*/ 2078447 w 5995863"/>
              <a:gd name="connsiteY8" fmla="*/ 106680 h 502920"/>
              <a:gd name="connsiteX9" fmla="*/ 2230847 w 5995863"/>
              <a:gd name="connsiteY9" fmla="*/ 60960 h 502920"/>
              <a:gd name="connsiteX10" fmla="*/ 2276567 w 5995863"/>
              <a:gd name="connsiteY10" fmla="*/ 45720 h 502920"/>
              <a:gd name="connsiteX11" fmla="*/ 2398487 w 5995863"/>
              <a:gd name="connsiteY11" fmla="*/ 30480 h 502920"/>
              <a:gd name="connsiteX12" fmla="*/ 2794727 w 5995863"/>
              <a:gd name="connsiteY12" fmla="*/ 45720 h 502920"/>
              <a:gd name="connsiteX13" fmla="*/ 2901407 w 5995863"/>
              <a:gd name="connsiteY13" fmla="*/ 60960 h 502920"/>
              <a:gd name="connsiteX14" fmla="*/ 3770087 w 5995863"/>
              <a:gd name="connsiteY14" fmla="*/ 76200 h 502920"/>
              <a:gd name="connsiteX15" fmla="*/ 3831047 w 5995863"/>
              <a:gd name="connsiteY15" fmla="*/ 91440 h 502920"/>
              <a:gd name="connsiteX16" fmla="*/ 3876767 w 5995863"/>
              <a:gd name="connsiteY16" fmla="*/ 106680 h 502920"/>
              <a:gd name="connsiteX17" fmla="*/ 4013927 w 5995863"/>
              <a:gd name="connsiteY17" fmla="*/ 137160 h 502920"/>
              <a:gd name="connsiteX18" fmla="*/ 4303487 w 5995863"/>
              <a:gd name="connsiteY18" fmla="*/ 60960 h 502920"/>
              <a:gd name="connsiteX19" fmla="*/ 4349207 w 5995863"/>
              <a:gd name="connsiteY19" fmla="*/ 30480 h 502920"/>
              <a:gd name="connsiteX20" fmla="*/ 4394927 w 5995863"/>
              <a:gd name="connsiteY20" fmla="*/ 0 h 502920"/>
              <a:gd name="connsiteX21" fmla="*/ 4593047 w 5995863"/>
              <a:gd name="connsiteY21" fmla="*/ 15240 h 502920"/>
              <a:gd name="connsiteX22" fmla="*/ 4684487 w 5995863"/>
              <a:gd name="connsiteY22" fmla="*/ 45720 h 502920"/>
              <a:gd name="connsiteX23" fmla="*/ 5583647 w 5995863"/>
              <a:gd name="connsiteY23" fmla="*/ 60960 h 502920"/>
              <a:gd name="connsiteX24" fmla="*/ 5705567 w 5995863"/>
              <a:gd name="connsiteY24" fmla="*/ 91440 h 502920"/>
              <a:gd name="connsiteX25" fmla="*/ 5751287 w 5995863"/>
              <a:gd name="connsiteY25" fmla="*/ 106680 h 502920"/>
              <a:gd name="connsiteX26" fmla="*/ 5797007 w 5995863"/>
              <a:gd name="connsiteY26" fmla="*/ 137160 h 502920"/>
              <a:gd name="connsiteX27" fmla="*/ 5857967 w 5995863"/>
              <a:gd name="connsiteY27" fmla="*/ 152400 h 502920"/>
              <a:gd name="connsiteX28" fmla="*/ 5964647 w 5995863"/>
              <a:gd name="connsiteY28" fmla="*/ 182880 h 502920"/>
              <a:gd name="connsiteX29" fmla="*/ 5995127 w 5995863"/>
              <a:gd name="connsiteY29" fmla="*/ 228600 h 502920"/>
              <a:gd name="connsiteX30" fmla="*/ 5949407 w 5995863"/>
              <a:gd name="connsiteY30" fmla="*/ 426720 h 502920"/>
              <a:gd name="connsiteX31" fmla="*/ 5934167 w 5995863"/>
              <a:gd name="connsiteY31" fmla="*/ 472440 h 502920"/>
              <a:gd name="connsiteX32" fmla="*/ 5888447 w 5995863"/>
              <a:gd name="connsiteY32" fmla="*/ 502920 h 502920"/>
              <a:gd name="connsiteX33" fmla="*/ 5766527 w 5995863"/>
              <a:gd name="connsiteY33" fmla="*/ 487680 h 502920"/>
              <a:gd name="connsiteX34" fmla="*/ 5675087 w 5995863"/>
              <a:gd name="connsiteY34" fmla="*/ 426720 h 502920"/>
              <a:gd name="connsiteX35" fmla="*/ 5537927 w 5995863"/>
              <a:gd name="connsiteY35" fmla="*/ 381000 h 502920"/>
              <a:gd name="connsiteX36" fmla="*/ 5492207 w 5995863"/>
              <a:gd name="connsiteY36" fmla="*/ 365760 h 502920"/>
              <a:gd name="connsiteX37" fmla="*/ 5324567 w 5995863"/>
              <a:gd name="connsiteY37" fmla="*/ 396240 h 502920"/>
              <a:gd name="connsiteX38" fmla="*/ 5278847 w 5995863"/>
              <a:gd name="connsiteY38" fmla="*/ 426720 h 502920"/>
              <a:gd name="connsiteX39" fmla="*/ 4425407 w 5995863"/>
              <a:gd name="connsiteY39" fmla="*/ 426720 h 502920"/>
              <a:gd name="connsiteX40" fmla="*/ 4379687 w 5995863"/>
              <a:gd name="connsiteY40" fmla="*/ 441960 h 502920"/>
              <a:gd name="connsiteX41" fmla="*/ 4273007 w 5995863"/>
              <a:gd name="connsiteY41" fmla="*/ 457200 h 502920"/>
              <a:gd name="connsiteX42" fmla="*/ 4090127 w 5995863"/>
              <a:gd name="connsiteY42" fmla="*/ 441960 h 502920"/>
              <a:gd name="connsiteX43" fmla="*/ 4029167 w 5995863"/>
              <a:gd name="connsiteY43" fmla="*/ 426720 h 502920"/>
              <a:gd name="connsiteX44" fmla="*/ 3648167 w 5995863"/>
              <a:gd name="connsiteY44" fmla="*/ 411480 h 502920"/>
              <a:gd name="connsiteX45" fmla="*/ 3465287 w 5995863"/>
              <a:gd name="connsiteY45" fmla="*/ 426720 h 502920"/>
              <a:gd name="connsiteX46" fmla="*/ 3419567 w 5995863"/>
              <a:gd name="connsiteY46" fmla="*/ 441960 h 502920"/>
              <a:gd name="connsiteX47" fmla="*/ 3251927 w 5995863"/>
              <a:gd name="connsiteY47" fmla="*/ 426720 h 502920"/>
              <a:gd name="connsiteX48" fmla="*/ 3160487 w 5995863"/>
              <a:gd name="connsiteY48" fmla="*/ 396240 h 502920"/>
              <a:gd name="connsiteX49" fmla="*/ 3114767 w 5995863"/>
              <a:gd name="connsiteY49" fmla="*/ 381000 h 502920"/>
              <a:gd name="connsiteX50" fmla="*/ 2825207 w 5995863"/>
              <a:gd name="connsiteY50" fmla="*/ 396240 h 502920"/>
              <a:gd name="connsiteX51" fmla="*/ 2733767 w 5995863"/>
              <a:gd name="connsiteY51" fmla="*/ 426720 h 502920"/>
              <a:gd name="connsiteX52" fmla="*/ 1682207 w 5995863"/>
              <a:gd name="connsiteY52" fmla="*/ 426720 h 502920"/>
              <a:gd name="connsiteX53" fmla="*/ 1575527 w 5995863"/>
              <a:gd name="connsiteY53" fmla="*/ 441960 h 502920"/>
              <a:gd name="connsiteX54" fmla="*/ 1240247 w 5995863"/>
              <a:gd name="connsiteY54" fmla="*/ 426720 h 502920"/>
              <a:gd name="connsiteX55" fmla="*/ 1103087 w 5995863"/>
              <a:gd name="connsiteY55" fmla="*/ 411480 h 502920"/>
              <a:gd name="connsiteX56" fmla="*/ 554447 w 5995863"/>
              <a:gd name="connsiteY56" fmla="*/ 396240 h 502920"/>
              <a:gd name="connsiteX57" fmla="*/ 508727 w 5995863"/>
              <a:gd name="connsiteY57" fmla="*/ 381000 h 502920"/>
              <a:gd name="connsiteX58" fmla="*/ 21047 w 5995863"/>
              <a:gd name="connsiteY58" fmla="*/ 365760 h 502920"/>
              <a:gd name="connsiteX59" fmla="*/ 36287 w 5995863"/>
              <a:gd name="connsiteY59" fmla="*/ 213360 h 502920"/>
              <a:gd name="connsiteX60" fmla="*/ 127727 w 5995863"/>
              <a:gd name="connsiteY60" fmla="*/ 167640 h 502920"/>
              <a:gd name="connsiteX61" fmla="*/ 295367 w 5995863"/>
              <a:gd name="connsiteY61" fmla="*/ 137160 h 502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95863" h="502920">
                <a:moveTo>
                  <a:pt x="203927" y="121920"/>
                </a:moveTo>
                <a:cubicBezTo>
                  <a:pt x="464587" y="69788"/>
                  <a:pt x="331365" y="89932"/>
                  <a:pt x="874487" y="137160"/>
                </a:cubicBezTo>
                <a:lnTo>
                  <a:pt x="1225007" y="167640"/>
                </a:lnTo>
                <a:cubicBezTo>
                  <a:pt x="1285967" y="162560"/>
                  <a:pt x="1347252" y="160485"/>
                  <a:pt x="1407887" y="152400"/>
                </a:cubicBezTo>
                <a:cubicBezTo>
                  <a:pt x="1460123" y="145435"/>
                  <a:pt x="1452624" y="130032"/>
                  <a:pt x="1499327" y="106680"/>
                </a:cubicBezTo>
                <a:cubicBezTo>
                  <a:pt x="1513695" y="99496"/>
                  <a:pt x="1529807" y="96520"/>
                  <a:pt x="1545047" y="91440"/>
                </a:cubicBezTo>
                <a:cubicBezTo>
                  <a:pt x="1646647" y="96520"/>
                  <a:pt x="1748503" y="97867"/>
                  <a:pt x="1849847" y="106680"/>
                </a:cubicBezTo>
                <a:cubicBezTo>
                  <a:pt x="1865851" y="108072"/>
                  <a:pt x="1879503" y="121920"/>
                  <a:pt x="1895567" y="121920"/>
                </a:cubicBezTo>
                <a:cubicBezTo>
                  <a:pt x="1956738" y="121920"/>
                  <a:pt x="2017487" y="111760"/>
                  <a:pt x="2078447" y="106680"/>
                </a:cubicBezTo>
                <a:cubicBezTo>
                  <a:pt x="2170576" y="83648"/>
                  <a:pt x="2119536" y="98064"/>
                  <a:pt x="2230847" y="60960"/>
                </a:cubicBezTo>
                <a:cubicBezTo>
                  <a:pt x="2246087" y="55880"/>
                  <a:pt x="2260627" y="47713"/>
                  <a:pt x="2276567" y="45720"/>
                </a:cubicBezTo>
                <a:lnTo>
                  <a:pt x="2398487" y="30480"/>
                </a:lnTo>
                <a:cubicBezTo>
                  <a:pt x="2530567" y="35560"/>
                  <a:pt x="2662791" y="37724"/>
                  <a:pt x="2794727" y="45720"/>
                </a:cubicBezTo>
                <a:cubicBezTo>
                  <a:pt x="2830582" y="47893"/>
                  <a:pt x="2865504" y="59838"/>
                  <a:pt x="2901407" y="60960"/>
                </a:cubicBezTo>
                <a:cubicBezTo>
                  <a:pt x="3190870" y="70006"/>
                  <a:pt x="3480527" y="71120"/>
                  <a:pt x="3770087" y="76200"/>
                </a:cubicBezTo>
                <a:cubicBezTo>
                  <a:pt x="3790407" y="81280"/>
                  <a:pt x="3810908" y="85686"/>
                  <a:pt x="3831047" y="91440"/>
                </a:cubicBezTo>
                <a:cubicBezTo>
                  <a:pt x="3846493" y="95853"/>
                  <a:pt x="3861085" y="103195"/>
                  <a:pt x="3876767" y="106680"/>
                </a:cubicBezTo>
                <a:cubicBezTo>
                  <a:pt x="4037696" y="142442"/>
                  <a:pt x="3911005" y="102853"/>
                  <a:pt x="4013927" y="137160"/>
                </a:cubicBezTo>
                <a:cubicBezTo>
                  <a:pt x="4248571" y="119110"/>
                  <a:pt x="4156936" y="158661"/>
                  <a:pt x="4303487" y="60960"/>
                </a:cubicBezTo>
                <a:lnTo>
                  <a:pt x="4349207" y="30480"/>
                </a:lnTo>
                <a:lnTo>
                  <a:pt x="4394927" y="0"/>
                </a:lnTo>
                <a:cubicBezTo>
                  <a:pt x="4460967" y="5080"/>
                  <a:pt x="4527622" y="4910"/>
                  <a:pt x="4593047" y="15240"/>
                </a:cubicBezTo>
                <a:cubicBezTo>
                  <a:pt x="4624783" y="20251"/>
                  <a:pt x="4652363" y="45176"/>
                  <a:pt x="4684487" y="45720"/>
                </a:cubicBezTo>
                <a:lnTo>
                  <a:pt x="5583647" y="60960"/>
                </a:lnTo>
                <a:cubicBezTo>
                  <a:pt x="5624287" y="71120"/>
                  <a:pt x="5665826" y="78193"/>
                  <a:pt x="5705567" y="91440"/>
                </a:cubicBezTo>
                <a:cubicBezTo>
                  <a:pt x="5720807" y="96520"/>
                  <a:pt x="5736919" y="99496"/>
                  <a:pt x="5751287" y="106680"/>
                </a:cubicBezTo>
                <a:cubicBezTo>
                  <a:pt x="5767670" y="114871"/>
                  <a:pt x="5780172" y="129945"/>
                  <a:pt x="5797007" y="137160"/>
                </a:cubicBezTo>
                <a:cubicBezTo>
                  <a:pt x="5816259" y="145411"/>
                  <a:pt x="5837828" y="146646"/>
                  <a:pt x="5857967" y="152400"/>
                </a:cubicBezTo>
                <a:cubicBezTo>
                  <a:pt x="6011012" y="196127"/>
                  <a:pt x="5774076" y="135237"/>
                  <a:pt x="5964647" y="182880"/>
                </a:cubicBezTo>
                <a:cubicBezTo>
                  <a:pt x="5974807" y="198120"/>
                  <a:pt x="5993304" y="210375"/>
                  <a:pt x="5995127" y="228600"/>
                </a:cubicBezTo>
                <a:cubicBezTo>
                  <a:pt x="6001214" y="289473"/>
                  <a:pt x="5968107" y="370621"/>
                  <a:pt x="5949407" y="426720"/>
                </a:cubicBezTo>
                <a:cubicBezTo>
                  <a:pt x="5944327" y="441960"/>
                  <a:pt x="5947533" y="463529"/>
                  <a:pt x="5934167" y="472440"/>
                </a:cubicBezTo>
                <a:lnTo>
                  <a:pt x="5888447" y="502920"/>
                </a:lnTo>
                <a:cubicBezTo>
                  <a:pt x="5847807" y="497840"/>
                  <a:pt x="5805097" y="501455"/>
                  <a:pt x="5766527" y="487680"/>
                </a:cubicBezTo>
                <a:cubicBezTo>
                  <a:pt x="5732029" y="475359"/>
                  <a:pt x="5709840" y="438304"/>
                  <a:pt x="5675087" y="426720"/>
                </a:cubicBezTo>
                <a:lnTo>
                  <a:pt x="5537927" y="381000"/>
                </a:lnTo>
                <a:lnTo>
                  <a:pt x="5492207" y="365760"/>
                </a:lnTo>
                <a:cubicBezTo>
                  <a:pt x="5450179" y="371013"/>
                  <a:pt x="5371553" y="372747"/>
                  <a:pt x="5324567" y="396240"/>
                </a:cubicBezTo>
                <a:cubicBezTo>
                  <a:pt x="5308184" y="404431"/>
                  <a:pt x="5294087" y="416560"/>
                  <a:pt x="5278847" y="426720"/>
                </a:cubicBezTo>
                <a:cubicBezTo>
                  <a:pt x="4894931" y="399297"/>
                  <a:pt x="5010087" y="400734"/>
                  <a:pt x="4425407" y="426720"/>
                </a:cubicBezTo>
                <a:cubicBezTo>
                  <a:pt x="4409358" y="427433"/>
                  <a:pt x="4395439" y="438810"/>
                  <a:pt x="4379687" y="441960"/>
                </a:cubicBezTo>
                <a:cubicBezTo>
                  <a:pt x="4344464" y="449005"/>
                  <a:pt x="4308567" y="452120"/>
                  <a:pt x="4273007" y="457200"/>
                </a:cubicBezTo>
                <a:cubicBezTo>
                  <a:pt x="4212047" y="452120"/>
                  <a:pt x="4150826" y="449547"/>
                  <a:pt x="4090127" y="441960"/>
                </a:cubicBezTo>
                <a:cubicBezTo>
                  <a:pt x="4069343" y="439362"/>
                  <a:pt x="4050063" y="428161"/>
                  <a:pt x="4029167" y="426720"/>
                </a:cubicBezTo>
                <a:cubicBezTo>
                  <a:pt x="3902367" y="417975"/>
                  <a:pt x="3775167" y="416560"/>
                  <a:pt x="3648167" y="411480"/>
                </a:cubicBezTo>
                <a:cubicBezTo>
                  <a:pt x="3587207" y="416560"/>
                  <a:pt x="3525922" y="418635"/>
                  <a:pt x="3465287" y="426720"/>
                </a:cubicBezTo>
                <a:cubicBezTo>
                  <a:pt x="3449364" y="428843"/>
                  <a:pt x="3435631" y="441960"/>
                  <a:pt x="3419567" y="441960"/>
                </a:cubicBezTo>
                <a:cubicBezTo>
                  <a:pt x="3363457" y="441960"/>
                  <a:pt x="3307807" y="431800"/>
                  <a:pt x="3251927" y="426720"/>
                </a:cubicBezTo>
                <a:lnTo>
                  <a:pt x="3160487" y="396240"/>
                </a:lnTo>
                <a:lnTo>
                  <a:pt x="3114767" y="381000"/>
                </a:lnTo>
                <a:cubicBezTo>
                  <a:pt x="3018247" y="386080"/>
                  <a:pt x="2921172" y="384724"/>
                  <a:pt x="2825207" y="396240"/>
                </a:cubicBezTo>
                <a:cubicBezTo>
                  <a:pt x="2793307" y="400068"/>
                  <a:pt x="2733767" y="426720"/>
                  <a:pt x="2733767" y="426720"/>
                </a:cubicBezTo>
                <a:cubicBezTo>
                  <a:pt x="2256461" y="398643"/>
                  <a:pt x="2422137" y="401638"/>
                  <a:pt x="1682207" y="426720"/>
                </a:cubicBezTo>
                <a:cubicBezTo>
                  <a:pt x="1646307" y="427937"/>
                  <a:pt x="1611087" y="436880"/>
                  <a:pt x="1575527" y="441960"/>
                </a:cubicBezTo>
                <a:lnTo>
                  <a:pt x="1240247" y="426720"/>
                </a:lnTo>
                <a:cubicBezTo>
                  <a:pt x="1194341" y="423758"/>
                  <a:pt x="1149043" y="413522"/>
                  <a:pt x="1103087" y="411480"/>
                </a:cubicBezTo>
                <a:cubicBezTo>
                  <a:pt x="920317" y="403357"/>
                  <a:pt x="737327" y="401320"/>
                  <a:pt x="554447" y="396240"/>
                </a:cubicBezTo>
                <a:cubicBezTo>
                  <a:pt x="539207" y="391160"/>
                  <a:pt x="524765" y="381916"/>
                  <a:pt x="508727" y="381000"/>
                </a:cubicBezTo>
                <a:cubicBezTo>
                  <a:pt x="346353" y="371721"/>
                  <a:pt x="174323" y="420148"/>
                  <a:pt x="21047" y="365760"/>
                </a:cubicBezTo>
                <a:cubicBezTo>
                  <a:pt x="-27067" y="348687"/>
                  <a:pt x="20143" y="261793"/>
                  <a:pt x="36287" y="213360"/>
                </a:cubicBezTo>
                <a:cubicBezTo>
                  <a:pt x="43223" y="192552"/>
                  <a:pt x="110370" y="172374"/>
                  <a:pt x="127727" y="167640"/>
                </a:cubicBezTo>
                <a:cubicBezTo>
                  <a:pt x="253040" y="133464"/>
                  <a:pt x="211901" y="137160"/>
                  <a:pt x="295367" y="137160"/>
                </a:cubicBezTo>
              </a:path>
            </a:pathLst>
          </a:custGeom>
          <a:no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GB" sz="2400">
              <a:latin typeface="Times New Roman" pitchFamily="18" charset="0"/>
            </a:endParaRPr>
          </a:p>
        </p:txBody>
      </p:sp>
      <p:sp>
        <p:nvSpPr>
          <p:cNvPr id="12" name="Freeform 11"/>
          <p:cNvSpPr/>
          <p:nvPr/>
        </p:nvSpPr>
        <p:spPr bwMode="auto">
          <a:xfrm>
            <a:off x="2310673" y="3345180"/>
            <a:ext cx="5995863" cy="502920"/>
          </a:xfrm>
          <a:custGeom>
            <a:avLst/>
            <a:gdLst>
              <a:gd name="connsiteX0" fmla="*/ 203927 w 5995863"/>
              <a:gd name="connsiteY0" fmla="*/ 121920 h 502920"/>
              <a:gd name="connsiteX1" fmla="*/ 874487 w 5995863"/>
              <a:gd name="connsiteY1" fmla="*/ 137160 h 502920"/>
              <a:gd name="connsiteX2" fmla="*/ 1225007 w 5995863"/>
              <a:gd name="connsiteY2" fmla="*/ 167640 h 502920"/>
              <a:gd name="connsiteX3" fmla="*/ 1407887 w 5995863"/>
              <a:gd name="connsiteY3" fmla="*/ 152400 h 502920"/>
              <a:gd name="connsiteX4" fmla="*/ 1499327 w 5995863"/>
              <a:gd name="connsiteY4" fmla="*/ 106680 h 502920"/>
              <a:gd name="connsiteX5" fmla="*/ 1545047 w 5995863"/>
              <a:gd name="connsiteY5" fmla="*/ 91440 h 502920"/>
              <a:gd name="connsiteX6" fmla="*/ 1849847 w 5995863"/>
              <a:gd name="connsiteY6" fmla="*/ 106680 h 502920"/>
              <a:gd name="connsiteX7" fmla="*/ 1895567 w 5995863"/>
              <a:gd name="connsiteY7" fmla="*/ 121920 h 502920"/>
              <a:gd name="connsiteX8" fmla="*/ 2078447 w 5995863"/>
              <a:gd name="connsiteY8" fmla="*/ 106680 h 502920"/>
              <a:gd name="connsiteX9" fmla="*/ 2230847 w 5995863"/>
              <a:gd name="connsiteY9" fmla="*/ 60960 h 502920"/>
              <a:gd name="connsiteX10" fmla="*/ 2276567 w 5995863"/>
              <a:gd name="connsiteY10" fmla="*/ 45720 h 502920"/>
              <a:gd name="connsiteX11" fmla="*/ 2398487 w 5995863"/>
              <a:gd name="connsiteY11" fmla="*/ 30480 h 502920"/>
              <a:gd name="connsiteX12" fmla="*/ 2794727 w 5995863"/>
              <a:gd name="connsiteY12" fmla="*/ 45720 h 502920"/>
              <a:gd name="connsiteX13" fmla="*/ 2901407 w 5995863"/>
              <a:gd name="connsiteY13" fmla="*/ 60960 h 502920"/>
              <a:gd name="connsiteX14" fmla="*/ 3770087 w 5995863"/>
              <a:gd name="connsiteY14" fmla="*/ 76200 h 502920"/>
              <a:gd name="connsiteX15" fmla="*/ 3831047 w 5995863"/>
              <a:gd name="connsiteY15" fmla="*/ 91440 h 502920"/>
              <a:gd name="connsiteX16" fmla="*/ 3876767 w 5995863"/>
              <a:gd name="connsiteY16" fmla="*/ 106680 h 502920"/>
              <a:gd name="connsiteX17" fmla="*/ 4013927 w 5995863"/>
              <a:gd name="connsiteY17" fmla="*/ 137160 h 502920"/>
              <a:gd name="connsiteX18" fmla="*/ 4303487 w 5995863"/>
              <a:gd name="connsiteY18" fmla="*/ 60960 h 502920"/>
              <a:gd name="connsiteX19" fmla="*/ 4349207 w 5995863"/>
              <a:gd name="connsiteY19" fmla="*/ 30480 h 502920"/>
              <a:gd name="connsiteX20" fmla="*/ 4394927 w 5995863"/>
              <a:gd name="connsiteY20" fmla="*/ 0 h 502920"/>
              <a:gd name="connsiteX21" fmla="*/ 4593047 w 5995863"/>
              <a:gd name="connsiteY21" fmla="*/ 15240 h 502920"/>
              <a:gd name="connsiteX22" fmla="*/ 4684487 w 5995863"/>
              <a:gd name="connsiteY22" fmla="*/ 45720 h 502920"/>
              <a:gd name="connsiteX23" fmla="*/ 5583647 w 5995863"/>
              <a:gd name="connsiteY23" fmla="*/ 60960 h 502920"/>
              <a:gd name="connsiteX24" fmla="*/ 5705567 w 5995863"/>
              <a:gd name="connsiteY24" fmla="*/ 91440 h 502920"/>
              <a:gd name="connsiteX25" fmla="*/ 5751287 w 5995863"/>
              <a:gd name="connsiteY25" fmla="*/ 106680 h 502920"/>
              <a:gd name="connsiteX26" fmla="*/ 5797007 w 5995863"/>
              <a:gd name="connsiteY26" fmla="*/ 137160 h 502920"/>
              <a:gd name="connsiteX27" fmla="*/ 5857967 w 5995863"/>
              <a:gd name="connsiteY27" fmla="*/ 152400 h 502920"/>
              <a:gd name="connsiteX28" fmla="*/ 5964647 w 5995863"/>
              <a:gd name="connsiteY28" fmla="*/ 182880 h 502920"/>
              <a:gd name="connsiteX29" fmla="*/ 5995127 w 5995863"/>
              <a:gd name="connsiteY29" fmla="*/ 228600 h 502920"/>
              <a:gd name="connsiteX30" fmla="*/ 5949407 w 5995863"/>
              <a:gd name="connsiteY30" fmla="*/ 426720 h 502920"/>
              <a:gd name="connsiteX31" fmla="*/ 5934167 w 5995863"/>
              <a:gd name="connsiteY31" fmla="*/ 472440 h 502920"/>
              <a:gd name="connsiteX32" fmla="*/ 5888447 w 5995863"/>
              <a:gd name="connsiteY32" fmla="*/ 502920 h 502920"/>
              <a:gd name="connsiteX33" fmla="*/ 5766527 w 5995863"/>
              <a:gd name="connsiteY33" fmla="*/ 487680 h 502920"/>
              <a:gd name="connsiteX34" fmla="*/ 5675087 w 5995863"/>
              <a:gd name="connsiteY34" fmla="*/ 426720 h 502920"/>
              <a:gd name="connsiteX35" fmla="*/ 5537927 w 5995863"/>
              <a:gd name="connsiteY35" fmla="*/ 381000 h 502920"/>
              <a:gd name="connsiteX36" fmla="*/ 5492207 w 5995863"/>
              <a:gd name="connsiteY36" fmla="*/ 365760 h 502920"/>
              <a:gd name="connsiteX37" fmla="*/ 5324567 w 5995863"/>
              <a:gd name="connsiteY37" fmla="*/ 396240 h 502920"/>
              <a:gd name="connsiteX38" fmla="*/ 5278847 w 5995863"/>
              <a:gd name="connsiteY38" fmla="*/ 426720 h 502920"/>
              <a:gd name="connsiteX39" fmla="*/ 4425407 w 5995863"/>
              <a:gd name="connsiteY39" fmla="*/ 426720 h 502920"/>
              <a:gd name="connsiteX40" fmla="*/ 4379687 w 5995863"/>
              <a:gd name="connsiteY40" fmla="*/ 441960 h 502920"/>
              <a:gd name="connsiteX41" fmla="*/ 4273007 w 5995863"/>
              <a:gd name="connsiteY41" fmla="*/ 457200 h 502920"/>
              <a:gd name="connsiteX42" fmla="*/ 4090127 w 5995863"/>
              <a:gd name="connsiteY42" fmla="*/ 441960 h 502920"/>
              <a:gd name="connsiteX43" fmla="*/ 4029167 w 5995863"/>
              <a:gd name="connsiteY43" fmla="*/ 426720 h 502920"/>
              <a:gd name="connsiteX44" fmla="*/ 3648167 w 5995863"/>
              <a:gd name="connsiteY44" fmla="*/ 411480 h 502920"/>
              <a:gd name="connsiteX45" fmla="*/ 3465287 w 5995863"/>
              <a:gd name="connsiteY45" fmla="*/ 426720 h 502920"/>
              <a:gd name="connsiteX46" fmla="*/ 3419567 w 5995863"/>
              <a:gd name="connsiteY46" fmla="*/ 441960 h 502920"/>
              <a:gd name="connsiteX47" fmla="*/ 3251927 w 5995863"/>
              <a:gd name="connsiteY47" fmla="*/ 426720 h 502920"/>
              <a:gd name="connsiteX48" fmla="*/ 3160487 w 5995863"/>
              <a:gd name="connsiteY48" fmla="*/ 396240 h 502920"/>
              <a:gd name="connsiteX49" fmla="*/ 3114767 w 5995863"/>
              <a:gd name="connsiteY49" fmla="*/ 381000 h 502920"/>
              <a:gd name="connsiteX50" fmla="*/ 2825207 w 5995863"/>
              <a:gd name="connsiteY50" fmla="*/ 396240 h 502920"/>
              <a:gd name="connsiteX51" fmla="*/ 2733767 w 5995863"/>
              <a:gd name="connsiteY51" fmla="*/ 426720 h 502920"/>
              <a:gd name="connsiteX52" fmla="*/ 1682207 w 5995863"/>
              <a:gd name="connsiteY52" fmla="*/ 426720 h 502920"/>
              <a:gd name="connsiteX53" fmla="*/ 1575527 w 5995863"/>
              <a:gd name="connsiteY53" fmla="*/ 441960 h 502920"/>
              <a:gd name="connsiteX54" fmla="*/ 1240247 w 5995863"/>
              <a:gd name="connsiteY54" fmla="*/ 426720 h 502920"/>
              <a:gd name="connsiteX55" fmla="*/ 1103087 w 5995863"/>
              <a:gd name="connsiteY55" fmla="*/ 411480 h 502920"/>
              <a:gd name="connsiteX56" fmla="*/ 554447 w 5995863"/>
              <a:gd name="connsiteY56" fmla="*/ 396240 h 502920"/>
              <a:gd name="connsiteX57" fmla="*/ 508727 w 5995863"/>
              <a:gd name="connsiteY57" fmla="*/ 381000 h 502920"/>
              <a:gd name="connsiteX58" fmla="*/ 21047 w 5995863"/>
              <a:gd name="connsiteY58" fmla="*/ 365760 h 502920"/>
              <a:gd name="connsiteX59" fmla="*/ 36287 w 5995863"/>
              <a:gd name="connsiteY59" fmla="*/ 213360 h 502920"/>
              <a:gd name="connsiteX60" fmla="*/ 127727 w 5995863"/>
              <a:gd name="connsiteY60" fmla="*/ 167640 h 502920"/>
              <a:gd name="connsiteX61" fmla="*/ 295367 w 5995863"/>
              <a:gd name="connsiteY61" fmla="*/ 137160 h 502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95863" h="502920">
                <a:moveTo>
                  <a:pt x="203927" y="121920"/>
                </a:moveTo>
                <a:cubicBezTo>
                  <a:pt x="464587" y="69788"/>
                  <a:pt x="331365" y="89932"/>
                  <a:pt x="874487" y="137160"/>
                </a:cubicBezTo>
                <a:lnTo>
                  <a:pt x="1225007" y="167640"/>
                </a:lnTo>
                <a:cubicBezTo>
                  <a:pt x="1285967" y="162560"/>
                  <a:pt x="1347252" y="160485"/>
                  <a:pt x="1407887" y="152400"/>
                </a:cubicBezTo>
                <a:cubicBezTo>
                  <a:pt x="1460123" y="145435"/>
                  <a:pt x="1452624" y="130032"/>
                  <a:pt x="1499327" y="106680"/>
                </a:cubicBezTo>
                <a:cubicBezTo>
                  <a:pt x="1513695" y="99496"/>
                  <a:pt x="1529807" y="96520"/>
                  <a:pt x="1545047" y="91440"/>
                </a:cubicBezTo>
                <a:cubicBezTo>
                  <a:pt x="1646647" y="96520"/>
                  <a:pt x="1748503" y="97867"/>
                  <a:pt x="1849847" y="106680"/>
                </a:cubicBezTo>
                <a:cubicBezTo>
                  <a:pt x="1865851" y="108072"/>
                  <a:pt x="1879503" y="121920"/>
                  <a:pt x="1895567" y="121920"/>
                </a:cubicBezTo>
                <a:cubicBezTo>
                  <a:pt x="1956738" y="121920"/>
                  <a:pt x="2017487" y="111760"/>
                  <a:pt x="2078447" y="106680"/>
                </a:cubicBezTo>
                <a:cubicBezTo>
                  <a:pt x="2170576" y="83648"/>
                  <a:pt x="2119536" y="98064"/>
                  <a:pt x="2230847" y="60960"/>
                </a:cubicBezTo>
                <a:cubicBezTo>
                  <a:pt x="2246087" y="55880"/>
                  <a:pt x="2260627" y="47713"/>
                  <a:pt x="2276567" y="45720"/>
                </a:cubicBezTo>
                <a:lnTo>
                  <a:pt x="2398487" y="30480"/>
                </a:lnTo>
                <a:cubicBezTo>
                  <a:pt x="2530567" y="35560"/>
                  <a:pt x="2662791" y="37724"/>
                  <a:pt x="2794727" y="45720"/>
                </a:cubicBezTo>
                <a:cubicBezTo>
                  <a:pt x="2830582" y="47893"/>
                  <a:pt x="2865504" y="59838"/>
                  <a:pt x="2901407" y="60960"/>
                </a:cubicBezTo>
                <a:cubicBezTo>
                  <a:pt x="3190870" y="70006"/>
                  <a:pt x="3480527" y="71120"/>
                  <a:pt x="3770087" y="76200"/>
                </a:cubicBezTo>
                <a:cubicBezTo>
                  <a:pt x="3790407" y="81280"/>
                  <a:pt x="3810908" y="85686"/>
                  <a:pt x="3831047" y="91440"/>
                </a:cubicBezTo>
                <a:cubicBezTo>
                  <a:pt x="3846493" y="95853"/>
                  <a:pt x="3861085" y="103195"/>
                  <a:pt x="3876767" y="106680"/>
                </a:cubicBezTo>
                <a:cubicBezTo>
                  <a:pt x="4037696" y="142442"/>
                  <a:pt x="3911005" y="102853"/>
                  <a:pt x="4013927" y="137160"/>
                </a:cubicBezTo>
                <a:cubicBezTo>
                  <a:pt x="4248571" y="119110"/>
                  <a:pt x="4156936" y="158661"/>
                  <a:pt x="4303487" y="60960"/>
                </a:cubicBezTo>
                <a:lnTo>
                  <a:pt x="4349207" y="30480"/>
                </a:lnTo>
                <a:lnTo>
                  <a:pt x="4394927" y="0"/>
                </a:lnTo>
                <a:cubicBezTo>
                  <a:pt x="4460967" y="5080"/>
                  <a:pt x="4527622" y="4910"/>
                  <a:pt x="4593047" y="15240"/>
                </a:cubicBezTo>
                <a:cubicBezTo>
                  <a:pt x="4624783" y="20251"/>
                  <a:pt x="4652363" y="45176"/>
                  <a:pt x="4684487" y="45720"/>
                </a:cubicBezTo>
                <a:lnTo>
                  <a:pt x="5583647" y="60960"/>
                </a:lnTo>
                <a:cubicBezTo>
                  <a:pt x="5624287" y="71120"/>
                  <a:pt x="5665826" y="78193"/>
                  <a:pt x="5705567" y="91440"/>
                </a:cubicBezTo>
                <a:cubicBezTo>
                  <a:pt x="5720807" y="96520"/>
                  <a:pt x="5736919" y="99496"/>
                  <a:pt x="5751287" y="106680"/>
                </a:cubicBezTo>
                <a:cubicBezTo>
                  <a:pt x="5767670" y="114871"/>
                  <a:pt x="5780172" y="129945"/>
                  <a:pt x="5797007" y="137160"/>
                </a:cubicBezTo>
                <a:cubicBezTo>
                  <a:pt x="5816259" y="145411"/>
                  <a:pt x="5837828" y="146646"/>
                  <a:pt x="5857967" y="152400"/>
                </a:cubicBezTo>
                <a:cubicBezTo>
                  <a:pt x="6011012" y="196127"/>
                  <a:pt x="5774076" y="135237"/>
                  <a:pt x="5964647" y="182880"/>
                </a:cubicBezTo>
                <a:cubicBezTo>
                  <a:pt x="5974807" y="198120"/>
                  <a:pt x="5993304" y="210375"/>
                  <a:pt x="5995127" y="228600"/>
                </a:cubicBezTo>
                <a:cubicBezTo>
                  <a:pt x="6001214" y="289473"/>
                  <a:pt x="5968107" y="370621"/>
                  <a:pt x="5949407" y="426720"/>
                </a:cubicBezTo>
                <a:cubicBezTo>
                  <a:pt x="5944327" y="441960"/>
                  <a:pt x="5947533" y="463529"/>
                  <a:pt x="5934167" y="472440"/>
                </a:cubicBezTo>
                <a:lnTo>
                  <a:pt x="5888447" y="502920"/>
                </a:lnTo>
                <a:cubicBezTo>
                  <a:pt x="5847807" y="497840"/>
                  <a:pt x="5805097" y="501455"/>
                  <a:pt x="5766527" y="487680"/>
                </a:cubicBezTo>
                <a:cubicBezTo>
                  <a:pt x="5732029" y="475359"/>
                  <a:pt x="5709840" y="438304"/>
                  <a:pt x="5675087" y="426720"/>
                </a:cubicBezTo>
                <a:lnTo>
                  <a:pt x="5537927" y="381000"/>
                </a:lnTo>
                <a:lnTo>
                  <a:pt x="5492207" y="365760"/>
                </a:lnTo>
                <a:cubicBezTo>
                  <a:pt x="5450179" y="371013"/>
                  <a:pt x="5371553" y="372747"/>
                  <a:pt x="5324567" y="396240"/>
                </a:cubicBezTo>
                <a:cubicBezTo>
                  <a:pt x="5308184" y="404431"/>
                  <a:pt x="5294087" y="416560"/>
                  <a:pt x="5278847" y="426720"/>
                </a:cubicBezTo>
                <a:cubicBezTo>
                  <a:pt x="4894931" y="399297"/>
                  <a:pt x="5010087" y="400734"/>
                  <a:pt x="4425407" y="426720"/>
                </a:cubicBezTo>
                <a:cubicBezTo>
                  <a:pt x="4409358" y="427433"/>
                  <a:pt x="4395439" y="438810"/>
                  <a:pt x="4379687" y="441960"/>
                </a:cubicBezTo>
                <a:cubicBezTo>
                  <a:pt x="4344464" y="449005"/>
                  <a:pt x="4308567" y="452120"/>
                  <a:pt x="4273007" y="457200"/>
                </a:cubicBezTo>
                <a:cubicBezTo>
                  <a:pt x="4212047" y="452120"/>
                  <a:pt x="4150826" y="449547"/>
                  <a:pt x="4090127" y="441960"/>
                </a:cubicBezTo>
                <a:cubicBezTo>
                  <a:pt x="4069343" y="439362"/>
                  <a:pt x="4050063" y="428161"/>
                  <a:pt x="4029167" y="426720"/>
                </a:cubicBezTo>
                <a:cubicBezTo>
                  <a:pt x="3902367" y="417975"/>
                  <a:pt x="3775167" y="416560"/>
                  <a:pt x="3648167" y="411480"/>
                </a:cubicBezTo>
                <a:cubicBezTo>
                  <a:pt x="3587207" y="416560"/>
                  <a:pt x="3525922" y="418635"/>
                  <a:pt x="3465287" y="426720"/>
                </a:cubicBezTo>
                <a:cubicBezTo>
                  <a:pt x="3449364" y="428843"/>
                  <a:pt x="3435631" y="441960"/>
                  <a:pt x="3419567" y="441960"/>
                </a:cubicBezTo>
                <a:cubicBezTo>
                  <a:pt x="3363457" y="441960"/>
                  <a:pt x="3307807" y="431800"/>
                  <a:pt x="3251927" y="426720"/>
                </a:cubicBezTo>
                <a:lnTo>
                  <a:pt x="3160487" y="396240"/>
                </a:lnTo>
                <a:lnTo>
                  <a:pt x="3114767" y="381000"/>
                </a:lnTo>
                <a:cubicBezTo>
                  <a:pt x="3018247" y="386080"/>
                  <a:pt x="2921172" y="384724"/>
                  <a:pt x="2825207" y="396240"/>
                </a:cubicBezTo>
                <a:cubicBezTo>
                  <a:pt x="2793307" y="400068"/>
                  <a:pt x="2733767" y="426720"/>
                  <a:pt x="2733767" y="426720"/>
                </a:cubicBezTo>
                <a:cubicBezTo>
                  <a:pt x="2256461" y="398643"/>
                  <a:pt x="2422137" y="401638"/>
                  <a:pt x="1682207" y="426720"/>
                </a:cubicBezTo>
                <a:cubicBezTo>
                  <a:pt x="1646307" y="427937"/>
                  <a:pt x="1611087" y="436880"/>
                  <a:pt x="1575527" y="441960"/>
                </a:cubicBezTo>
                <a:lnTo>
                  <a:pt x="1240247" y="426720"/>
                </a:lnTo>
                <a:cubicBezTo>
                  <a:pt x="1194341" y="423758"/>
                  <a:pt x="1149043" y="413522"/>
                  <a:pt x="1103087" y="411480"/>
                </a:cubicBezTo>
                <a:cubicBezTo>
                  <a:pt x="920317" y="403357"/>
                  <a:pt x="737327" y="401320"/>
                  <a:pt x="554447" y="396240"/>
                </a:cubicBezTo>
                <a:cubicBezTo>
                  <a:pt x="539207" y="391160"/>
                  <a:pt x="524765" y="381916"/>
                  <a:pt x="508727" y="381000"/>
                </a:cubicBezTo>
                <a:cubicBezTo>
                  <a:pt x="346353" y="371721"/>
                  <a:pt x="174323" y="420148"/>
                  <a:pt x="21047" y="365760"/>
                </a:cubicBezTo>
                <a:cubicBezTo>
                  <a:pt x="-27067" y="348687"/>
                  <a:pt x="20143" y="261793"/>
                  <a:pt x="36287" y="213360"/>
                </a:cubicBezTo>
                <a:cubicBezTo>
                  <a:pt x="43223" y="192552"/>
                  <a:pt x="110370" y="172374"/>
                  <a:pt x="127727" y="167640"/>
                </a:cubicBezTo>
                <a:cubicBezTo>
                  <a:pt x="253040" y="133464"/>
                  <a:pt x="211901" y="137160"/>
                  <a:pt x="295367" y="137160"/>
                </a:cubicBezTo>
              </a:path>
            </a:pathLst>
          </a:custGeom>
          <a:no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GB" sz="2400">
              <a:latin typeface="Times New Roman" pitchFamily="18" charset="0"/>
            </a:endParaRPr>
          </a:p>
        </p:txBody>
      </p:sp>
    </p:spTree>
    <p:extLst>
      <p:ext uri="{BB962C8B-B14F-4D97-AF65-F5344CB8AC3E}">
        <p14:creationId xmlns:p14="http://schemas.microsoft.com/office/powerpoint/2010/main" val="111593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MEASURES OF LINEAR RELATIONSHIP</a:t>
            </a:r>
            <a:endParaRPr lang="en-ZA" dirty="0"/>
          </a:p>
        </p:txBody>
      </p:sp>
      <p:sp>
        <p:nvSpPr>
          <p:cNvPr id="3" name="Content Placeholder 2"/>
          <p:cNvSpPr>
            <a:spLocks noGrp="1"/>
          </p:cNvSpPr>
          <p:nvPr>
            <p:ph idx="1"/>
          </p:nvPr>
        </p:nvSpPr>
        <p:spPr/>
        <p:txBody>
          <a:bodyPr/>
          <a:lstStyle/>
          <a:p>
            <a:r>
              <a:rPr lang="en-ZA" sz="2000" b="1" dirty="0"/>
              <a:t>Correlation coefficient </a:t>
            </a:r>
            <a:r>
              <a:rPr lang="en-ZA" sz="2000" dirty="0"/>
              <a:t>is a measure of the linear association between two variables.</a:t>
            </a:r>
          </a:p>
          <a:p>
            <a:r>
              <a:rPr lang="en-ZA" sz="2000" dirty="0"/>
              <a:t>Scatter diagram depicts relationships graphically.</a:t>
            </a:r>
          </a:p>
          <a:p>
            <a:r>
              <a:rPr lang="en-ZA" sz="2000" dirty="0"/>
              <a:t>The correlation coefficient can range from -1 to +1 and is not dependent on the unit of measurement.</a:t>
            </a:r>
          </a:p>
          <a:p>
            <a:r>
              <a:rPr lang="en-ZA" sz="2000" dirty="0"/>
              <a:t>When the coefficient of correlation equals -1, there is a perfect negative linear relationship and the scatter diagram exhibits a straight line.</a:t>
            </a:r>
          </a:p>
          <a:p>
            <a:r>
              <a:rPr lang="en-ZA" sz="2000" dirty="0"/>
              <a:t>When the coefficient of correlation equals +1, there is a perfect positive relationship and the scatter diagram exhibits a straight line.</a:t>
            </a:r>
          </a:p>
          <a:p>
            <a:r>
              <a:rPr lang="en-ZA" sz="2000" dirty="0"/>
              <a:t>When the coefficient of correlation equals 0, there is no linear relationship.</a:t>
            </a:r>
          </a:p>
          <a:p>
            <a:r>
              <a:rPr lang="en-ZA" sz="2000" dirty="0"/>
              <a:t>All other values of correlation are judged in relation to these values and remember to interpret the sign in front of the correlation coefficient.</a:t>
            </a:r>
            <a:endParaRPr lang="en-ZA" sz="2000" b="1" dirty="0"/>
          </a:p>
          <a:p>
            <a:endParaRPr lang="en-ZA"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16</a:t>
            </a:fld>
            <a:endParaRPr lang="en-US"/>
          </a:p>
        </p:txBody>
      </p:sp>
    </p:spTree>
    <p:extLst>
      <p:ext uri="{BB962C8B-B14F-4D97-AF65-F5344CB8AC3E}">
        <p14:creationId xmlns:p14="http://schemas.microsoft.com/office/powerpoint/2010/main" val="491655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a:xfrm>
            <a:off x="1981200" y="1268414"/>
            <a:ext cx="8229600" cy="5040907"/>
          </a:xfrm>
        </p:spPr>
        <p:txBody>
          <a:bodyPr/>
          <a:lstStyle/>
          <a:p>
            <a:r>
              <a:rPr lang="en-ZA" dirty="0"/>
              <a:t>Uses of  Regression Analysis</a:t>
            </a:r>
          </a:p>
          <a:p>
            <a:pPr lvl="1"/>
            <a:r>
              <a:rPr lang="en-ZA" sz="2800" dirty="0"/>
              <a:t>Forecasting</a:t>
            </a:r>
          </a:p>
          <a:p>
            <a:pPr lvl="1"/>
            <a:r>
              <a:rPr lang="en-ZA" sz="2800" dirty="0"/>
              <a:t>Policy evaluation</a:t>
            </a:r>
          </a:p>
          <a:p>
            <a:pPr lvl="1"/>
            <a:r>
              <a:rPr lang="en-ZA" sz="2800" dirty="0"/>
              <a:t>Structural analysis</a:t>
            </a:r>
          </a:p>
          <a:p>
            <a:r>
              <a:rPr lang="en-ZA" sz="3000" dirty="0">
                <a:latin typeface="Times New Roman" pitchFamily="18" charset="0"/>
                <a:cs typeface="Times New Roman" pitchFamily="18" charset="0"/>
              </a:rPr>
              <a:t>Mathematical form</a:t>
            </a:r>
          </a:p>
          <a:p>
            <a:pPr lvl="1"/>
            <a:r>
              <a:rPr lang="en-ZA" sz="2800" dirty="0"/>
              <a:t>Basic form OLS</a:t>
            </a:r>
          </a:p>
          <a:p>
            <a:pPr lvl="1"/>
            <a:r>
              <a:rPr lang="en-ZA" sz="2800" dirty="0"/>
              <a:t>Others, GLS, MLE …</a:t>
            </a:r>
          </a:p>
        </p:txBody>
      </p:sp>
      <p:sp>
        <p:nvSpPr>
          <p:cNvPr id="24579" name="Title 2"/>
          <p:cNvSpPr>
            <a:spLocks noGrp="1"/>
          </p:cNvSpPr>
          <p:nvPr>
            <p:ph type="title"/>
          </p:nvPr>
        </p:nvSpPr>
        <p:spPr/>
        <p:txBody>
          <a:bodyPr/>
          <a:lstStyle/>
          <a:p>
            <a:r>
              <a:rPr lang="en-GB" sz="3600" dirty="0" smtClean="0"/>
              <a:t>REGRESSION ANALYSIS</a:t>
            </a:r>
            <a:endParaRPr lang="en-ZA" sz="3600" dirty="0"/>
          </a:p>
        </p:txBody>
      </p:sp>
    </p:spTree>
    <p:extLst>
      <p:ext uri="{BB962C8B-B14F-4D97-AF65-F5344CB8AC3E}">
        <p14:creationId xmlns:p14="http://schemas.microsoft.com/office/powerpoint/2010/main" val="3639079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MODEL SPECIFICATION</a:t>
            </a:r>
            <a:endParaRPr lang="en-ZA" dirty="0"/>
          </a:p>
        </p:txBody>
      </p:sp>
      <p:sp>
        <p:nvSpPr>
          <p:cNvPr id="3" name="Content Placeholder 2"/>
          <p:cNvSpPr>
            <a:spLocks noGrp="1"/>
          </p:cNvSpPr>
          <p:nvPr>
            <p:ph idx="1"/>
          </p:nvPr>
        </p:nvSpPr>
        <p:spPr>
          <a:xfrm>
            <a:off x="2927648" y="1340768"/>
            <a:ext cx="6781800" cy="4800600"/>
          </a:xfrm>
        </p:spPr>
        <p:txBody>
          <a:bodyPr>
            <a:normAutofit lnSpcReduction="10000"/>
          </a:bodyPr>
          <a:lstStyle/>
          <a:p>
            <a:r>
              <a:rPr lang="en-ZA" sz="2000" dirty="0"/>
              <a:t>See </a:t>
            </a:r>
            <a:r>
              <a:rPr lang="en-ZA" sz="2000" dirty="0" err="1"/>
              <a:t>Ajilore</a:t>
            </a:r>
            <a:r>
              <a:rPr lang="en-ZA" sz="2000" dirty="0"/>
              <a:t> &amp; </a:t>
            </a:r>
            <a:r>
              <a:rPr lang="en-ZA" sz="2000" dirty="0" err="1"/>
              <a:t>Ikhide</a:t>
            </a:r>
            <a:r>
              <a:rPr lang="en-ZA" sz="2000" dirty="0"/>
              <a:t> (2012) </a:t>
            </a:r>
          </a:p>
          <a:p>
            <a:r>
              <a:rPr lang="en-ZA" sz="2000" dirty="0">
                <a:latin typeface="Times New Roman" panose="02020603050405020304" pitchFamily="18" charset="0"/>
                <a:cs typeface="Times New Roman" panose="02020603050405020304" pitchFamily="18" charset="0"/>
              </a:rPr>
              <a:t>Dependent variable?</a:t>
            </a:r>
          </a:p>
          <a:p>
            <a:r>
              <a:rPr lang="en-ZA" sz="2000" dirty="0">
                <a:latin typeface="Times New Roman" panose="02020603050405020304" pitchFamily="18" charset="0"/>
                <a:cs typeface="Times New Roman" panose="02020603050405020304" pitchFamily="18" charset="0"/>
              </a:rPr>
              <a:t>Explanatory variables?</a:t>
            </a:r>
          </a:p>
          <a:p>
            <a:r>
              <a:rPr lang="en-ZA" sz="2000" dirty="0">
                <a:latin typeface="Times New Roman" panose="02020603050405020304" pitchFamily="18" charset="0"/>
                <a:cs typeface="Times New Roman" panose="02020603050405020304" pitchFamily="18" charset="0"/>
              </a:rPr>
              <a:t>Set the </a:t>
            </a:r>
            <a:r>
              <a:rPr lang="en-ZA" sz="2000" i="1" dirty="0">
                <a:latin typeface="Times New Roman" pitchFamily="18" charset="0"/>
                <a:cs typeface="Times New Roman" pitchFamily="18" charset="0"/>
              </a:rPr>
              <a:t>a priori </a:t>
            </a:r>
            <a:r>
              <a:rPr lang="en-ZA" sz="2000" dirty="0">
                <a:latin typeface="Times New Roman" pitchFamily="18" charset="0"/>
                <a:cs typeface="Times New Roman" pitchFamily="18" charset="0"/>
              </a:rPr>
              <a:t>expectation for </a:t>
            </a:r>
            <a:r>
              <a:rPr lang="en-ZA" sz="2000" b="1" dirty="0">
                <a:latin typeface="Times New Roman" pitchFamily="18" charset="0"/>
                <a:cs typeface="Times New Roman" pitchFamily="18" charset="0"/>
              </a:rPr>
              <a:t>all</a:t>
            </a:r>
            <a:r>
              <a:rPr lang="en-ZA" sz="2000" dirty="0">
                <a:latin typeface="Times New Roman" pitchFamily="18" charset="0"/>
                <a:cs typeface="Times New Roman" pitchFamily="18" charset="0"/>
              </a:rPr>
              <a:t> the explanatory variables.</a:t>
            </a:r>
          </a:p>
          <a:p>
            <a:r>
              <a:rPr lang="en-ZA" sz="2000" dirty="0">
                <a:latin typeface="Times New Roman" pitchFamily="18" charset="0"/>
                <a:cs typeface="Times New Roman" pitchFamily="18" charset="0"/>
              </a:rPr>
              <a:t>The regression model must be well motivated and for the </a:t>
            </a:r>
            <a:r>
              <a:rPr lang="en-ZA" sz="2000" i="1" dirty="0">
                <a:latin typeface="Times New Roman" pitchFamily="18" charset="0"/>
                <a:cs typeface="Times New Roman" pitchFamily="18" charset="0"/>
              </a:rPr>
              <a:t>a priori </a:t>
            </a:r>
            <a:r>
              <a:rPr lang="en-ZA" sz="2000" dirty="0">
                <a:latin typeface="Times New Roman" pitchFamily="18" charset="0"/>
                <a:cs typeface="Times New Roman" pitchFamily="18" charset="0"/>
              </a:rPr>
              <a:t> expectations there should be a theoretical explanation for each of the explanatory variables’ expected sign.</a:t>
            </a:r>
          </a:p>
          <a:p>
            <a:pPr lvl="1"/>
            <a:r>
              <a:rPr lang="en-US" sz="2000" dirty="0">
                <a:latin typeface="Times New Roman" pitchFamily="18" charset="0"/>
                <a:cs typeface="Times New Roman" pitchFamily="18" charset="0"/>
              </a:rPr>
              <a:t>Economic </a:t>
            </a:r>
            <a:r>
              <a:rPr lang="en-US" sz="2000" i="1" dirty="0">
                <a:latin typeface="Times New Roman" pitchFamily="18" charset="0"/>
                <a:cs typeface="Times New Roman" pitchFamily="18" charset="0"/>
              </a:rPr>
              <a:t>a priori </a:t>
            </a:r>
            <a:r>
              <a:rPr lang="en-US" sz="2000" dirty="0">
                <a:latin typeface="Times New Roman" pitchFamily="18" charset="0"/>
                <a:cs typeface="Times New Roman" pitchFamily="18" charset="0"/>
              </a:rPr>
              <a:t>criteria</a:t>
            </a:r>
          </a:p>
          <a:p>
            <a:pPr lvl="2"/>
            <a:r>
              <a:rPr lang="en-US" dirty="0">
                <a:latin typeface="Times New Roman" pitchFamily="18" charset="0"/>
                <a:cs typeface="Times New Roman" pitchFamily="18" charset="0"/>
              </a:rPr>
              <a:t>Significance </a:t>
            </a:r>
          </a:p>
          <a:p>
            <a:pPr lvl="2"/>
            <a:r>
              <a:rPr lang="en-US" dirty="0">
                <a:latin typeface="Times New Roman" pitchFamily="18" charset="0"/>
                <a:cs typeface="Times New Roman" pitchFamily="18" charset="0"/>
              </a:rPr>
              <a:t>sign and </a:t>
            </a:r>
          </a:p>
          <a:p>
            <a:pPr lvl="2"/>
            <a:r>
              <a:rPr lang="en-US" dirty="0">
                <a:latin typeface="Times New Roman" pitchFamily="18" charset="0"/>
                <a:cs typeface="Times New Roman" pitchFamily="18" charset="0"/>
              </a:rPr>
              <a:t>size of parameter (</a:t>
            </a:r>
            <a:r>
              <a:rPr lang="en-US" dirty="0">
                <a:latin typeface="Times New Roman" pitchFamily="18" charset="0"/>
                <a:cs typeface="Times New Roman" pitchFamily="18" charset="0"/>
                <a:sym typeface="Symbol" pitchFamily="18" charset="2"/>
              </a:rPr>
              <a:t>)</a:t>
            </a:r>
          </a:p>
          <a:p>
            <a:pPr lvl="2"/>
            <a:r>
              <a:rPr lang="en-US" dirty="0">
                <a:latin typeface="Times New Roman" pitchFamily="18" charset="0"/>
                <a:cs typeface="Times New Roman" pitchFamily="18" charset="0"/>
                <a:sym typeface="Symbol" pitchFamily="18" charset="2"/>
              </a:rPr>
              <a:t>Economic reasoning</a:t>
            </a:r>
          </a:p>
          <a:p>
            <a:pPr lvl="2"/>
            <a:r>
              <a:rPr lang="en-US" dirty="0">
                <a:latin typeface="Times New Roman" pitchFamily="18" charset="0"/>
                <a:cs typeface="Times New Roman" pitchFamily="18" charset="0"/>
                <a:sym typeface="Symbol" pitchFamily="18" charset="2"/>
              </a:rPr>
              <a:t>Compare and contrast with theory</a:t>
            </a:r>
          </a:p>
          <a:p>
            <a:pPr lvl="2"/>
            <a:r>
              <a:rPr lang="en-US" dirty="0">
                <a:latin typeface="Times New Roman" pitchFamily="18" charset="0"/>
                <a:cs typeface="Times New Roman" pitchFamily="18" charset="0"/>
              </a:rPr>
              <a:t>Statistical criteria are secondary to economic </a:t>
            </a:r>
            <a:r>
              <a:rPr lang="en-US" i="1" dirty="0">
                <a:latin typeface="Times New Roman" pitchFamily="18" charset="0"/>
                <a:cs typeface="Times New Roman" pitchFamily="18" charset="0"/>
              </a:rPr>
              <a:t>a priori</a:t>
            </a:r>
          </a:p>
          <a:p>
            <a:pPr marL="0" indent="0">
              <a:buNone/>
            </a:pPr>
            <a:endParaRPr lang="en-ZA" sz="2000" dirty="0">
              <a:latin typeface="Times New Roman" pitchFamily="18" charset="0"/>
              <a:cs typeface="Times New Roman" pitchFamily="18" charset="0"/>
            </a:endParaRPr>
          </a:p>
          <a:p>
            <a:pPr marL="0" indent="0">
              <a:buNone/>
            </a:pPr>
            <a:endParaRPr lang="en-ZA" sz="20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18</a:t>
            </a:fld>
            <a:endParaRPr lang="en-US"/>
          </a:p>
        </p:txBody>
      </p:sp>
    </p:spTree>
    <p:extLst>
      <p:ext uri="{BB962C8B-B14F-4D97-AF65-F5344CB8AC3E}">
        <p14:creationId xmlns:p14="http://schemas.microsoft.com/office/powerpoint/2010/main" val="279903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608" y="404664"/>
            <a:ext cx="7467600" cy="503238"/>
          </a:xfrm>
        </p:spPr>
        <p:txBody>
          <a:bodyPr>
            <a:normAutofit fontScale="90000"/>
          </a:bodyPr>
          <a:lstStyle/>
          <a:p>
            <a:pPr algn="just">
              <a:defRPr/>
            </a:pPr>
            <a:r>
              <a:rPr lang="en-US" sz="3100" dirty="0">
                <a:latin typeface="Times New Roman" pitchFamily="18" charset="0"/>
                <a:cs typeface="Times New Roman" pitchFamily="18" charset="0"/>
              </a:rPr>
              <a:t>Desirable properties of an estimated model</a:t>
            </a:r>
            <a:endParaRPr lang="en-ZA" dirty="0"/>
          </a:p>
        </p:txBody>
      </p:sp>
      <p:sp>
        <p:nvSpPr>
          <p:cNvPr id="29699" name="Content Placeholder 2"/>
          <p:cNvSpPr>
            <a:spLocks noGrp="1"/>
          </p:cNvSpPr>
          <p:nvPr>
            <p:ph sz="quarter" idx="1"/>
          </p:nvPr>
        </p:nvSpPr>
        <p:spPr>
          <a:xfrm>
            <a:off x="1981200" y="1125539"/>
            <a:ext cx="8362950" cy="5348287"/>
          </a:xfrm>
        </p:spPr>
        <p:txBody>
          <a:bodyPr/>
          <a:lstStyle/>
          <a:p>
            <a:pPr lvl="1" eaLnBrk="1" hangingPunct="1">
              <a:lnSpc>
                <a:spcPct val="90000"/>
              </a:lnSpc>
            </a:pPr>
            <a:r>
              <a:rPr lang="en-US" sz="3200" dirty="0">
                <a:cs typeface="Times New Roman" pitchFamily="18" charset="0"/>
              </a:rPr>
              <a:t>Theoretical plausibility</a:t>
            </a:r>
          </a:p>
          <a:p>
            <a:pPr lvl="1" eaLnBrk="1" hangingPunct="1">
              <a:lnSpc>
                <a:spcPct val="90000"/>
              </a:lnSpc>
            </a:pPr>
            <a:r>
              <a:rPr lang="en-US" sz="3200" dirty="0">
                <a:cs typeface="Times New Roman" pitchFamily="18" charset="0"/>
              </a:rPr>
              <a:t>Explanatory ability</a:t>
            </a:r>
          </a:p>
          <a:p>
            <a:pPr lvl="1" eaLnBrk="1" hangingPunct="1">
              <a:lnSpc>
                <a:spcPct val="90000"/>
              </a:lnSpc>
            </a:pPr>
            <a:r>
              <a:rPr lang="en-US" sz="3200" dirty="0">
                <a:cs typeface="Times New Roman" pitchFamily="18" charset="0"/>
              </a:rPr>
              <a:t>Accuracy of the estimates of the parameter</a:t>
            </a:r>
          </a:p>
          <a:p>
            <a:pPr lvl="1" eaLnBrk="1" hangingPunct="1">
              <a:lnSpc>
                <a:spcPct val="90000"/>
              </a:lnSpc>
            </a:pPr>
            <a:r>
              <a:rPr lang="en-US" sz="3200" dirty="0">
                <a:cs typeface="Times New Roman" pitchFamily="18" charset="0"/>
              </a:rPr>
              <a:t>Simplicity</a:t>
            </a:r>
          </a:p>
          <a:p>
            <a:pPr lvl="1" eaLnBrk="1" hangingPunct="1">
              <a:lnSpc>
                <a:spcPct val="90000"/>
              </a:lnSpc>
            </a:pPr>
            <a:endParaRPr lang="en-ZA" sz="2800" dirty="0"/>
          </a:p>
        </p:txBody>
      </p:sp>
    </p:spTree>
    <p:extLst>
      <p:ext uri="{BB962C8B-B14F-4D97-AF65-F5344CB8AC3E}">
        <p14:creationId xmlns:p14="http://schemas.microsoft.com/office/powerpoint/2010/main" val="621166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KEY CONCEPTS</a:t>
            </a:r>
            <a:endParaRPr lang="en-ZA" dirty="0"/>
          </a:p>
        </p:txBody>
      </p:sp>
      <p:sp>
        <p:nvSpPr>
          <p:cNvPr id="3" name="Content Placeholder 2"/>
          <p:cNvSpPr>
            <a:spLocks noGrp="1"/>
          </p:cNvSpPr>
          <p:nvPr>
            <p:ph idx="1"/>
          </p:nvPr>
        </p:nvSpPr>
        <p:spPr>
          <a:xfrm>
            <a:off x="838200" y="1394691"/>
            <a:ext cx="10515600" cy="4782272"/>
          </a:xfrm>
        </p:spPr>
        <p:txBody>
          <a:bodyPr/>
          <a:lstStyle/>
          <a:p>
            <a:r>
              <a:rPr lang="en-ZA" sz="2000" b="1" dirty="0"/>
              <a:t>Descriptive Statistics</a:t>
            </a:r>
            <a:r>
              <a:rPr lang="en-ZA" sz="2000" dirty="0"/>
              <a:t>: Methods of organizing, summarising, and presenting data in a convenient and informative way. Can relay through graphical or –numerical techniques.</a:t>
            </a:r>
          </a:p>
          <a:p>
            <a:pPr>
              <a:buFontTx/>
              <a:buChar char="-"/>
            </a:pPr>
            <a:r>
              <a:rPr lang="en-ZA" sz="2000" dirty="0"/>
              <a:t>Graphical techniques: helps readers extract useful information (pie chart, bar chart, histogram, stem-and-leaf display.</a:t>
            </a:r>
          </a:p>
          <a:p>
            <a:pPr>
              <a:buFontTx/>
              <a:buChar char="-"/>
            </a:pPr>
            <a:r>
              <a:rPr lang="en-ZA" sz="2000" dirty="0"/>
              <a:t>Numerical techniques – help provide summary information from data</a:t>
            </a:r>
          </a:p>
          <a:p>
            <a:pPr marL="0" indent="0">
              <a:buNone/>
            </a:pPr>
            <a:r>
              <a:rPr lang="en-ZA" sz="2000" dirty="0"/>
              <a:t>     Measure of central location – mean, median, mode</a:t>
            </a:r>
          </a:p>
          <a:p>
            <a:pPr marL="0" indent="0">
              <a:buNone/>
            </a:pPr>
            <a:r>
              <a:rPr lang="en-ZA" sz="2000" dirty="0"/>
              <a:t>     Measure of variability – range, variance, standard deviation     </a:t>
            </a:r>
          </a:p>
          <a:p>
            <a:r>
              <a:rPr lang="en-ZA" sz="2000" b="1" dirty="0"/>
              <a:t>Inferential Statistics:</a:t>
            </a:r>
            <a:r>
              <a:rPr lang="en-ZA" sz="2000" dirty="0"/>
              <a:t> Body of methods used to draw conclusions or inferences about characteristics of populations based on sample data (ANOVA, chi-square, t-test).</a:t>
            </a:r>
          </a:p>
          <a:p>
            <a:pPr eaLnBrk="1" hangingPunct="1"/>
            <a:r>
              <a:rPr lang="en-ZA" sz="2000" b="1" dirty="0"/>
              <a:t>Modelling</a:t>
            </a:r>
            <a:r>
              <a:rPr lang="en-ZA" sz="2000" dirty="0"/>
              <a:t>: this deal with relationships among variables- explanations and </a:t>
            </a:r>
            <a:r>
              <a:rPr lang="en-ZA" sz="2000" dirty="0" smtClean="0"/>
              <a:t>predictions using regression </a:t>
            </a:r>
            <a:r>
              <a:rPr lang="en-ZA" sz="2000" dirty="0"/>
              <a:t>analysis</a:t>
            </a:r>
          </a:p>
          <a:p>
            <a:pPr marL="0" indent="0">
              <a:buNone/>
            </a:pPr>
            <a:endParaRPr lang="en-ZA" sz="1400" b="1" dirty="0"/>
          </a:p>
          <a:p>
            <a:pPr marL="914400" lvl="2" indent="0">
              <a:buNone/>
            </a:pPr>
            <a:endParaRPr lang="en-ZA" sz="1400" dirty="0"/>
          </a:p>
          <a:p>
            <a:pPr marL="914400" lvl="2" indent="0">
              <a:buNone/>
            </a:pPr>
            <a:endParaRPr lang="en-ZA" sz="1400" dirty="0"/>
          </a:p>
          <a:p>
            <a:pPr marL="0" indent="0">
              <a:buNone/>
            </a:pPr>
            <a:endParaRPr lang="en-ZA"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2</a:t>
            </a:fld>
            <a:endParaRPr lang="en-US"/>
          </a:p>
        </p:txBody>
      </p:sp>
    </p:spTree>
    <p:extLst>
      <p:ext uri="{BB962C8B-B14F-4D97-AF65-F5344CB8AC3E}">
        <p14:creationId xmlns:p14="http://schemas.microsoft.com/office/powerpoint/2010/main" val="4177024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ESTIMATED MODEL </a:t>
            </a:r>
            <a:endParaRPr lang="en-ZA" dirty="0"/>
          </a:p>
        </p:txBody>
      </p:sp>
      <p:sp>
        <p:nvSpPr>
          <p:cNvPr id="3" name="Content Placeholder 2"/>
          <p:cNvSpPr>
            <a:spLocks noGrp="1"/>
          </p:cNvSpPr>
          <p:nvPr>
            <p:ph idx="1"/>
          </p:nvPr>
        </p:nvSpPr>
        <p:spPr/>
        <p:txBody>
          <a:bodyPr/>
          <a:lstStyle/>
          <a:p>
            <a:r>
              <a:rPr lang="en-ZA" sz="2400" dirty="0"/>
              <a:t>Example provided in class and on Learning Hub</a:t>
            </a:r>
          </a:p>
          <a:p>
            <a:r>
              <a:rPr lang="en-ZA" sz="2400" u="sng" dirty="0"/>
              <a:t>Checklist</a:t>
            </a:r>
          </a:p>
          <a:p>
            <a:pPr marL="400050" indent="-400050">
              <a:buFont typeface="+mj-lt"/>
              <a:buAutoNum type="romanLcPeriod"/>
            </a:pPr>
            <a:r>
              <a:rPr lang="en-ZA" sz="2400" dirty="0"/>
              <a:t>Model in equation form;</a:t>
            </a:r>
          </a:p>
          <a:p>
            <a:pPr marL="400050" indent="-400050">
              <a:buFont typeface="+mj-lt"/>
              <a:buAutoNum type="romanLcPeriod"/>
            </a:pPr>
            <a:r>
              <a:rPr lang="en-ZA" sz="2400" dirty="0"/>
              <a:t>Define and describe all variables and provide data sources;</a:t>
            </a:r>
          </a:p>
          <a:p>
            <a:pPr marL="400050" indent="-400050">
              <a:buFont typeface="+mj-lt"/>
              <a:buAutoNum type="romanLcPeriod"/>
            </a:pPr>
            <a:r>
              <a:rPr lang="en-ZA" sz="2400" dirty="0"/>
              <a:t>Theoretical underpinning of the model and </a:t>
            </a:r>
            <a:r>
              <a:rPr lang="en-ZA" sz="2400" i="1" dirty="0"/>
              <a:t>a priori </a:t>
            </a:r>
            <a:r>
              <a:rPr lang="en-ZA" sz="2400" dirty="0"/>
              <a:t>expectations;</a:t>
            </a:r>
          </a:p>
          <a:p>
            <a:pPr marL="400050" indent="-400050">
              <a:buFont typeface="+mj-lt"/>
              <a:buAutoNum type="romanLcPeriod"/>
            </a:pPr>
            <a:r>
              <a:rPr lang="en-ZA" sz="2400" dirty="0"/>
              <a:t>Sample, period covered, frequency of data, and estimation method</a:t>
            </a:r>
            <a:r>
              <a:rPr lang="en-ZA" dirty="0" smtClean="0"/>
              <a:t>.</a:t>
            </a:r>
            <a:endParaRPr lang="en-ZA"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20</a:t>
            </a:fld>
            <a:endParaRPr lang="en-US"/>
          </a:p>
        </p:txBody>
      </p:sp>
    </p:spTree>
    <p:extLst>
      <p:ext uri="{BB962C8B-B14F-4D97-AF65-F5344CB8AC3E}">
        <p14:creationId xmlns:p14="http://schemas.microsoft.com/office/powerpoint/2010/main" val="38836440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CLASS EXERCISE</a:t>
            </a:r>
            <a:endParaRPr lang="en-ZA" dirty="0"/>
          </a:p>
        </p:txBody>
      </p:sp>
      <p:sp>
        <p:nvSpPr>
          <p:cNvPr id="3" name="Content Placeholder 2"/>
          <p:cNvSpPr>
            <a:spLocks noGrp="1"/>
          </p:cNvSpPr>
          <p:nvPr>
            <p:ph idx="1"/>
          </p:nvPr>
        </p:nvSpPr>
        <p:spPr/>
        <p:txBody>
          <a:bodyPr/>
          <a:lstStyle/>
          <a:p>
            <a:r>
              <a:rPr lang="en-ZA" sz="2400" dirty="0" err="1"/>
              <a:t>Agbloyor</a:t>
            </a:r>
            <a:r>
              <a:rPr lang="en-ZA" sz="2400" dirty="0"/>
              <a:t>, E.K., </a:t>
            </a:r>
            <a:r>
              <a:rPr lang="en-ZA" sz="2400" dirty="0" err="1"/>
              <a:t>Abor</a:t>
            </a:r>
            <a:r>
              <a:rPr lang="en-ZA" sz="2400" dirty="0"/>
              <a:t>, J.Y., </a:t>
            </a:r>
            <a:r>
              <a:rPr lang="en-ZA" sz="2400" dirty="0" err="1"/>
              <a:t>Adjasi</a:t>
            </a:r>
            <a:r>
              <a:rPr lang="en-ZA" sz="2400" dirty="0"/>
              <a:t>, C.K.D. &amp; </a:t>
            </a:r>
            <a:r>
              <a:rPr lang="en-ZA" sz="2400" dirty="0" err="1"/>
              <a:t>Yawson</a:t>
            </a:r>
            <a:r>
              <a:rPr lang="en-ZA" sz="2400" dirty="0"/>
              <a:t>, A. 2014. Private capital flows and economic growth in Africa. The role of domestic financial markets. </a:t>
            </a:r>
            <a:r>
              <a:rPr lang="en-ZA" sz="2400" i="1" dirty="0"/>
              <a:t>Journal of International Financial Markets, Institutions &amp; Money</a:t>
            </a:r>
            <a:r>
              <a:rPr lang="en-ZA" sz="2400" dirty="0"/>
              <a:t>, 30, 137-152.</a:t>
            </a:r>
          </a:p>
          <a:p>
            <a:endParaRPr lang="en-ZA" sz="24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21</a:t>
            </a:fld>
            <a:endParaRPr lang="en-US"/>
          </a:p>
        </p:txBody>
      </p:sp>
    </p:spTree>
    <p:extLst>
      <p:ext uri="{BB962C8B-B14F-4D97-AF65-F5344CB8AC3E}">
        <p14:creationId xmlns:p14="http://schemas.microsoft.com/office/powerpoint/2010/main" val="1137731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KEY </a:t>
            </a:r>
            <a:r>
              <a:rPr lang="en-ZA" dirty="0" smtClean="0"/>
              <a:t>CONCEPTS (CONTINUED)</a:t>
            </a:r>
            <a:endParaRPr lang="en-ZA" dirty="0"/>
          </a:p>
        </p:txBody>
      </p:sp>
      <p:sp>
        <p:nvSpPr>
          <p:cNvPr id="3" name="Content Placeholder 2"/>
          <p:cNvSpPr>
            <a:spLocks noGrp="1"/>
          </p:cNvSpPr>
          <p:nvPr>
            <p:ph idx="1"/>
          </p:nvPr>
        </p:nvSpPr>
        <p:spPr>
          <a:xfrm>
            <a:off x="838200" y="1468582"/>
            <a:ext cx="10515600" cy="4708381"/>
          </a:xfrm>
        </p:spPr>
        <p:txBody>
          <a:bodyPr>
            <a:normAutofit/>
          </a:bodyPr>
          <a:lstStyle/>
          <a:p>
            <a:r>
              <a:rPr lang="en-ZA" sz="2400" b="1" dirty="0" err="1"/>
              <a:t>Univariate</a:t>
            </a:r>
            <a:r>
              <a:rPr lang="en-ZA" sz="2400" b="1" dirty="0"/>
              <a:t> data analysis</a:t>
            </a:r>
            <a:r>
              <a:rPr lang="en-ZA" sz="2400" dirty="0"/>
              <a:t>:</a:t>
            </a:r>
          </a:p>
          <a:p>
            <a:pPr>
              <a:buFontTx/>
              <a:buChar char="-"/>
            </a:pPr>
            <a:r>
              <a:rPr lang="en-ZA" sz="2400" dirty="0"/>
              <a:t>Single measure of each element (age)</a:t>
            </a:r>
          </a:p>
          <a:p>
            <a:pPr>
              <a:buFontTx/>
              <a:buChar char="-"/>
            </a:pPr>
            <a:r>
              <a:rPr lang="en-ZA" sz="2400" dirty="0"/>
              <a:t>Each element analysed in isolation </a:t>
            </a:r>
          </a:p>
          <a:p>
            <a:r>
              <a:rPr lang="en-ZA" sz="2400" b="1" dirty="0"/>
              <a:t>Multivariate data analysis: </a:t>
            </a:r>
          </a:p>
          <a:p>
            <a:pPr>
              <a:buFontTx/>
              <a:buChar char="-"/>
            </a:pPr>
            <a:r>
              <a:rPr lang="en-ZA" sz="2400" dirty="0"/>
              <a:t>Two or more measures of each element</a:t>
            </a:r>
          </a:p>
          <a:p>
            <a:pPr>
              <a:buFontTx/>
              <a:buChar char="-"/>
            </a:pPr>
            <a:r>
              <a:rPr lang="en-ZA" sz="2400" dirty="0"/>
              <a:t>Variables are analysed simultaneously</a:t>
            </a:r>
          </a:p>
          <a:p>
            <a:pPr>
              <a:buFontTx/>
              <a:buChar char="-"/>
            </a:pPr>
            <a:r>
              <a:rPr lang="en-ZA" sz="2400" dirty="0"/>
              <a:t>Investigates relationships</a:t>
            </a:r>
          </a:p>
        </p:txBody>
      </p:sp>
      <p:sp>
        <p:nvSpPr>
          <p:cNvPr id="4" name="Slide Number Placeholder 3"/>
          <p:cNvSpPr>
            <a:spLocks noGrp="1"/>
          </p:cNvSpPr>
          <p:nvPr>
            <p:ph type="sldNum" sz="quarter" idx="10"/>
          </p:nvPr>
        </p:nvSpPr>
        <p:spPr/>
        <p:txBody>
          <a:bodyPr/>
          <a:lstStyle/>
          <a:p>
            <a:fld id="{7F8454AA-8759-4FF8-81E4-680C49475742}" type="slidenum">
              <a:rPr lang="en-US" smtClean="0"/>
              <a:pPr/>
              <a:t>3</a:t>
            </a:fld>
            <a:endParaRPr lang="en-US"/>
          </a:p>
        </p:txBody>
      </p:sp>
    </p:spTree>
    <p:extLst>
      <p:ext uri="{BB962C8B-B14F-4D97-AF65-F5344CB8AC3E}">
        <p14:creationId xmlns:p14="http://schemas.microsoft.com/office/powerpoint/2010/main" val="475054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TYPES OF DATA</a:t>
            </a:r>
            <a:endParaRPr lang="en-ZA" dirty="0"/>
          </a:p>
        </p:txBody>
      </p:sp>
      <p:sp>
        <p:nvSpPr>
          <p:cNvPr id="3" name="Content Placeholder 2"/>
          <p:cNvSpPr>
            <a:spLocks noGrp="1"/>
          </p:cNvSpPr>
          <p:nvPr>
            <p:ph idx="1"/>
          </p:nvPr>
        </p:nvSpPr>
        <p:spPr>
          <a:xfrm>
            <a:off x="838200" y="1431636"/>
            <a:ext cx="10515600" cy="4745327"/>
          </a:xfrm>
        </p:spPr>
        <p:txBody>
          <a:bodyPr>
            <a:normAutofit/>
          </a:bodyPr>
          <a:lstStyle/>
          <a:p>
            <a:r>
              <a:rPr lang="en-ZA" sz="1800" b="1" u="sng" dirty="0"/>
              <a:t>Interval </a:t>
            </a:r>
          </a:p>
          <a:p>
            <a:pPr>
              <a:buFontTx/>
              <a:buChar char="-"/>
            </a:pPr>
            <a:r>
              <a:rPr lang="en-ZA" sz="1800" dirty="0"/>
              <a:t>Values are real numbers</a:t>
            </a:r>
          </a:p>
          <a:p>
            <a:pPr>
              <a:buFontTx/>
              <a:buChar char="-"/>
            </a:pPr>
            <a:r>
              <a:rPr lang="en-ZA" sz="1800" dirty="0"/>
              <a:t>All calculations are valid</a:t>
            </a:r>
          </a:p>
          <a:p>
            <a:pPr>
              <a:buFontTx/>
              <a:buChar char="-"/>
            </a:pPr>
            <a:r>
              <a:rPr lang="en-ZA" sz="1800" dirty="0"/>
              <a:t>Data may be treated as ordinal or nominal</a:t>
            </a:r>
          </a:p>
          <a:p>
            <a:pPr>
              <a:buFont typeface="Arial" pitchFamily="34" charset="0"/>
              <a:buChar char="•"/>
            </a:pPr>
            <a:r>
              <a:rPr lang="en-ZA" sz="1800" b="1" u="sng" dirty="0"/>
              <a:t>Ordinal</a:t>
            </a:r>
            <a:endParaRPr lang="en-ZA" sz="1800" dirty="0"/>
          </a:p>
          <a:p>
            <a:pPr>
              <a:buFontTx/>
              <a:buChar char="-"/>
            </a:pPr>
            <a:r>
              <a:rPr lang="en-ZA" sz="1800" dirty="0"/>
              <a:t>Values must represent the ranked order of the data</a:t>
            </a:r>
          </a:p>
          <a:p>
            <a:pPr>
              <a:buFontTx/>
              <a:buChar char="-"/>
            </a:pPr>
            <a:r>
              <a:rPr lang="en-ZA" sz="1800" dirty="0"/>
              <a:t>Calculations based on the ordering process of the data are valid</a:t>
            </a:r>
          </a:p>
          <a:p>
            <a:pPr>
              <a:buFontTx/>
              <a:buChar char="-"/>
            </a:pPr>
            <a:r>
              <a:rPr lang="en-ZA" sz="1800" dirty="0"/>
              <a:t>Data may be treated as nominal but not interval</a:t>
            </a:r>
          </a:p>
          <a:p>
            <a:r>
              <a:rPr lang="en-ZA" sz="1800" b="1" u="sng" dirty="0"/>
              <a:t>Nominal</a:t>
            </a:r>
          </a:p>
          <a:p>
            <a:pPr>
              <a:buFontTx/>
              <a:buChar char="-"/>
            </a:pPr>
            <a:r>
              <a:rPr lang="en-ZA" sz="1800" dirty="0"/>
              <a:t>Values are the arbitrary numbers that represent categories</a:t>
            </a:r>
          </a:p>
          <a:p>
            <a:pPr>
              <a:buFontTx/>
              <a:buChar char="-"/>
            </a:pPr>
            <a:r>
              <a:rPr lang="en-ZA" sz="1800" dirty="0"/>
              <a:t>Only calculations based on the frequencies of occurrence are valid</a:t>
            </a:r>
          </a:p>
          <a:p>
            <a:pPr>
              <a:buFontTx/>
              <a:buChar char="-"/>
            </a:pPr>
            <a:r>
              <a:rPr lang="en-ZA" sz="1800" dirty="0"/>
              <a:t>Data may not be treated as ordinal or interval</a:t>
            </a:r>
          </a:p>
        </p:txBody>
      </p:sp>
      <p:sp>
        <p:nvSpPr>
          <p:cNvPr id="4" name="Slide Number Placeholder 3"/>
          <p:cNvSpPr>
            <a:spLocks noGrp="1"/>
          </p:cNvSpPr>
          <p:nvPr>
            <p:ph type="sldNum" sz="quarter" idx="10"/>
          </p:nvPr>
        </p:nvSpPr>
        <p:spPr/>
        <p:txBody>
          <a:bodyPr/>
          <a:lstStyle/>
          <a:p>
            <a:fld id="{7F8454AA-8759-4FF8-81E4-680C49475742}" type="slidenum">
              <a:rPr lang="en-US" smtClean="0"/>
              <a:pPr/>
              <a:t>4</a:t>
            </a:fld>
            <a:endParaRPr lang="en-US"/>
          </a:p>
        </p:txBody>
      </p:sp>
    </p:spTree>
    <p:extLst>
      <p:ext uri="{BB962C8B-B14F-4D97-AF65-F5344CB8AC3E}">
        <p14:creationId xmlns:p14="http://schemas.microsoft.com/office/powerpoint/2010/main" val="3807479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GRAPHICAL DESCRIPTIVE TECHNIQUES</a:t>
            </a:r>
            <a:endParaRPr lang="en-ZA" dirty="0"/>
          </a:p>
        </p:txBody>
      </p:sp>
      <p:sp>
        <p:nvSpPr>
          <p:cNvPr id="3" name="Content Placeholder 2"/>
          <p:cNvSpPr>
            <a:spLocks noGrp="1"/>
          </p:cNvSpPr>
          <p:nvPr>
            <p:ph idx="1"/>
          </p:nvPr>
        </p:nvSpPr>
        <p:spPr>
          <a:xfrm>
            <a:off x="838200" y="1477818"/>
            <a:ext cx="10515600" cy="4699145"/>
          </a:xfrm>
        </p:spPr>
        <p:txBody>
          <a:bodyPr>
            <a:normAutofit/>
          </a:bodyPr>
          <a:lstStyle/>
          <a:p>
            <a:r>
              <a:rPr lang="en-ZA" sz="2400" dirty="0"/>
              <a:t>Bar charts, pie charts, and frequency distributions are employed to summarise single sets of nominal data. Because of restrictions to this type of data all we can show is the frequency and proportion of each category.</a:t>
            </a:r>
          </a:p>
          <a:p>
            <a:r>
              <a:rPr lang="en-ZA" sz="2400" dirty="0"/>
              <a:t>Histograms are used to describe a single set of interval data. Several aspects regarding the shape of histograms can be examined, i.e. the symmetry, number of modes and resemblance to a bell shape.</a:t>
            </a:r>
          </a:p>
          <a:p>
            <a:r>
              <a:rPr lang="en-ZA" sz="2400" dirty="0"/>
              <a:t>Time series data can be graphed by line charts.</a:t>
            </a:r>
          </a:p>
          <a:p>
            <a:r>
              <a:rPr lang="en-ZA" sz="2400" dirty="0"/>
              <a:t>To describe the relationship between two nominal variables, we can produce cross-classification tables and bar charts.</a:t>
            </a:r>
          </a:p>
          <a:p>
            <a:r>
              <a:rPr lang="en-ZA" sz="2400" dirty="0"/>
              <a:t>To analyse the relationship between two interval variables, we draw a scatter diagram.</a:t>
            </a:r>
          </a:p>
        </p:txBody>
      </p:sp>
      <p:sp>
        <p:nvSpPr>
          <p:cNvPr id="4" name="Slide Number Placeholder 3"/>
          <p:cNvSpPr>
            <a:spLocks noGrp="1"/>
          </p:cNvSpPr>
          <p:nvPr>
            <p:ph type="sldNum" sz="quarter" idx="10"/>
          </p:nvPr>
        </p:nvSpPr>
        <p:spPr/>
        <p:txBody>
          <a:bodyPr/>
          <a:lstStyle/>
          <a:p>
            <a:fld id="{7F8454AA-8759-4FF8-81E4-680C49475742}" type="slidenum">
              <a:rPr lang="en-US" smtClean="0"/>
              <a:pPr/>
              <a:t>5</a:t>
            </a:fld>
            <a:endParaRPr lang="en-US"/>
          </a:p>
        </p:txBody>
      </p:sp>
    </p:spTree>
    <p:extLst>
      <p:ext uri="{BB962C8B-B14F-4D97-AF65-F5344CB8AC3E}">
        <p14:creationId xmlns:p14="http://schemas.microsoft.com/office/powerpoint/2010/main" val="3560348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a:t>GRAPHICAL DESCRIPTIVE TECHNIQUES</a:t>
            </a:r>
            <a:endParaRPr lang="en-GB" dirty="0">
              <a:solidFill>
                <a:schemeClr val="tx2">
                  <a:satMod val="200000"/>
                </a:schemeClr>
              </a:solidFill>
            </a:endParaRPr>
          </a:p>
        </p:txBody>
      </p:sp>
      <p:graphicFrame>
        <p:nvGraphicFramePr>
          <p:cNvPr id="5122" name="Content Placeholder 3"/>
          <p:cNvGraphicFramePr>
            <a:graphicFrameLocks noGrp="1" noChangeAspect="1"/>
          </p:cNvGraphicFramePr>
          <p:nvPr>
            <p:ph idx="1"/>
          </p:nvPr>
        </p:nvGraphicFramePr>
        <p:xfrm>
          <a:off x="3044826" y="1828801"/>
          <a:ext cx="6016625" cy="4010025"/>
        </p:xfrm>
        <a:graphic>
          <a:graphicData uri="http://schemas.openxmlformats.org/presentationml/2006/ole">
            <mc:AlternateContent xmlns:mc="http://schemas.openxmlformats.org/markup-compatibility/2006">
              <mc:Choice xmlns:v="urn:schemas-microsoft-com:vml" Requires="v">
                <p:oleObj spid="_x0000_s1028" name="Document" r:id="rId3" imgW="6090539" imgH="4059474" progId="Word.Document.12">
                  <p:embed/>
                </p:oleObj>
              </mc:Choice>
              <mc:Fallback>
                <p:oleObj name="Document" r:id="rId3" imgW="6090539" imgH="4059474" progId="Word.Document.12">
                  <p:embed/>
                  <p:pic>
                    <p:nvPicPr>
                      <p:cNvPr id="5122"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4826" y="1828801"/>
                        <a:ext cx="6016625" cy="401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itle 2"/>
          <p:cNvSpPr txBox="1">
            <a:spLocks/>
          </p:cNvSpPr>
          <p:nvPr/>
        </p:nvSpPr>
        <p:spPr bwMode="auto">
          <a:xfrm>
            <a:off x="2946401" y="1785491"/>
            <a:ext cx="82296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b" anchorCtr="0" compatLnSpc="1">
            <a:prstTxWarp prst="textNoShape">
              <a:avLst/>
            </a:prstTxWarp>
          </a:bodyPr>
          <a:lstStyle>
            <a:lvl1pPr algn="l" rtl="0" fontAlgn="base">
              <a:spcBef>
                <a:spcPct val="0"/>
              </a:spcBef>
              <a:spcAft>
                <a:spcPct val="0"/>
              </a:spcAft>
              <a:defRPr sz="2000">
                <a:solidFill>
                  <a:schemeClr val="tx1"/>
                </a:solidFill>
                <a:latin typeface="+mj-lt"/>
                <a:ea typeface="+mj-ea"/>
                <a:cs typeface="+mj-cs"/>
              </a:defRPr>
            </a:lvl1pPr>
            <a:lvl2pPr algn="l" rtl="0" fontAlgn="base">
              <a:spcBef>
                <a:spcPct val="0"/>
              </a:spcBef>
              <a:spcAft>
                <a:spcPct val="0"/>
              </a:spcAft>
              <a:defRPr sz="2000">
                <a:solidFill>
                  <a:schemeClr val="tx1"/>
                </a:solidFill>
                <a:latin typeface="Gill Sans MT" pitchFamily="34" charset="0"/>
              </a:defRPr>
            </a:lvl2pPr>
            <a:lvl3pPr algn="l" rtl="0" fontAlgn="base">
              <a:spcBef>
                <a:spcPct val="0"/>
              </a:spcBef>
              <a:spcAft>
                <a:spcPct val="0"/>
              </a:spcAft>
              <a:defRPr sz="2000">
                <a:solidFill>
                  <a:schemeClr val="tx1"/>
                </a:solidFill>
                <a:latin typeface="Gill Sans MT" pitchFamily="34" charset="0"/>
              </a:defRPr>
            </a:lvl3pPr>
            <a:lvl4pPr algn="l" rtl="0" fontAlgn="base">
              <a:spcBef>
                <a:spcPct val="0"/>
              </a:spcBef>
              <a:spcAft>
                <a:spcPct val="0"/>
              </a:spcAft>
              <a:defRPr sz="2000">
                <a:solidFill>
                  <a:schemeClr val="tx1"/>
                </a:solidFill>
                <a:latin typeface="Gill Sans MT" pitchFamily="34" charset="0"/>
              </a:defRPr>
            </a:lvl4pPr>
            <a:lvl5pPr algn="l" rtl="0" fontAlgn="base">
              <a:spcBef>
                <a:spcPct val="0"/>
              </a:spcBef>
              <a:spcAft>
                <a:spcPct val="0"/>
              </a:spcAft>
              <a:defRPr sz="2000">
                <a:solidFill>
                  <a:schemeClr val="tx1"/>
                </a:solidFill>
                <a:latin typeface="Gill Sans MT" pitchFamily="34" charset="0"/>
              </a:defRPr>
            </a:lvl5pPr>
            <a:lvl6pPr marL="457200" algn="l" rtl="0" fontAlgn="base">
              <a:spcBef>
                <a:spcPct val="0"/>
              </a:spcBef>
              <a:spcAft>
                <a:spcPct val="0"/>
              </a:spcAft>
              <a:defRPr sz="2000">
                <a:solidFill>
                  <a:schemeClr val="tx1"/>
                </a:solidFill>
                <a:latin typeface="Gill Sans MT" pitchFamily="34" charset="0"/>
              </a:defRPr>
            </a:lvl6pPr>
            <a:lvl7pPr marL="914400" algn="l" rtl="0" fontAlgn="base">
              <a:spcBef>
                <a:spcPct val="0"/>
              </a:spcBef>
              <a:spcAft>
                <a:spcPct val="0"/>
              </a:spcAft>
              <a:defRPr sz="2000">
                <a:solidFill>
                  <a:schemeClr val="tx1"/>
                </a:solidFill>
                <a:latin typeface="Gill Sans MT" pitchFamily="34" charset="0"/>
              </a:defRPr>
            </a:lvl7pPr>
            <a:lvl8pPr marL="1371600" algn="l" rtl="0" fontAlgn="base">
              <a:spcBef>
                <a:spcPct val="0"/>
              </a:spcBef>
              <a:spcAft>
                <a:spcPct val="0"/>
              </a:spcAft>
              <a:defRPr sz="2000">
                <a:solidFill>
                  <a:schemeClr val="tx1"/>
                </a:solidFill>
                <a:latin typeface="Gill Sans MT" pitchFamily="34" charset="0"/>
              </a:defRPr>
            </a:lvl8pPr>
            <a:lvl9pPr marL="1828800" algn="l" rtl="0" fontAlgn="base">
              <a:spcBef>
                <a:spcPct val="0"/>
              </a:spcBef>
              <a:spcAft>
                <a:spcPct val="0"/>
              </a:spcAft>
              <a:defRPr sz="2000">
                <a:solidFill>
                  <a:schemeClr val="tx1"/>
                </a:solidFill>
                <a:latin typeface="Gill Sans MT" pitchFamily="34" charset="0"/>
              </a:defRPr>
            </a:lvl9pPr>
          </a:lstStyle>
          <a:p>
            <a:endParaRPr lang="en-ZA" sz="4400" dirty="0"/>
          </a:p>
        </p:txBody>
      </p:sp>
    </p:spTree>
    <p:extLst>
      <p:ext uri="{BB962C8B-B14F-4D97-AF65-F5344CB8AC3E}">
        <p14:creationId xmlns:p14="http://schemas.microsoft.com/office/powerpoint/2010/main" val="4218455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a:t>GRAPHICAL DESCRIPTIVE TECHNIQUES</a:t>
            </a:r>
            <a:endParaRPr lang="en-GB" dirty="0">
              <a:solidFill>
                <a:schemeClr val="tx2">
                  <a:satMod val="200000"/>
                </a:schemeClr>
              </a:solidFill>
            </a:endParaRPr>
          </a:p>
        </p:txBody>
      </p:sp>
      <p:sp>
        <p:nvSpPr>
          <p:cNvPr id="4" name="Title 2"/>
          <p:cNvSpPr txBox="1">
            <a:spLocks/>
          </p:cNvSpPr>
          <p:nvPr/>
        </p:nvSpPr>
        <p:spPr bwMode="auto">
          <a:xfrm>
            <a:off x="2171700" y="435799"/>
            <a:ext cx="82296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b" anchorCtr="0" compatLnSpc="1">
            <a:prstTxWarp prst="textNoShape">
              <a:avLst/>
            </a:prstTxWarp>
          </a:bodyPr>
          <a:lstStyle>
            <a:lvl1pPr algn="l" rtl="0" fontAlgn="base">
              <a:spcBef>
                <a:spcPct val="0"/>
              </a:spcBef>
              <a:spcAft>
                <a:spcPct val="0"/>
              </a:spcAft>
              <a:defRPr sz="2000">
                <a:solidFill>
                  <a:schemeClr val="tx1"/>
                </a:solidFill>
                <a:latin typeface="+mj-lt"/>
                <a:ea typeface="+mj-ea"/>
                <a:cs typeface="+mj-cs"/>
              </a:defRPr>
            </a:lvl1pPr>
            <a:lvl2pPr algn="l" rtl="0" fontAlgn="base">
              <a:spcBef>
                <a:spcPct val="0"/>
              </a:spcBef>
              <a:spcAft>
                <a:spcPct val="0"/>
              </a:spcAft>
              <a:defRPr sz="2000">
                <a:solidFill>
                  <a:schemeClr val="tx1"/>
                </a:solidFill>
                <a:latin typeface="Gill Sans MT" pitchFamily="34" charset="0"/>
              </a:defRPr>
            </a:lvl2pPr>
            <a:lvl3pPr algn="l" rtl="0" fontAlgn="base">
              <a:spcBef>
                <a:spcPct val="0"/>
              </a:spcBef>
              <a:spcAft>
                <a:spcPct val="0"/>
              </a:spcAft>
              <a:defRPr sz="2000">
                <a:solidFill>
                  <a:schemeClr val="tx1"/>
                </a:solidFill>
                <a:latin typeface="Gill Sans MT" pitchFamily="34" charset="0"/>
              </a:defRPr>
            </a:lvl3pPr>
            <a:lvl4pPr algn="l" rtl="0" fontAlgn="base">
              <a:spcBef>
                <a:spcPct val="0"/>
              </a:spcBef>
              <a:spcAft>
                <a:spcPct val="0"/>
              </a:spcAft>
              <a:defRPr sz="2000">
                <a:solidFill>
                  <a:schemeClr val="tx1"/>
                </a:solidFill>
                <a:latin typeface="Gill Sans MT" pitchFamily="34" charset="0"/>
              </a:defRPr>
            </a:lvl4pPr>
            <a:lvl5pPr algn="l" rtl="0" fontAlgn="base">
              <a:spcBef>
                <a:spcPct val="0"/>
              </a:spcBef>
              <a:spcAft>
                <a:spcPct val="0"/>
              </a:spcAft>
              <a:defRPr sz="2000">
                <a:solidFill>
                  <a:schemeClr val="tx1"/>
                </a:solidFill>
                <a:latin typeface="Gill Sans MT" pitchFamily="34" charset="0"/>
              </a:defRPr>
            </a:lvl5pPr>
            <a:lvl6pPr marL="457200" algn="l" rtl="0" fontAlgn="base">
              <a:spcBef>
                <a:spcPct val="0"/>
              </a:spcBef>
              <a:spcAft>
                <a:spcPct val="0"/>
              </a:spcAft>
              <a:defRPr sz="2000">
                <a:solidFill>
                  <a:schemeClr val="tx1"/>
                </a:solidFill>
                <a:latin typeface="Gill Sans MT" pitchFamily="34" charset="0"/>
              </a:defRPr>
            </a:lvl6pPr>
            <a:lvl7pPr marL="914400" algn="l" rtl="0" fontAlgn="base">
              <a:spcBef>
                <a:spcPct val="0"/>
              </a:spcBef>
              <a:spcAft>
                <a:spcPct val="0"/>
              </a:spcAft>
              <a:defRPr sz="2000">
                <a:solidFill>
                  <a:schemeClr val="tx1"/>
                </a:solidFill>
                <a:latin typeface="Gill Sans MT" pitchFamily="34" charset="0"/>
              </a:defRPr>
            </a:lvl7pPr>
            <a:lvl8pPr marL="1371600" algn="l" rtl="0" fontAlgn="base">
              <a:spcBef>
                <a:spcPct val="0"/>
              </a:spcBef>
              <a:spcAft>
                <a:spcPct val="0"/>
              </a:spcAft>
              <a:defRPr sz="2000">
                <a:solidFill>
                  <a:schemeClr val="tx1"/>
                </a:solidFill>
                <a:latin typeface="Gill Sans MT" pitchFamily="34" charset="0"/>
              </a:defRPr>
            </a:lvl8pPr>
            <a:lvl9pPr marL="1828800" algn="l" rtl="0" fontAlgn="base">
              <a:spcBef>
                <a:spcPct val="0"/>
              </a:spcBef>
              <a:spcAft>
                <a:spcPct val="0"/>
              </a:spcAft>
              <a:defRPr sz="2000">
                <a:solidFill>
                  <a:schemeClr val="tx1"/>
                </a:solidFill>
                <a:latin typeface="Gill Sans MT" pitchFamily="34" charset="0"/>
              </a:defRPr>
            </a:lvl9pPr>
          </a:lstStyle>
          <a:p>
            <a:endParaRPr lang="en-ZA" sz="4400" dirty="0"/>
          </a:p>
        </p:txBody>
      </p:sp>
      <p:pic>
        <p:nvPicPr>
          <p:cNvPr id="2057" name="Picture 9"/>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25545" y="1717655"/>
            <a:ext cx="6121910" cy="395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2661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a:t>GRAPHICAL DESCRIPTIVE TECHNIQUES</a:t>
            </a:r>
            <a:endParaRPr lang="en-GB" dirty="0">
              <a:solidFill>
                <a:schemeClr val="tx2">
                  <a:satMod val="200000"/>
                </a:schemeClr>
              </a:solidFill>
            </a:endParaRPr>
          </a:p>
        </p:txBody>
      </p:sp>
      <p:graphicFrame>
        <p:nvGraphicFramePr>
          <p:cNvPr id="7170" name="Content Placeholder 3"/>
          <p:cNvGraphicFramePr>
            <a:graphicFrameLocks noGrp="1" noChangeAspect="1"/>
          </p:cNvGraphicFramePr>
          <p:nvPr>
            <p:ph idx="1"/>
            <p:extLst>
              <p:ext uri="{D42A27DB-BD31-4B8C-83A1-F6EECF244321}">
                <p14:modId xmlns:p14="http://schemas.microsoft.com/office/powerpoint/2010/main" val="1969224214"/>
              </p:ext>
            </p:extLst>
          </p:nvPr>
        </p:nvGraphicFramePr>
        <p:xfrm>
          <a:off x="3650530" y="1237674"/>
          <a:ext cx="4751387" cy="4010025"/>
        </p:xfrm>
        <a:graphic>
          <a:graphicData uri="http://schemas.openxmlformats.org/presentationml/2006/ole">
            <mc:AlternateContent xmlns:mc="http://schemas.openxmlformats.org/markup-compatibility/2006">
              <mc:Choice xmlns:v="urn:schemas-microsoft-com:vml" Requires="v">
                <p:oleObj spid="_x0000_s2052" name="Document" r:id="rId3" imgW="6090539" imgH="5139699" progId="Word.Document.12">
                  <p:embed/>
                </p:oleObj>
              </mc:Choice>
              <mc:Fallback>
                <p:oleObj name="Document" r:id="rId3" imgW="6090539" imgH="5139699" progId="Word.Document.12">
                  <p:embed/>
                  <p:pic>
                    <p:nvPicPr>
                      <p:cNvPr id="717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0530" y="1237674"/>
                        <a:ext cx="4751387" cy="401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itle 2"/>
          <p:cNvSpPr txBox="1">
            <a:spLocks/>
          </p:cNvSpPr>
          <p:nvPr/>
        </p:nvSpPr>
        <p:spPr bwMode="auto">
          <a:xfrm>
            <a:off x="2438400" y="333375"/>
            <a:ext cx="82296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b" anchorCtr="0" compatLnSpc="1">
            <a:prstTxWarp prst="textNoShape">
              <a:avLst/>
            </a:prstTxWarp>
          </a:bodyPr>
          <a:lstStyle>
            <a:lvl1pPr algn="l" rtl="0" fontAlgn="base">
              <a:spcBef>
                <a:spcPct val="0"/>
              </a:spcBef>
              <a:spcAft>
                <a:spcPct val="0"/>
              </a:spcAft>
              <a:defRPr sz="2000">
                <a:solidFill>
                  <a:schemeClr val="tx1"/>
                </a:solidFill>
                <a:latin typeface="+mj-lt"/>
                <a:ea typeface="+mj-ea"/>
                <a:cs typeface="+mj-cs"/>
              </a:defRPr>
            </a:lvl1pPr>
            <a:lvl2pPr algn="l" rtl="0" fontAlgn="base">
              <a:spcBef>
                <a:spcPct val="0"/>
              </a:spcBef>
              <a:spcAft>
                <a:spcPct val="0"/>
              </a:spcAft>
              <a:defRPr sz="2000">
                <a:solidFill>
                  <a:schemeClr val="tx1"/>
                </a:solidFill>
                <a:latin typeface="Gill Sans MT" pitchFamily="34" charset="0"/>
              </a:defRPr>
            </a:lvl2pPr>
            <a:lvl3pPr algn="l" rtl="0" fontAlgn="base">
              <a:spcBef>
                <a:spcPct val="0"/>
              </a:spcBef>
              <a:spcAft>
                <a:spcPct val="0"/>
              </a:spcAft>
              <a:defRPr sz="2000">
                <a:solidFill>
                  <a:schemeClr val="tx1"/>
                </a:solidFill>
                <a:latin typeface="Gill Sans MT" pitchFamily="34" charset="0"/>
              </a:defRPr>
            </a:lvl3pPr>
            <a:lvl4pPr algn="l" rtl="0" fontAlgn="base">
              <a:spcBef>
                <a:spcPct val="0"/>
              </a:spcBef>
              <a:spcAft>
                <a:spcPct val="0"/>
              </a:spcAft>
              <a:defRPr sz="2000">
                <a:solidFill>
                  <a:schemeClr val="tx1"/>
                </a:solidFill>
                <a:latin typeface="Gill Sans MT" pitchFamily="34" charset="0"/>
              </a:defRPr>
            </a:lvl4pPr>
            <a:lvl5pPr algn="l" rtl="0" fontAlgn="base">
              <a:spcBef>
                <a:spcPct val="0"/>
              </a:spcBef>
              <a:spcAft>
                <a:spcPct val="0"/>
              </a:spcAft>
              <a:defRPr sz="2000">
                <a:solidFill>
                  <a:schemeClr val="tx1"/>
                </a:solidFill>
                <a:latin typeface="Gill Sans MT" pitchFamily="34" charset="0"/>
              </a:defRPr>
            </a:lvl5pPr>
            <a:lvl6pPr marL="457200" algn="l" rtl="0" fontAlgn="base">
              <a:spcBef>
                <a:spcPct val="0"/>
              </a:spcBef>
              <a:spcAft>
                <a:spcPct val="0"/>
              </a:spcAft>
              <a:defRPr sz="2000">
                <a:solidFill>
                  <a:schemeClr val="tx1"/>
                </a:solidFill>
                <a:latin typeface="Gill Sans MT" pitchFamily="34" charset="0"/>
              </a:defRPr>
            </a:lvl6pPr>
            <a:lvl7pPr marL="914400" algn="l" rtl="0" fontAlgn="base">
              <a:spcBef>
                <a:spcPct val="0"/>
              </a:spcBef>
              <a:spcAft>
                <a:spcPct val="0"/>
              </a:spcAft>
              <a:defRPr sz="2000">
                <a:solidFill>
                  <a:schemeClr val="tx1"/>
                </a:solidFill>
                <a:latin typeface="Gill Sans MT" pitchFamily="34" charset="0"/>
              </a:defRPr>
            </a:lvl7pPr>
            <a:lvl8pPr marL="1371600" algn="l" rtl="0" fontAlgn="base">
              <a:spcBef>
                <a:spcPct val="0"/>
              </a:spcBef>
              <a:spcAft>
                <a:spcPct val="0"/>
              </a:spcAft>
              <a:defRPr sz="2000">
                <a:solidFill>
                  <a:schemeClr val="tx1"/>
                </a:solidFill>
                <a:latin typeface="Gill Sans MT" pitchFamily="34" charset="0"/>
              </a:defRPr>
            </a:lvl8pPr>
            <a:lvl9pPr marL="1828800" algn="l" rtl="0" fontAlgn="base">
              <a:spcBef>
                <a:spcPct val="0"/>
              </a:spcBef>
              <a:spcAft>
                <a:spcPct val="0"/>
              </a:spcAft>
              <a:defRPr sz="2000">
                <a:solidFill>
                  <a:schemeClr val="tx1"/>
                </a:solidFill>
                <a:latin typeface="Gill Sans MT" pitchFamily="34" charset="0"/>
              </a:defRPr>
            </a:lvl9pPr>
          </a:lstStyle>
          <a:p>
            <a:endParaRPr lang="en-ZA" sz="4400" dirty="0"/>
          </a:p>
        </p:txBody>
      </p:sp>
    </p:spTree>
    <p:extLst>
      <p:ext uri="{BB962C8B-B14F-4D97-AF65-F5344CB8AC3E}">
        <p14:creationId xmlns:p14="http://schemas.microsoft.com/office/powerpoint/2010/main" val="2816318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a:t/>
            </a:r>
            <a:br>
              <a:rPr lang="en-ZA" dirty="0"/>
            </a:br>
            <a:r>
              <a:rPr lang="en-ZA" dirty="0"/>
              <a:t/>
            </a:r>
            <a:br>
              <a:rPr lang="en-ZA" dirty="0"/>
            </a:br>
            <a:r>
              <a:rPr lang="en-ZA" dirty="0"/>
              <a:t/>
            </a:r>
            <a:br>
              <a:rPr lang="en-ZA" dirty="0"/>
            </a:br>
            <a:r>
              <a:rPr lang="en-ZA" dirty="0"/>
              <a:t>GRAPHICAL DESCRIPTIVE TECHNIQUES</a:t>
            </a:r>
            <a:br>
              <a:rPr lang="en-ZA" dirty="0"/>
            </a:br>
            <a:r>
              <a:rPr lang="en-ZA" dirty="0"/>
              <a:t>  </a:t>
            </a:r>
            <a:br>
              <a:rPr lang="en-ZA" dirty="0"/>
            </a:br>
            <a:r>
              <a:rPr lang="en-ZA" dirty="0"/>
              <a:t/>
            </a:r>
            <a:br>
              <a:rPr lang="en-ZA" dirty="0"/>
            </a:br>
            <a:r>
              <a:rPr lang="en-ZA" dirty="0"/>
              <a:t>Descriptive statistics-4</a:t>
            </a:r>
          </a:p>
        </p:txBody>
      </p:sp>
      <p:sp>
        <p:nvSpPr>
          <p:cNvPr id="4" name="Slide Number Placeholder 3"/>
          <p:cNvSpPr>
            <a:spLocks noGrp="1"/>
          </p:cNvSpPr>
          <p:nvPr>
            <p:ph type="sldNum" sz="quarter" idx="10"/>
          </p:nvPr>
        </p:nvSpPr>
        <p:spPr/>
        <p:txBody>
          <a:bodyPr/>
          <a:lstStyle/>
          <a:p>
            <a:fld id="{7F8454AA-8759-4FF8-81E4-680C49475742}" type="slidenum">
              <a:rPr lang="en-US" smtClean="0"/>
              <a:pPr/>
              <a:t>9</a:t>
            </a:fld>
            <a:endParaRPr lang="en-US"/>
          </a:p>
        </p:txBody>
      </p:sp>
      <p:graphicFrame>
        <p:nvGraphicFramePr>
          <p:cNvPr id="5" name="Content Placeholder 4"/>
          <p:cNvGraphicFramePr>
            <a:graphicFrameLocks noGrp="1"/>
          </p:cNvGraphicFramePr>
          <p:nvPr>
            <p:ph idx="1"/>
            <p:extLst/>
          </p:nvPr>
        </p:nvGraphicFramePr>
        <p:xfrm>
          <a:off x="2895600" y="1295400"/>
          <a:ext cx="6781800" cy="4800600"/>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2"/>
          <p:cNvSpPr txBox="1">
            <a:spLocks/>
          </p:cNvSpPr>
          <p:nvPr/>
        </p:nvSpPr>
        <p:spPr bwMode="auto">
          <a:xfrm>
            <a:off x="2438400" y="333375"/>
            <a:ext cx="82296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b" anchorCtr="0" compatLnSpc="1">
            <a:prstTxWarp prst="textNoShape">
              <a:avLst/>
            </a:prstTxWarp>
          </a:bodyPr>
          <a:lstStyle>
            <a:lvl1pPr algn="l" rtl="0" fontAlgn="base">
              <a:spcBef>
                <a:spcPct val="0"/>
              </a:spcBef>
              <a:spcAft>
                <a:spcPct val="0"/>
              </a:spcAft>
              <a:defRPr sz="2000">
                <a:solidFill>
                  <a:schemeClr val="tx1"/>
                </a:solidFill>
                <a:latin typeface="+mj-lt"/>
                <a:ea typeface="+mj-ea"/>
                <a:cs typeface="+mj-cs"/>
              </a:defRPr>
            </a:lvl1pPr>
            <a:lvl2pPr algn="l" rtl="0" fontAlgn="base">
              <a:spcBef>
                <a:spcPct val="0"/>
              </a:spcBef>
              <a:spcAft>
                <a:spcPct val="0"/>
              </a:spcAft>
              <a:defRPr sz="2000">
                <a:solidFill>
                  <a:schemeClr val="tx1"/>
                </a:solidFill>
                <a:latin typeface="Gill Sans MT" pitchFamily="34" charset="0"/>
              </a:defRPr>
            </a:lvl2pPr>
            <a:lvl3pPr algn="l" rtl="0" fontAlgn="base">
              <a:spcBef>
                <a:spcPct val="0"/>
              </a:spcBef>
              <a:spcAft>
                <a:spcPct val="0"/>
              </a:spcAft>
              <a:defRPr sz="2000">
                <a:solidFill>
                  <a:schemeClr val="tx1"/>
                </a:solidFill>
                <a:latin typeface="Gill Sans MT" pitchFamily="34" charset="0"/>
              </a:defRPr>
            </a:lvl3pPr>
            <a:lvl4pPr algn="l" rtl="0" fontAlgn="base">
              <a:spcBef>
                <a:spcPct val="0"/>
              </a:spcBef>
              <a:spcAft>
                <a:spcPct val="0"/>
              </a:spcAft>
              <a:defRPr sz="2000">
                <a:solidFill>
                  <a:schemeClr val="tx1"/>
                </a:solidFill>
                <a:latin typeface="Gill Sans MT" pitchFamily="34" charset="0"/>
              </a:defRPr>
            </a:lvl4pPr>
            <a:lvl5pPr algn="l" rtl="0" fontAlgn="base">
              <a:spcBef>
                <a:spcPct val="0"/>
              </a:spcBef>
              <a:spcAft>
                <a:spcPct val="0"/>
              </a:spcAft>
              <a:defRPr sz="2000">
                <a:solidFill>
                  <a:schemeClr val="tx1"/>
                </a:solidFill>
                <a:latin typeface="Gill Sans MT" pitchFamily="34" charset="0"/>
              </a:defRPr>
            </a:lvl5pPr>
            <a:lvl6pPr marL="457200" algn="l" rtl="0" fontAlgn="base">
              <a:spcBef>
                <a:spcPct val="0"/>
              </a:spcBef>
              <a:spcAft>
                <a:spcPct val="0"/>
              </a:spcAft>
              <a:defRPr sz="2000">
                <a:solidFill>
                  <a:schemeClr val="tx1"/>
                </a:solidFill>
                <a:latin typeface="Gill Sans MT" pitchFamily="34" charset="0"/>
              </a:defRPr>
            </a:lvl6pPr>
            <a:lvl7pPr marL="914400" algn="l" rtl="0" fontAlgn="base">
              <a:spcBef>
                <a:spcPct val="0"/>
              </a:spcBef>
              <a:spcAft>
                <a:spcPct val="0"/>
              </a:spcAft>
              <a:defRPr sz="2000">
                <a:solidFill>
                  <a:schemeClr val="tx1"/>
                </a:solidFill>
                <a:latin typeface="Gill Sans MT" pitchFamily="34" charset="0"/>
              </a:defRPr>
            </a:lvl7pPr>
            <a:lvl8pPr marL="1371600" algn="l" rtl="0" fontAlgn="base">
              <a:spcBef>
                <a:spcPct val="0"/>
              </a:spcBef>
              <a:spcAft>
                <a:spcPct val="0"/>
              </a:spcAft>
              <a:defRPr sz="2000">
                <a:solidFill>
                  <a:schemeClr val="tx1"/>
                </a:solidFill>
                <a:latin typeface="Gill Sans MT" pitchFamily="34" charset="0"/>
              </a:defRPr>
            </a:lvl8pPr>
            <a:lvl9pPr marL="1828800" algn="l" rtl="0" fontAlgn="base">
              <a:spcBef>
                <a:spcPct val="0"/>
              </a:spcBef>
              <a:spcAft>
                <a:spcPct val="0"/>
              </a:spcAft>
              <a:defRPr sz="2000">
                <a:solidFill>
                  <a:schemeClr val="tx1"/>
                </a:solidFill>
                <a:latin typeface="Gill Sans MT" pitchFamily="34" charset="0"/>
              </a:defRPr>
            </a:lvl9pPr>
          </a:lstStyle>
          <a:p>
            <a:endParaRPr lang="en-ZA" sz="4400" dirty="0"/>
          </a:p>
        </p:txBody>
      </p:sp>
    </p:spTree>
    <p:extLst>
      <p:ext uri="{BB962C8B-B14F-4D97-AF65-F5344CB8AC3E}">
        <p14:creationId xmlns:p14="http://schemas.microsoft.com/office/powerpoint/2010/main" val="3802840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velopmentFinance_2019_WideScreen [Read-Only]" id="{45444285-F080-4737-8302-3B19BDF2DF6B}" vid="{43951A6D-0326-41DB-A6AF-D31536B741FE}"/>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velopmentFinance_2019_WideScreen [Read-Only]" id="{45444285-F080-4737-8302-3B19BDF2DF6B}" vid="{990B6511-4CEA-4461-9D85-67252F94E1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Quantitative data analysis</Template>
  <TotalTime>14</TotalTime>
  <Words>1299</Words>
  <Application>Microsoft Office PowerPoint</Application>
  <PresentationFormat>Widescreen</PresentationFormat>
  <Paragraphs>195</Paragraphs>
  <Slides>21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29" baseType="lpstr">
      <vt:lpstr>Arial</vt:lpstr>
      <vt:lpstr>Calibri</vt:lpstr>
      <vt:lpstr>Calibri Light</vt:lpstr>
      <vt:lpstr>Symbol</vt:lpstr>
      <vt:lpstr>Times New Roman</vt:lpstr>
      <vt:lpstr>Office Theme</vt:lpstr>
      <vt:lpstr>Custom Design</vt:lpstr>
      <vt:lpstr>Document</vt:lpstr>
      <vt:lpstr>Quantitative data analysis</vt:lpstr>
      <vt:lpstr>KEY CONCEPTS</vt:lpstr>
      <vt:lpstr>KEY CONCEPTS (CONTINUED)</vt:lpstr>
      <vt:lpstr>TYPES OF DATA</vt:lpstr>
      <vt:lpstr>GRAPHICAL DESCRIPTIVE TECHNIQUES</vt:lpstr>
      <vt:lpstr>GRAPHICAL DESCRIPTIVE TECHNIQUES</vt:lpstr>
      <vt:lpstr>GRAPHICAL DESCRIPTIVE TECHNIQUES</vt:lpstr>
      <vt:lpstr>GRAPHICAL DESCRIPTIVE TECHNIQUES</vt:lpstr>
      <vt:lpstr>   GRAPHICAL DESCRIPTIVE TECHNIQUES     Descriptive statistics-4</vt:lpstr>
      <vt:lpstr>NUMERICAL DESCRIPTIVE TECHNIQUES</vt:lpstr>
      <vt:lpstr>NUMERICAL DESCRIPTIVE TECHNIQUES (CONTINUED) </vt:lpstr>
      <vt:lpstr>PowerPoint Presentation</vt:lpstr>
      <vt:lpstr>Education &amp; Earnings Summary Statistics</vt:lpstr>
      <vt:lpstr>Inferential statistics</vt:lpstr>
      <vt:lpstr>Education &amp; Earnings Mean Difference Test </vt:lpstr>
      <vt:lpstr>MEASURES OF LINEAR RELATIONSHIP</vt:lpstr>
      <vt:lpstr>REGRESSION ANALYSIS</vt:lpstr>
      <vt:lpstr>MODEL SPECIFICATION</vt:lpstr>
      <vt:lpstr>Desirable properties of an estimated model</vt:lpstr>
      <vt:lpstr>ESTIMATED MODEL </vt:lpstr>
      <vt:lpstr>CLASS EXERCISE</vt:lpstr>
    </vt:vector>
  </TitlesOfParts>
  <Company>University of Stellenbosch Business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data analysis</dc:title>
  <dc:creator>Opperman, JP, Mnr [pietero@sun.ac.za]</dc:creator>
  <cp:lastModifiedBy>Hendricks, Gayle</cp:lastModifiedBy>
  <cp:revision>3</cp:revision>
  <dcterms:created xsi:type="dcterms:W3CDTF">2019-03-07T14:35:13Z</dcterms:created>
  <dcterms:modified xsi:type="dcterms:W3CDTF">2020-02-11T12:42:23Z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16eec4e-c7b8-491d-b7d8-90a69632743d_Enabled">
    <vt:lpwstr>True</vt:lpwstr>
  </property>
  <property fmtid="{D5CDD505-2E9C-101B-9397-08002B2CF9AE}" pid="3" name="MSIP_Label_216eec4e-c7b8-491d-b7d8-90a69632743d_SiteId">
    <vt:lpwstr>4032514a-830a-4f20-9539-81bbc35b3cd9</vt:lpwstr>
  </property>
  <property fmtid="{D5CDD505-2E9C-101B-9397-08002B2CF9AE}" pid="4" name="MSIP_Label_216eec4e-c7b8-491d-b7d8-90a69632743d_Owner">
    <vt:lpwstr>N4987772@fnbnamibia.com.na</vt:lpwstr>
  </property>
  <property fmtid="{D5CDD505-2E9C-101B-9397-08002B2CF9AE}" pid="5" name="MSIP_Label_216eec4e-c7b8-491d-b7d8-90a69632743d_SetDate">
    <vt:lpwstr>2020-02-11T12:42:12.7716031Z</vt:lpwstr>
  </property>
  <property fmtid="{D5CDD505-2E9C-101B-9397-08002B2CF9AE}" pid="6" name="MSIP_Label_216eec4e-c7b8-491d-b7d8-90a69632743d_Name">
    <vt:lpwstr>Confidential</vt:lpwstr>
  </property>
  <property fmtid="{D5CDD505-2E9C-101B-9397-08002B2CF9AE}" pid="7" name="MSIP_Label_216eec4e-c7b8-491d-b7d8-90a69632743d_Application">
    <vt:lpwstr>Microsoft Azure Information Protection</vt:lpwstr>
  </property>
  <property fmtid="{D5CDD505-2E9C-101B-9397-08002B2CF9AE}" pid="8" name="MSIP_Label_216eec4e-c7b8-491d-b7d8-90a69632743d_ActionId">
    <vt:lpwstr>41853e06-5ce5-40b5-b727-b3f481c5a520</vt:lpwstr>
  </property>
  <property fmtid="{D5CDD505-2E9C-101B-9397-08002B2CF9AE}" pid="9" name="MSIP_Label_216eec4e-c7b8-491d-b7d8-90a69632743d_Extended_MSFT_Method">
    <vt:lpwstr>Automatic</vt:lpwstr>
  </property>
  <property fmtid="{D5CDD505-2E9C-101B-9397-08002B2CF9AE}" pid="10" name="Sensitivity">
    <vt:lpwstr>Confidential</vt:lpwstr>
  </property>
</Properties>
</file>