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850"/>
    <a:srgbClr val="FDB813"/>
    <a:srgbClr val="E13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38" d="100"/>
          <a:sy n="38" d="100"/>
        </p:scale>
        <p:origin x="110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C57F-141A-42EE-9335-377D2CF54D50}" type="datetimeFigureOut">
              <a:rPr lang="en-ZA" smtClean="0"/>
              <a:t>2020/02/11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79357-12DE-4357-9D72-94A2557B7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5204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05D6C-D609-415C-A653-DFF221317817}" type="datetimeFigureOut">
              <a:rPr lang="en-ZA" smtClean="0"/>
              <a:t>2020/02/11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BFA9-7FB1-4504-85E9-5B9AECAD7D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85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BFA9-7FB1-4504-85E9-5B9AECAD7DFF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57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610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898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12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04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17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461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138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70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8106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7724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3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1814" y="6548446"/>
            <a:ext cx="435966" cy="356887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2891D0-7535-40DF-98A3-F1CCCAD269E9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878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2732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723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53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619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06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26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6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889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5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679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664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71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95632"/>
          </a:xfrm>
          <a:prstGeom prst="rect">
            <a:avLst/>
          </a:prstGeom>
          <a:solidFill>
            <a:srgbClr val="81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85" y="1"/>
            <a:ext cx="11082121" cy="109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81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5" y="6533793"/>
            <a:ext cx="1257940" cy="29477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733152" y="6553515"/>
            <a:ext cx="61897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Postgraduate Diploma in Development Finance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652202" y="6538912"/>
            <a:ext cx="256443" cy="256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7135" y="6553515"/>
            <a:ext cx="393506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09/01/2019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52201" y="6553516"/>
            <a:ext cx="2564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Z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1B85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4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althwis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32653"/>
            <a:ext cx="8609524" cy="1135645"/>
          </a:xfrm>
        </p:spPr>
        <p:txBody>
          <a:bodyPr>
            <a:normAutofit/>
          </a:bodyPr>
          <a:lstStyle/>
          <a:p>
            <a:pPr algn="l"/>
            <a:r>
              <a:rPr lang="en-ZA" sz="5300" b="1" dirty="0" smtClean="0">
                <a:solidFill>
                  <a:schemeClr val="tx1"/>
                </a:solidFill>
              </a:rPr>
              <a:t>Referencing</a:t>
            </a:r>
            <a:endParaRPr lang="en-ZA" sz="53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346" y="5679115"/>
            <a:ext cx="9144000" cy="741362"/>
          </a:xfrm>
        </p:spPr>
        <p:txBody>
          <a:bodyPr/>
          <a:lstStyle/>
          <a:p>
            <a:pPr algn="l"/>
            <a:r>
              <a:rPr lang="en-ZA" b="1" dirty="0" smtClean="0"/>
              <a:t>Dr Pieter </a:t>
            </a:r>
            <a:r>
              <a:rPr lang="en-ZA" b="1" dirty="0" err="1" smtClean="0"/>
              <a:t>Opperman</a:t>
            </a:r>
            <a:endParaRPr lang="en-Z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2" y="92312"/>
            <a:ext cx="1374214" cy="853997"/>
          </a:xfrm>
          <a:prstGeom prst="rect">
            <a:avLst/>
          </a:prstGeom>
        </p:spPr>
      </p:pic>
      <p:sp>
        <p:nvSpPr>
          <p:cNvPr id="5" name="Title Placeholder 1"/>
          <p:cNvSpPr txBox="1">
            <a:spLocks/>
          </p:cNvSpPr>
          <p:nvPr/>
        </p:nvSpPr>
        <p:spPr>
          <a:xfrm>
            <a:off x="2130011" y="43033"/>
            <a:ext cx="8912297" cy="109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 smtClean="0"/>
              <a:t>Postgraduate Diploma in 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/>
              <a:t>Development Finance – Research Orientation</a:t>
            </a:r>
            <a:endParaRPr lang="en-ZA" sz="2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81885" y="5715584"/>
            <a:ext cx="2305459" cy="44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373E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ZA" sz="18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81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2" y="6507006"/>
            <a:ext cx="2113306" cy="279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46" y="6572797"/>
            <a:ext cx="694177" cy="21370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966282" y="199525"/>
            <a:ext cx="0" cy="7467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PLAGIARISM AND </a:t>
            </a:r>
            <a:r>
              <a:rPr lang="en-ZA" dirty="0" smtClean="0"/>
              <a:t>TURNITIN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 smtClean="0"/>
              <a:t>Each submission will be inspected and judged on an individual basis. </a:t>
            </a:r>
            <a:r>
              <a:rPr lang="en-ZA" sz="2400" u="sng" dirty="0" smtClean="0"/>
              <a:t>Note the below framework’s “acceptable” range does not guarantee there is no plagiarism. Hence, the below is merely a guidance tool.</a:t>
            </a:r>
          </a:p>
          <a:p>
            <a:pPr marL="0" indent="0">
              <a:buNone/>
            </a:pPr>
            <a:endParaRPr lang="en-ZA" sz="2400" dirty="0"/>
          </a:p>
          <a:p>
            <a:pPr>
              <a:buFontTx/>
              <a:buChar char="-"/>
            </a:pPr>
            <a:r>
              <a:rPr lang="en-ZA" sz="2400" dirty="0"/>
              <a:t>0%-15% (Acceptable provided that no </a:t>
            </a:r>
            <a:r>
              <a:rPr lang="en-ZA" sz="2400" dirty="0" smtClean="0"/>
              <a:t>individual source </a:t>
            </a:r>
            <a:r>
              <a:rPr lang="en-ZA" sz="2400" dirty="0"/>
              <a:t>represents more than 5%. Check for “false positives”.)</a:t>
            </a:r>
          </a:p>
          <a:p>
            <a:pPr>
              <a:buFontTx/>
              <a:buChar char="-"/>
            </a:pPr>
            <a:r>
              <a:rPr lang="en-ZA" sz="2400" dirty="0"/>
              <a:t>16%-50% (Further investigation required. If obvious pervasive plagiarism is evident, then zero for assignment. Check for “false positives</a:t>
            </a:r>
            <a:r>
              <a:rPr lang="en-ZA" sz="2400" dirty="0" smtClean="0"/>
              <a:t>”.)</a:t>
            </a:r>
            <a:endParaRPr lang="en-ZA" sz="2400" dirty="0"/>
          </a:p>
          <a:p>
            <a:pPr>
              <a:buFontTx/>
              <a:buChar char="-"/>
            </a:pPr>
            <a:r>
              <a:rPr lang="en-ZA" sz="2400" dirty="0"/>
              <a:t>51%-75% (Automatically zero for assignment. Check for “false positives</a:t>
            </a:r>
            <a:r>
              <a:rPr lang="en-ZA" sz="2400" dirty="0" smtClean="0"/>
              <a:t>”)</a:t>
            </a:r>
            <a:endParaRPr lang="en-ZA" sz="2400" dirty="0"/>
          </a:p>
          <a:p>
            <a:pPr>
              <a:buFontTx/>
              <a:buChar char="-"/>
            </a:pPr>
            <a:r>
              <a:rPr lang="en-ZA" sz="2400" dirty="0"/>
              <a:t>75%-100% (Zero for the course. Check for “false positives</a:t>
            </a:r>
            <a:r>
              <a:rPr lang="en-ZA" sz="2400" dirty="0" smtClean="0"/>
              <a:t>”)</a:t>
            </a:r>
            <a:endParaRPr lang="en-ZA" sz="2400" dirty="0"/>
          </a:p>
          <a:p>
            <a:pPr>
              <a:buFontTx/>
              <a:buChar char="-"/>
            </a:pPr>
            <a:endParaRPr lang="en-ZA" sz="2000" dirty="0"/>
          </a:p>
          <a:p>
            <a:pPr marL="0" indent="0">
              <a:buNone/>
            </a:pPr>
            <a:endParaRPr lang="en-Z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“Knowledge is cumulative, and an inherited body of information and understanding is the jumping-off point for the development of more knowledge” (</a:t>
            </a:r>
            <a:r>
              <a:rPr lang="en-ZA" sz="2400" dirty="0" err="1"/>
              <a:t>Babbie</a:t>
            </a:r>
            <a:r>
              <a:rPr lang="en-ZA" sz="2400" dirty="0"/>
              <a:t>, 2014).</a:t>
            </a:r>
          </a:p>
          <a:p>
            <a:r>
              <a:rPr lang="en-ZA" sz="2400" dirty="0"/>
              <a:t>“We often speak of ‘standing on the shoulders of giants’, that is, on those of previous generations” (</a:t>
            </a:r>
            <a:r>
              <a:rPr lang="en-ZA" sz="2400" dirty="0" err="1"/>
              <a:t>Babbie</a:t>
            </a:r>
            <a:r>
              <a:rPr lang="en-ZA" sz="2400" dirty="0"/>
              <a:t>, 2014).</a:t>
            </a:r>
          </a:p>
          <a:p>
            <a:pPr marL="0" indent="0">
              <a:buNone/>
            </a:pPr>
            <a:endParaRPr lang="en-ZA" sz="2400" dirty="0"/>
          </a:p>
          <a:p>
            <a:r>
              <a:rPr lang="en-ZA" sz="2400" dirty="0"/>
              <a:t>Cite, in your own text, every piece of information that is not:</a:t>
            </a:r>
          </a:p>
          <a:p>
            <a:pPr>
              <a:buFontTx/>
              <a:buChar char="-"/>
            </a:pPr>
            <a:r>
              <a:rPr lang="en-ZA" sz="2400" dirty="0"/>
              <a:t>The result of your own research, or</a:t>
            </a:r>
          </a:p>
          <a:p>
            <a:pPr>
              <a:buFontTx/>
              <a:buChar char="-"/>
            </a:pPr>
            <a:r>
              <a:rPr lang="en-ZA" sz="2400" dirty="0"/>
              <a:t>Common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Important and necessary for:</a:t>
            </a:r>
          </a:p>
          <a:p>
            <a:pPr>
              <a:buFontTx/>
              <a:buChar char="-"/>
            </a:pPr>
            <a:r>
              <a:rPr lang="en-ZA" dirty="0"/>
              <a:t>Acknowledging the work of others;</a:t>
            </a:r>
          </a:p>
          <a:p>
            <a:pPr>
              <a:buFontTx/>
              <a:buChar char="-"/>
            </a:pPr>
            <a:r>
              <a:rPr lang="en-ZA" dirty="0"/>
              <a:t>Strengthens your arguments;</a:t>
            </a:r>
          </a:p>
          <a:p>
            <a:pPr>
              <a:buFontTx/>
              <a:buChar char="-"/>
            </a:pPr>
            <a:r>
              <a:rPr lang="en-ZA" dirty="0"/>
              <a:t>Demonstrating that you are familiar with the body of knowledge on which your work is based;</a:t>
            </a:r>
          </a:p>
          <a:p>
            <a:pPr>
              <a:buFontTx/>
              <a:buChar char="-"/>
            </a:pPr>
            <a:r>
              <a:rPr lang="en-ZA" dirty="0"/>
              <a:t>Other researchers can trace your sources that could lead them to further information that could result in a new research project.</a:t>
            </a:r>
          </a:p>
          <a:p>
            <a:pPr>
              <a:buFontTx/>
              <a:buChar char="-"/>
            </a:pPr>
            <a:endParaRPr lang="en-Z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3200" dirty="0"/>
              <a:t>NB! When using the Reference manager (e.g. </a:t>
            </a:r>
            <a:r>
              <a:rPr lang="en-ZA" sz="3200" dirty="0" err="1"/>
              <a:t>Mendelay</a:t>
            </a:r>
            <a:r>
              <a:rPr lang="en-ZA" sz="3200" dirty="0"/>
              <a:t>) for the first time, also consult the APA manual guide that is provided on the Learning Hub.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455" y="1124744"/>
            <a:ext cx="10774747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2400" b="1" u="sng" dirty="0"/>
              <a:t>References </a:t>
            </a:r>
            <a:r>
              <a:rPr lang="en-ZA" sz="2400" b="1" u="sng" dirty="0" smtClean="0"/>
              <a:t>in-text</a:t>
            </a:r>
            <a:endParaRPr lang="en-ZA" sz="2400" b="1" u="sng" dirty="0"/>
          </a:p>
          <a:p>
            <a:pPr>
              <a:buFontTx/>
              <a:buChar char="-"/>
            </a:pPr>
            <a:r>
              <a:rPr lang="en-ZA" sz="2400" dirty="0"/>
              <a:t>According to Fuller and </a:t>
            </a:r>
            <a:r>
              <a:rPr lang="en-ZA" sz="2400" dirty="0" err="1"/>
              <a:t>Ntini</a:t>
            </a:r>
            <a:r>
              <a:rPr lang="en-ZA" sz="2400" dirty="0"/>
              <a:t> (2010), the following…</a:t>
            </a:r>
          </a:p>
          <a:p>
            <a:pPr>
              <a:buFontTx/>
              <a:buChar char="-"/>
            </a:pPr>
            <a:endParaRPr lang="en-ZA" sz="2400" dirty="0"/>
          </a:p>
          <a:p>
            <a:pPr>
              <a:buFontTx/>
              <a:buChar char="-"/>
            </a:pPr>
            <a:r>
              <a:rPr lang="en-ZA" sz="2400" dirty="0"/>
              <a:t>Official development assistance (ODA) is a common definition of aid in the literature (Fuller &amp; </a:t>
            </a:r>
            <a:r>
              <a:rPr lang="en-ZA" sz="2400" dirty="0" err="1"/>
              <a:t>Ntini</a:t>
            </a:r>
            <a:r>
              <a:rPr lang="en-ZA" sz="2400" dirty="0"/>
              <a:t>, 1998).</a:t>
            </a:r>
          </a:p>
          <a:p>
            <a:pPr>
              <a:buFontTx/>
              <a:buChar char="-"/>
            </a:pPr>
            <a:endParaRPr lang="en-ZA" sz="2400" dirty="0"/>
          </a:p>
          <a:p>
            <a:pPr>
              <a:buFontTx/>
              <a:buChar char="-"/>
            </a:pPr>
            <a:r>
              <a:rPr lang="en-ZA" sz="2400" dirty="0"/>
              <a:t>As a consequence of the lack of studies attempting to investigate the determinants of cross-border banking, recent studies that have attempted to fill this gap in the literature include the work of Bruno and Shin (2013) and Herrmann and </a:t>
            </a:r>
            <a:r>
              <a:rPr lang="en-ZA" sz="2400" dirty="0" err="1"/>
              <a:t>Milhaljek</a:t>
            </a:r>
            <a:r>
              <a:rPr lang="en-ZA" sz="2400" dirty="0"/>
              <a:t> (2013).</a:t>
            </a:r>
          </a:p>
          <a:p>
            <a:pPr>
              <a:buFontTx/>
              <a:buChar char="-"/>
            </a:pPr>
            <a:endParaRPr lang="en-ZA" sz="2400" dirty="0"/>
          </a:p>
          <a:p>
            <a:pPr>
              <a:buFontTx/>
              <a:buChar char="-"/>
            </a:pPr>
            <a:r>
              <a:rPr lang="en-US" sz="2400" dirty="0" smtClean="0"/>
              <a:t>A </a:t>
            </a:r>
            <a:r>
              <a:rPr lang="en-US" sz="2400" dirty="0"/>
              <a:t>direct theory that addresses the link between FDI and environmental sustainability is the “pollution havens” theory (</a:t>
            </a:r>
            <a:r>
              <a:rPr lang="en-US" sz="2400" dirty="0" err="1"/>
              <a:t>Bokpin</a:t>
            </a:r>
            <a:r>
              <a:rPr lang="en-US" sz="2400" dirty="0"/>
              <a:t>, 2017).</a:t>
            </a: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b="1" u="sng" dirty="0"/>
              <a:t>References </a:t>
            </a:r>
            <a:r>
              <a:rPr lang="en-ZA" b="1" u="sng" dirty="0" smtClean="0"/>
              <a:t>in-text </a:t>
            </a:r>
            <a:r>
              <a:rPr lang="en-ZA" b="1" u="sng" dirty="0"/>
              <a:t>(continued)</a:t>
            </a:r>
          </a:p>
          <a:p>
            <a:pPr>
              <a:buFontTx/>
              <a:buChar char="-"/>
            </a:pPr>
            <a:r>
              <a:rPr lang="en-ZA" dirty="0"/>
              <a:t>“While foreign aid has multiple objectives, economic growth is central among them” (Arndt, Jones &amp; Tarp, 2010, p. 7).The literature abounds regarding the relationship between foreign aid and economic growth (Arndt et al., 2010; </a:t>
            </a:r>
            <a:r>
              <a:rPr lang="en-ZA" dirty="0" err="1"/>
              <a:t>Mekasha</a:t>
            </a:r>
            <a:r>
              <a:rPr lang="en-ZA" dirty="0"/>
              <a:t> &amp; Tarp, 2011; </a:t>
            </a:r>
            <a:r>
              <a:rPr lang="en-ZA" dirty="0" err="1"/>
              <a:t>Rajan</a:t>
            </a:r>
            <a:r>
              <a:rPr lang="en-ZA" dirty="0"/>
              <a:t> &amp; Subramanian, 2012). Three generations of the aid-growth relationship were identified by Hansen and Tarp (2000) while in recent times Arndt et al. (2010) identified a fourth generation.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ZA" sz="2400" dirty="0"/>
              <a:t>Only direct quotations in inverted commas and these should be limited to the most essential, i.e. only thoughts that cannot be stated differently.</a:t>
            </a:r>
          </a:p>
          <a:p>
            <a:pPr>
              <a:buFontTx/>
              <a:buChar char="-"/>
            </a:pPr>
            <a:r>
              <a:rPr lang="en-ZA" sz="2400" dirty="0"/>
              <a:t>If the author(s) or year cannot be identified is it then really a good source?</a:t>
            </a:r>
          </a:p>
          <a:p>
            <a:pPr>
              <a:buFontTx/>
              <a:buChar char="-"/>
            </a:pPr>
            <a:r>
              <a:rPr lang="en-ZA" sz="2400" dirty="0"/>
              <a:t>Avoid citing from someone else’s citing, find original if possible but do not try to get away with for e.g.:  According to Schumpeter (1911) … but you have not read Schumpeter.</a:t>
            </a:r>
          </a:p>
          <a:p>
            <a:pPr>
              <a:buFontTx/>
              <a:buChar char="-"/>
            </a:pPr>
            <a:r>
              <a:rPr lang="en-ZA" sz="2400" dirty="0"/>
              <a:t>Alfaro (2008) cited Lucas (1990)…(try to avoid)</a:t>
            </a:r>
          </a:p>
          <a:p>
            <a:pPr>
              <a:buFontTx/>
              <a:buChar char="-"/>
            </a:pPr>
            <a:r>
              <a:rPr lang="en-ZA" sz="2400" dirty="0"/>
              <a:t>It has been contended that since the work of Joseph Schumpeter in 1911 highlighted the role played by financial intermediaries in economic development, a plethora of literature has emerged debating finance’s role in economic development (Beck, Levine &amp; </a:t>
            </a:r>
            <a:r>
              <a:rPr lang="en-ZA" sz="2400" dirty="0" err="1"/>
              <a:t>Loayza</a:t>
            </a:r>
            <a:r>
              <a:rPr lang="en-ZA" sz="2400" dirty="0"/>
              <a:t>, 2000; </a:t>
            </a:r>
            <a:r>
              <a:rPr lang="en-ZA" sz="2400" dirty="0" err="1"/>
              <a:t>Eschenbach</a:t>
            </a:r>
            <a:r>
              <a:rPr lang="en-ZA" sz="2400" dirty="0"/>
              <a:t>, 2004; Haber, 2008). </a:t>
            </a:r>
          </a:p>
          <a:p>
            <a:pPr>
              <a:buFontTx/>
              <a:buChar char="-"/>
            </a:pP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2000" b="1" u="sng" dirty="0"/>
              <a:t>List of References</a:t>
            </a:r>
          </a:p>
          <a:p>
            <a:pPr>
              <a:buFontTx/>
              <a:buChar char="-"/>
            </a:pPr>
            <a:r>
              <a:rPr lang="en-ZA" sz="2000" dirty="0"/>
              <a:t>The reference list is arranged in </a:t>
            </a:r>
            <a:r>
              <a:rPr lang="en-ZA" sz="2000" b="1" u="sng" dirty="0"/>
              <a:t>alphabetical order </a:t>
            </a:r>
            <a:r>
              <a:rPr lang="en-ZA" sz="2000" dirty="0"/>
              <a:t>of the authors’ last names. </a:t>
            </a:r>
          </a:p>
          <a:p>
            <a:r>
              <a:rPr lang="en-ZA" sz="2000" dirty="0" err="1"/>
              <a:t>Adjasi</a:t>
            </a:r>
            <a:r>
              <a:rPr lang="en-ZA" sz="2000" dirty="0"/>
              <a:t>, C.K.D., </a:t>
            </a:r>
            <a:r>
              <a:rPr lang="en-ZA" sz="2000" dirty="0" err="1"/>
              <a:t>Abor</a:t>
            </a:r>
            <a:r>
              <a:rPr lang="en-ZA" sz="2000" dirty="0"/>
              <a:t>, J., </a:t>
            </a:r>
            <a:r>
              <a:rPr lang="en-ZA" sz="2000" dirty="0" err="1"/>
              <a:t>Osei</a:t>
            </a:r>
            <a:r>
              <a:rPr lang="en-ZA" sz="2000" dirty="0"/>
              <a:t>, K.A., &amp; </a:t>
            </a:r>
            <a:r>
              <a:rPr lang="en-ZA" sz="2000" dirty="0" err="1"/>
              <a:t>Nyavor</a:t>
            </a:r>
            <a:r>
              <a:rPr lang="en-ZA" sz="2000" dirty="0"/>
              <a:t>–</a:t>
            </a:r>
            <a:r>
              <a:rPr lang="en-ZA" sz="2000" dirty="0" err="1"/>
              <a:t>Foli</a:t>
            </a:r>
            <a:r>
              <a:rPr lang="en-ZA" sz="2000" dirty="0"/>
              <a:t>, E.E. 2012. FDI and economic activity in Africa: The role of local financial markets. </a:t>
            </a:r>
            <a:r>
              <a:rPr lang="en-ZA" sz="2000" i="1" dirty="0"/>
              <a:t>Thunderbird International Business Review</a:t>
            </a:r>
            <a:r>
              <a:rPr lang="en-ZA" sz="2000" dirty="0"/>
              <a:t>, 54(4), 429–439.</a:t>
            </a:r>
          </a:p>
          <a:p>
            <a:r>
              <a:rPr lang="en-ZA" sz="2000" dirty="0"/>
              <a:t>Greenhill, R. &amp; </a:t>
            </a:r>
            <a:r>
              <a:rPr lang="en-ZA" sz="2000" dirty="0" err="1"/>
              <a:t>Prizzon</a:t>
            </a:r>
            <a:r>
              <a:rPr lang="en-ZA" sz="2000" dirty="0"/>
              <a:t>, A. 2012. </a:t>
            </a:r>
            <a:r>
              <a:rPr lang="en-ZA" sz="2000" i="1" dirty="0"/>
              <a:t>Who foots the bill after 2015? What new trends in development finance mean for the post – MDGs</a:t>
            </a:r>
            <a:r>
              <a:rPr lang="en-ZA" sz="2000" dirty="0"/>
              <a:t>. Working paper no. 360. </a:t>
            </a:r>
            <a:r>
              <a:rPr lang="en-ZA" sz="2000" dirty="0" err="1"/>
              <a:t>London:ODI</a:t>
            </a:r>
            <a:r>
              <a:rPr lang="en-ZA" sz="2000" dirty="0"/>
              <a:t>.</a:t>
            </a:r>
          </a:p>
          <a:p>
            <a:r>
              <a:rPr lang="en-ZA" sz="2000" dirty="0" err="1"/>
              <a:t>Molelemane</a:t>
            </a:r>
            <a:r>
              <a:rPr lang="en-ZA" sz="2000" dirty="0"/>
              <a:t>, A. 2012. New South African government intervention to assist SMEs. [Online] </a:t>
            </a:r>
            <a:r>
              <a:rPr lang="en-ZA" sz="2000" dirty="0" err="1"/>
              <a:t>Available:</a:t>
            </a:r>
            <a:r>
              <a:rPr lang="en-ZA" sz="2000" u="sng" dirty="0" err="1">
                <a:hlinkClick r:id="rId2"/>
              </a:rPr>
              <a:t>www.wealthwise.com</a:t>
            </a:r>
            <a:r>
              <a:rPr lang="en-ZA" sz="2000" dirty="0"/>
              <a:t> Accessed: 19 May 2013.</a:t>
            </a:r>
          </a:p>
          <a:p>
            <a:r>
              <a:rPr lang="en-ZA" sz="2000" dirty="0"/>
              <a:t>Republic of South Africa. 2010.</a:t>
            </a:r>
            <a:r>
              <a:rPr lang="en-ZA" sz="2000" i="1" dirty="0"/>
              <a:t>The New Growth </a:t>
            </a:r>
            <a:r>
              <a:rPr lang="en-ZA" sz="2000" i="1" dirty="0" err="1"/>
              <a:t>Path:The</a:t>
            </a:r>
            <a:r>
              <a:rPr lang="en-ZA" sz="2000" i="1" dirty="0"/>
              <a:t> Framework</a:t>
            </a:r>
            <a:r>
              <a:rPr lang="en-ZA" sz="2000" dirty="0"/>
              <a:t>. Pretoria: Department of Economic Development.</a:t>
            </a:r>
          </a:p>
          <a:p>
            <a:r>
              <a:rPr lang="en-ZA" sz="2000" dirty="0" err="1"/>
              <a:t>Seidman</a:t>
            </a:r>
            <a:r>
              <a:rPr lang="en-ZA" sz="2000" dirty="0"/>
              <a:t>, K.F. 2005. </a:t>
            </a:r>
            <a:r>
              <a:rPr lang="en-ZA" sz="2000" i="1" dirty="0"/>
              <a:t>Economic development finance</a:t>
            </a:r>
            <a:r>
              <a:rPr lang="en-ZA" sz="2000" dirty="0"/>
              <a:t>. Thousand Oaks: Sage Publications.</a:t>
            </a:r>
          </a:p>
          <a:p>
            <a:endParaRPr lang="en-ZA" sz="1600" dirty="0"/>
          </a:p>
          <a:p>
            <a:endParaRPr lang="en-Z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PLAGIARISM AND TURNITIN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2400" dirty="0"/>
              <a:t>Examples: (from the extreme)</a:t>
            </a:r>
          </a:p>
          <a:p>
            <a:pPr>
              <a:buFontTx/>
              <a:buChar char="-"/>
            </a:pPr>
            <a:r>
              <a:rPr lang="en-ZA" sz="2400" dirty="0"/>
              <a:t>Using results from other authors and intentionally presenting it as your own work;</a:t>
            </a:r>
          </a:p>
          <a:p>
            <a:pPr>
              <a:buFontTx/>
              <a:buChar char="-"/>
            </a:pPr>
            <a:r>
              <a:rPr lang="en-ZA" sz="2400" dirty="0"/>
              <a:t>Copy and pasting words from sources without recognising the author;</a:t>
            </a:r>
          </a:p>
          <a:p>
            <a:pPr>
              <a:buFontTx/>
              <a:buChar char="-"/>
            </a:pPr>
            <a:r>
              <a:rPr lang="en-ZA" sz="2400" dirty="0"/>
              <a:t>Paraphrasing specific words, ideas or concepts, etc. without recognising the author (Remember by citing someone, you support the argument you are trying to make);</a:t>
            </a:r>
          </a:p>
          <a:p>
            <a:pPr>
              <a:buFontTx/>
              <a:buChar char="-"/>
            </a:pPr>
            <a:r>
              <a:rPr lang="en-ZA" sz="2400" dirty="0"/>
              <a:t>Copy and pasting or word-switching phrases and recognising the author but not indicating a direct quote (This comes down to creative editing and when one paraphrases one must do so not in the same words as the author). </a:t>
            </a:r>
          </a:p>
          <a:p>
            <a:pPr>
              <a:buFontTx/>
              <a:buChar char="-"/>
            </a:pPr>
            <a:r>
              <a:rPr lang="en-ZA" sz="2400" b="1" u="sng" dirty="0"/>
              <a:t>Use </a:t>
            </a:r>
            <a:r>
              <a:rPr lang="en-ZA" sz="2400" b="1" u="sng" dirty="0" err="1"/>
              <a:t>Turnitin</a:t>
            </a:r>
            <a:r>
              <a:rPr lang="en-ZA" sz="2400" b="1" u="sng" dirty="0"/>
              <a:t> playground to test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mentFinance_2019_WideScreen [Read-Only]" id="{45444285-F080-4737-8302-3B19BDF2DF6B}" vid="{43951A6D-0326-41DB-A6AF-D31536B741F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mentFinance_2019_WideScreen [Read-Only]" id="{45444285-F080-4737-8302-3B19BDF2DF6B}" vid="{990B6511-4CEA-4461-9D85-67252F94E1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Referencing</Template>
  <TotalTime>18</TotalTime>
  <Words>954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 Design</vt:lpstr>
      <vt:lpstr>Referencing</vt:lpstr>
      <vt:lpstr>REFERENCES</vt:lpstr>
      <vt:lpstr>REFERENCES (CONTINUED)</vt:lpstr>
      <vt:lpstr>REFERENCES (CONTINUED)</vt:lpstr>
      <vt:lpstr>REFERENCES (CONTINUED)</vt:lpstr>
      <vt:lpstr>REFERENCES (CONTINUED)</vt:lpstr>
      <vt:lpstr>REFERENCES (CONTINUED)</vt:lpstr>
      <vt:lpstr>REFERENCES (CONTINUED)</vt:lpstr>
      <vt:lpstr>PLAGIARISM AND TURNITIN</vt:lpstr>
      <vt:lpstr>PLAGIARISM AND TURNITIN (CONTINUED)</vt:lpstr>
    </vt:vector>
  </TitlesOfParts>
  <Company>University of Stellenbosch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Referencing</dc:title>
  <dc:creator>Opperman, JP, Mnr [pietero@sun.ac.za]</dc:creator>
  <cp:lastModifiedBy>Hendricks, Gayle</cp:lastModifiedBy>
  <cp:revision>7</cp:revision>
  <dcterms:created xsi:type="dcterms:W3CDTF">2019-03-02T16:49:28Z</dcterms:created>
  <dcterms:modified xsi:type="dcterms:W3CDTF">2020-02-11T12:26:06Z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N4987772@fnbnamibia.com.na</vt:lpwstr>
  </property>
  <property fmtid="{D5CDD505-2E9C-101B-9397-08002B2CF9AE}" pid="5" name="MSIP_Label_216eec4e-c7b8-491d-b7d8-90a69632743d_SetDate">
    <vt:lpwstr>2020-02-11T12:26:03.3818955Z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a203ffc9-2742-4a96-b852-1085d76a9fb3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