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58" r:id="rId5"/>
    <p:sldId id="259" r:id="rId6"/>
    <p:sldId id="260" r:id="rId7"/>
    <p:sldId id="271" r:id="rId8"/>
    <p:sldId id="270" r:id="rId9"/>
    <p:sldId id="267" r:id="rId10"/>
    <p:sldId id="273" r:id="rId11"/>
    <p:sldId id="261" r:id="rId12"/>
    <p:sldId id="263" r:id="rId13"/>
    <p:sldId id="264" r:id="rId14"/>
    <p:sldId id="266" r:id="rId15"/>
    <p:sldId id="268" r:id="rId16"/>
    <p:sldId id="269" r:id="rId1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4525963"/>
          </a:xfrm>
          <a:ln/>
        </p:spPr>
        <p:txBody>
          <a:bodyPr anchor="t" anchorCtr="0"/>
          <a:p>
            <a:r>
              <a:rPr lang="en-US" altLang="zh-CN" sz="2800"/>
              <a:t>curve25519-dalek</a:t>
            </a:r>
            <a:endParaRPr lang="en-US" altLang="zh-CN" sz="2800"/>
          </a:p>
          <a:p>
            <a:pPr lvl="1"/>
            <a:r>
              <a:rPr lang="en-US" altLang="zh-CN" sz="2400">
                <a:highlight>
                  <a:srgbClr val="00FF00"/>
                </a:highlight>
              </a:rPr>
              <a:t>RistrettoPoint(</a:t>
            </a:r>
            <a:r>
              <a:rPr lang="en-US" altLang="zh-CN" sz="2400">
                <a:highlight>
                  <a:srgbClr val="00FF00"/>
                </a:highlight>
                <a:sym typeface="+mn-ea"/>
              </a:rPr>
              <a:t>Ristretto.rs</a:t>
            </a:r>
            <a:r>
              <a:rPr lang="en-US" altLang="zh-CN" sz="2400">
                <a:highlight>
                  <a:srgbClr val="00FF00"/>
                </a:highlight>
              </a:rPr>
              <a:t>)</a:t>
            </a:r>
            <a:endParaRPr lang="en-US" altLang="zh-CN" sz="2400">
              <a:highlight>
                <a:srgbClr val="00FF00"/>
              </a:highlight>
            </a:endParaRPr>
          </a:p>
          <a:p>
            <a:pPr lvl="1"/>
            <a:r>
              <a:rPr lang="en-US" altLang="zh-CN" sz="2400">
                <a:highlight>
                  <a:srgbClr val="00FF00"/>
                </a:highlight>
              </a:rPr>
              <a:t>CompressedRistretto(Ristretto.rs)</a:t>
            </a:r>
            <a:endParaRPr lang="en-US" altLang="zh-CN" sz="2400"/>
          </a:p>
          <a:p>
            <a:pPr lvl="1"/>
            <a:r>
              <a:rPr lang="en-US" altLang="zh-CN" sz="2400">
                <a:highlight>
                  <a:srgbClr val="00FF00"/>
                </a:highlight>
              </a:rPr>
              <a:t>Scalar</a:t>
            </a:r>
            <a:endParaRPr lang="en-US" altLang="zh-CN" sz="2400"/>
          </a:p>
          <a:p>
            <a:pPr lvl="1"/>
            <a:r>
              <a:rPr lang="en-US" altLang="zh-CN" sz="2400"/>
              <a:t>MultiscalarMul(Edwards.rs</a:t>
            </a:r>
            <a:r>
              <a:rPr lang="zh-CN" altLang="en-US" sz="2400"/>
              <a:t>的</a:t>
            </a:r>
            <a:r>
              <a:rPr lang="en-US" altLang="zh-CN" sz="2400"/>
              <a:t> EdwardsPoint</a:t>
            </a:r>
            <a:r>
              <a:rPr lang="zh-CN" altLang="en-US" sz="2400"/>
              <a:t>和</a:t>
            </a:r>
            <a:r>
              <a:rPr lang="en-US" altLang="zh-CN" sz="2400"/>
              <a:t>Ristretto.rs</a:t>
            </a:r>
            <a:r>
              <a:rPr lang="zh-CN" altLang="en-US" sz="2400"/>
              <a:t>中</a:t>
            </a:r>
            <a:r>
              <a:rPr lang="en-US" altLang="zh-CN" sz="2400"/>
              <a:t>RistrettoPoint)</a:t>
            </a:r>
            <a:endParaRPr lang="en-US" altLang="zh-CN" sz="2400"/>
          </a:p>
          <a:p>
            <a:pPr lvl="1"/>
            <a:r>
              <a:rPr lang="en-US" altLang="zh-CN" sz="2400">
                <a:highlight>
                  <a:srgbClr val="00FF00"/>
                </a:highlight>
              </a:rPr>
              <a:t>EdwardsPoint(Edwards.rs)</a:t>
            </a:r>
            <a:endParaRPr lang="en-US" altLang="zh-CN" sz="2400"/>
          </a:p>
          <a:p>
            <a:pPr lvl="1"/>
            <a:r>
              <a:rPr lang="en-US" altLang="zh-CN" sz="2400">
                <a:highlight>
                  <a:srgbClr val="00FF00"/>
                </a:highlight>
              </a:rPr>
              <a:t>CompressedEdwardsY</a:t>
            </a:r>
            <a:r>
              <a:rPr lang="en-US" altLang="zh-CN" sz="2400"/>
              <a:t>(Edwards.rs)</a:t>
            </a:r>
            <a:endParaRPr lang="en-US" altLang="zh-CN" sz="2400"/>
          </a:p>
          <a:p>
            <a:pPr lvl="1"/>
            <a:r>
              <a:rPr lang="en-US" altLang="zh-CN" sz="2400">
                <a:highlight>
                  <a:srgbClr val="00FF00"/>
                </a:highlight>
              </a:rPr>
              <a:t>MontgomeryPoint</a:t>
            </a:r>
            <a:r>
              <a:rPr lang="en-US" altLang="zh-CN" sz="2400"/>
              <a:t>(montgomery.rs)</a:t>
            </a:r>
            <a:endParaRPr lang="en-US" altLang="zh-CN" sz="2400"/>
          </a:p>
          <a:p>
            <a:pPr lvl="1"/>
            <a:r>
              <a:rPr lang="en-US" altLang="zh-CN" sz="2400"/>
              <a:t>VartimeMultiscalarMul</a:t>
            </a:r>
            <a:r>
              <a:rPr lang="en-US" altLang="zh-CN" sz="2400">
                <a:sym typeface="+mn-ea"/>
              </a:rPr>
              <a:t>(Edwards.rs</a:t>
            </a:r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 EdwardsPoint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Ristretto.rs</a:t>
            </a:r>
            <a:r>
              <a:rPr lang="zh-CN" altLang="en-US" sz="2400">
                <a:sym typeface="+mn-ea"/>
              </a:rPr>
              <a:t>中</a:t>
            </a:r>
            <a:r>
              <a:rPr lang="en-US" altLang="zh-CN" sz="2400">
                <a:sym typeface="+mn-ea"/>
              </a:rPr>
              <a:t>RistrettoPoint)</a:t>
            </a:r>
            <a:endParaRPr lang="en-US" altLang="zh-CN" sz="2400"/>
          </a:p>
          <a:p>
            <a:pPr lvl="1"/>
            <a:r>
              <a:rPr lang="en-US" altLang="zh-CN" sz="2400">
                <a:highlight>
                  <a:srgbClr val="00FF00"/>
                </a:highlight>
              </a:rPr>
              <a:t>FieldElement</a:t>
            </a:r>
            <a:r>
              <a:rPr lang="en-US" altLang="zh-CN" sz="2400"/>
              <a:t>(Field.rs)</a:t>
            </a:r>
            <a:endParaRPr lang="en-US" altLang="zh-CN" sz="2400"/>
          </a:p>
          <a:p>
            <a:pPr lvl="1"/>
            <a:r>
              <a:rPr lang="en-US" altLang="zh-CN" sz="2400">
                <a:solidFill>
                  <a:srgbClr val="FF0000"/>
                </a:solidFill>
              </a:rPr>
              <a:t>ED25519_BASEPOINT_TABLE</a:t>
            </a:r>
            <a:endParaRPr lang="en-US" altLang="zh-CN" sz="2400">
              <a:solidFill>
                <a:srgbClr val="FF0000"/>
              </a:solidFill>
            </a:endParaRPr>
          </a:p>
          <a:p>
            <a:pPr lvl="1"/>
            <a:r>
              <a:rPr lang="en-US" altLang="zh-CN" sz="2400">
                <a:solidFill>
                  <a:srgbClr val="FF0000"/>
                </a:solidFill>
              </a:rPr>
              <a:t>RISTRETTO_BASEPOINT_POINT</a:t>
            </a:r>
            <a:endParaRPr lang="en-US" altLang="zh-CN" sz="2400">
              <a:solidFill>
                <a:srgbClr val="FF0000"/>
              </a:solidFill>
            </a:endParaRPr>
          </a:p>
          <a:p>
            <a:pPr lvl="1"/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4525963"/>
          </a:xfrm>
        </p:spPr>
        <p:txBody>
          <a:bodyPr anchor="t" anchorCtr="0"/>
          <a:p>
            <a:r>
              <a:rPr lang="en-US" altLang="zh-CN" sz="2800">
                <a:highlight>
                  <a:srgbClr val="00FF00"/>
                </a:highlight>
                <a:sym typeface="+mn-ea"/>
              </a:rPr>
              <a:t>EdwardsPoint</a:t>
            </a:r>
            <a:r>
              <a:rPr lang="zh-CN" altLang="en-US" sz="2800">
                <a:highlight>
                  <a:srgbClr val="00FF00"/>
                </a:highlight>
                <a:sym typeface="+mn-ea"/>
              </a:rPr>
              <a:t>类（</a:t>
            </a:r>
            <a:r>
              <a:rPr lang="en-US" altLang="zh-CN" sz="2800">
                <a:highlight>
                  <a:srgbClr val="00FF00"/>
                </a:highlight>
                <a:sym typeface="+mn-ea"/>
              </a:rPr>
              <a:t>edwards.rs</a:t>
            </a:r>
            <a:r>
              <a:rPr lang="zh-CN" altLang="en-US" sz="2800">
                <a:highlight>
                  <a:srgbClr val="00FF00"/>
                </a:highlight>
                <a:sym typeface="+mn-ea"/>
              </a:rPr>
              <a:t>）</a:t>
            </a:r>
            <a:endParaRPr lang="en-US" altLang="zh-CN" sz="2800">
              <a:highlight>
                <a:srgbClr val="00FF00"/>
              </a:highlight>
              <a:sym typeface="+mn-ea"/>
            </a:endParaRP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Edwards</a:t>
            </a:r>
            <a:r>
              <a:rPr lang="zh-CN" altLang="en-US" sz="1400">
                <a:solidFill>
                  <a:srgbClr val="FF0000"/>
                </a:solidFill>
              </a:rPr>
              <a:t>曲线上的点，使用扩展坐标表示。</a:t>
            </a:r>
            <a:endParaRPr lang="zh-CN" altLang="en-US" sz="1400">
              <a:solidFill>
                <a:srgbClr val="FF0000"/>
              </a:solidFill>
            </a:endParaRPr>
          </a:p>
          <a:p>
            <a:pPr lvl="1"/>
            <a:r>
              <a:rPr lang="zh-CN" altLang="en-US" sz="1400">
                <a:solidFill>
                  <a:srgbClr val="FF0000"/>
                </a:solidFill>
              </a:rPr>
              <a:t>参数：</a:t>
            </a:r>
            <a:endParaRPr lang="zh-CN" altLang="en-US" sz="14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X: FieldElement - X</a:t>
            </a:r>
            <a:r>
              <a:rPr lang="zh-CN" altLang="en-US" sz="1200">
                <a:solidFill>
                  <a:srgbClr val="FF0000"/>
                </a:solidFill>
              </a:rPr>
              <a:t>坐标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Y: FieldElement - Y</a:t>
            </a:r>
            <a:r>
              <a:rPr lang="zh-CN" altLang="en-US" sz="1200">
                <a:solidFill>
                  <a:srgbClr val="FF0000"/>
                </a:solidFill>
              </a:rPr>
              <a:t>坐标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Z: FieldElement - Z</a:t>
            </a:r>
            <a:r>
              <a:rPr lang="zh-CN" altLang="en-US" sz="1200">
                <a:solidFill>
                  <a:srgbClr val="FF0000"/>
                </a:solidFill>
              </a:rPr>
              <a:t>坐标（齐次坐标）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T: FieldElement - T</a:t>
            </a:r>
            <a:r>
              <a:rPr lang="zh-CN" altLang="en-US" sz="1200">
                <a:solidFill>
                  <a:srgbClr val="FF0000"/>
                </a:solidFill>
              </a:rPr>
              <a:t>坐标（用于优化）</a:t>
            </a:r>
            <a:endParaRPr lang="zh-CN" altLang="en-US" sz="1200">
              <a:solidFill>
                <a:srgbClr val="FF0000"/>
              </a:solidFill>
            </a:endParaRPr>
          </a:p>
          <a:p>
            <a:pPr lvl="1"/>
            <a:r>
              <a:rPr lang="zh-CN" altLang="en-US" sz="1400">
                <a:solidFill>
                  <a:srgbClr val="FF0000"/>
                </a:solidFill>
              </a:rPr>
              <a:t>核心</a:t>
            </a:r>
            <a:r>
              <a:rPr lang="zh-CN" altLang="en-US" sz="1400">
                <a:solidFill>
                  <a:srgbClr val="FF0000"/>
                </a:solidFill>
              </a:rPr>
              <a:t>功能：</a:t>
            </a:r>
            <a:endParaRPr lang="zh-CN" altLang="en-US" sz="1400">
              <a:solidFill>
                <a:srgbClr val="FF0000"/>
              </a:solidFill>
            </a:endParaRPr>
          </a:p>
          <a:p>
            <a:pPr lvl="2"/>
            <a:r>
              <a:rPr lang="zh-CN" altLang="en-US" sz="1200">
                <a:solidFill>
                  <a:srgbClr val="FF0000"/>
                </a:solidFill>
              </a:rPr>
              <a:t>点加法</a:t>
            </a:r>
            <a:r>
              <a:rPr lang="en-US" altLang="zh-CN" sz="1200">
                <a:solidFill>
                  <a:srgbClr val="FF0000"/>
                </a:solidFill>
              </a:rPr>
              <a:t>/</a:t>
            </a:r>
            <a:r>
              <a:rPr lang="zh-CN" altLang="en-US" sz="1200">
                <a:solidFill>
                  <a:srgbClr val="FF0000"/>
                </a:solidFill>
              </a:rPr>
              <a:t>减法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r>
              <a:rPr lang="zh-CN" altLang="en-US" sz="1200">
                <a:solidFill>
                  <a:srgbClr val="FF0000"/>
                </a:solidFill>
              </a:rPr>
              <a:t>标量乘法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r>
              <a:rPr lang="zh-CN" altLang="en-US" sz="1200">
                <a:solidFill>
                  <a:srgbClr val="FF0000"/>
                </a:solidFill>
              </a:rPr>
              <a:t>压缩</a:t>
            </a:r>
            <a:r>
              <a:rPr lang="en-US" altLang="zh-CN" sz="1200">
                <a:solidFill>
                  <a:srgbClr val="FF0000"/>
                </a:solidFill>
              </a:rPr>
              <a:t>/</a:t>
            </a:r>
            <a:r>
              <a:rPr lang="zh-CN" altLang="en-US" sz="1200">
                <a:solidFill>
                  <a:srgbClr val="FF0000"/>
                </a:solidFill>
              </a:rPr>
              <a:t>解压缩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r>
              <a:rPr lang="zh-CN" altLang="en-US" sz="1200">
                <a:solidFill>
                  <a:srgbClr val="FF0000"/>
                </a:solidFill>
              </a:rPr>
              <a:t>批量多标量乘法</a:t>
            </a:r>
            <a:endParaRPr lang="zh-CN" altLang="en-US" sz="1200">
              <a:solidFill>
                <a:srgbClr val="FF0000"/>
              </a:solidFill>
            </a:endParaRPr>
          </a:p>
          <a:p>
            <a:pPr lvl="0" algn="l">
              <a:buClrTx/>
              <a:buSzTx/>
              <a:buFontTx/>
            </a:pPr>
            <a:r>
              <a:rPr lang="en-US" altLang="zh-CN" sz="2800">
                <a:highlight>
                  <a:srgbClr val="00FF00"/>
                </a:highlight>
                <a:sym typeface="+mn-ea"/>
              </a:rPr>
              <a:t>CompressedEdwardsY类（edwards.rs）</a:t>
            </a:r>
            <a:endParaRPr lang="en-US" altLang="zh-CN" sz="2800">
              <a:highlight>
                <a:srgbClr val="00FF00"/>
              </a:highlight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en-US" altLang="zh-CN" sz="1400">
                <a:solidFill>
                  <a:srgbClr val="FF0000"/>
                </a:solidFill>
              </a:rPr>
              <a:t>压缩格式的Edwards点，只存储Y坐标和X坐标的符号位。</a:t>
            </a:r>
            <a:endParaRPr lang="en-US" altLang="zh-CN" sz="1400">
              <a:solidFill>
                <a:srgbClr val="FF0000"/>
              </a:solidFill>
            </a:endParaRPr>
          </a:p>
          <a:p>
            <a:pPr lvl="1" algn="l">
              <a:buClrTx/>
              <a:buSzTx/>
              <a:buFontTx/>
            </a:pPr>
            <a:r>
              <a:rPr lang="zh-CN" altLang="en-US" sz="1400">
                <a:solidFill>
                  <a:srgbClr val="FF0000"/>
                </a:solidFill>
              </a:rPr>
              <a:t>参数：</a:t>
            </a:r>
            <a:r>
              <a:rPr lang="en-US" altLang="zh-CN" sz="1400">
                <a:solidFill>
                  <a:srgbClr val="FF0000"/>
                </a:solidFill>
              </a:rPr>
              <a:t>0: [u8; 32] - 32</a:t>
            </a:r>
            <a:r>
              <a:rPr lang="zh-CN" altLang="en-US" sz="1400">
                <a:solidFill>
                  <a:srgbClr val="FF0000"/>
                </a:solidFill>
              </a:rPr>
              <a:t>字节压缩表示</a:t>
            </a:r>
            <a:endParaRPr lang="zh-CN" altLang="en-US" sz="1400">
              <a:solidFill>
                <a:srgbClr val="FF0000"/>
              </a:solidFill>
            </a:endParaRPr>
          </a:p>
          <a:p>
            <a:pPr lvl="1" algn="l">
              <a:buClrTx/>
              <a:buSzTx/>
              <a:buFontTx/>
            </a:pP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4525963"/>
          </a:xfrm>
        </p:spPr>
        <p:txBody>
          <a:bodyPr anchor="t" anchorCtr="0"/>
          <a:p>
            <a:r>
              <a:rPr lang="en-US" altLang="zh-CN" sz="2800">
                <a:highlight>
                  <a:srgbClr val="00FF00"/>
                </a:highlight>
                <a:sym typeface="+mn-ea"/>
              </a:rPr>
              <a:t>RistrettoPoint</a:t>
            </a:r>
            <a:r>
              <a:rPr lang="zh-CN" altLang="en-US" sz="2800">
                <a:highlight>
                  <a:srgbClr val="00FF00"/>
                </a:highlight>
                <a:sym typeface="+mn-ea"/>
              </a:rPr>
              <a:t>类（</a:t>
            </a:r>
            <a:r>
              <a:rPr lang="en-US" altLang="zh-CN" sz="2800">
                <a:highlight>
                  <a:srgbClr val="00FF00"/>
                </a:highlight>
                <a:sym typeface="+mn-ea"/>
              </a:rPr>
              <a:t>ristretto.rs</a:t>
            </a:r>
            <a:r>
              <a:rPr lang="zh-CN" altLang="en-US" sz="2800">
                <a:highlight>
                  <a:srgbClr val="00FF00"/>
                </a:highlight>
                <a:sym typeface="+mn-ea"/>
              </a:rPr>
              <a:t>）</a:t>
            </a:r>
            <a:endParaRPr lang="en-US" altLang="zh-CN" sz="2800">
              <a:highlight>
                <a:srgbClr val="00FF00"/>
              </a:highlight>
              <a:sym typeface="+mn-ea"/>
            </a:endParaRP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Ristretto</a:t>
            </a:r>
            <a:r>
              <a:rPr lang="zh-CN" altLang="en-US" sz="1400">
                <a:solidFill>
                  <a:srgbClr val="FF0000"/>
                </a:solidFill>
              </a:rPr>
              <a:t>群中的点，提供素数阶群抽象。</a:t>
            </a:r>
            <a:endParaRPr lang="zh-CN" altLang="en-US" sz="1400">
              <a:solidFill>
                <a:srgbClr val="FF0000"/>
              </a:solidFill>
            </a:endParaRPr>
          </a:p>
          <a:p>
            <a:pPr lvl="1"/>
            <a:r>
              <a:rPr lang="zh-CN" altLang="en-US" sz="1400">
                <a:solidFill>
                  <a:srgbClr val="FF0000"/>
                </a:solidFill>
              </a:rPr>
              <a:t>参数：</a:t>
            </a:r>
            <a:r>
              <a:rPr lang="en-US" altLang="zh-CN" sz="1400">
                <a:solidFill>
                  <a:srgbClr val="FF0000"/>
                </a:solidFill>
              </a:rPr>
              <a:t>0: EdwardsPoint - </a:t>
            </a:r>
            <a:r>
              <a:rPr lang="zh-CN" altLang="en-US" sz="1400">
                <a:solidFill>
                  <a:srgbClr val="FF0000"/>
                </a:solidFill>
              </a:rPr>
              <a:t>内部用</a:t>
            </a:r>
            <a:r>
              <a:rPr lang="en-US" altLang="zh-CN" sz="1400">
                <a:solidFill>
                  <a:srgbClr val="FF0000"/>
                </a:solidFill>
              </a:rPr>
              <a:t>Edwards</a:t>
            </a:r>
            <a:r>
              <a:rPr lang="zh-CN" altLang="en-US" sz="1400">
                <a:solidFill>
                  <a:srgbClr val="FF0000"/>
                </a:solidFill>
              </a:rPr>
              <a:t>点表示</a:t>
            </a:r>
            <a:endParaRPr lang="zh-CN" altLang="en-US" sz="1400">
              <a:solidFill>
                <a:srgbClr val="FF0000"/>
              </a:solidFill>
            </a:endParaRPr>
          </a:p>
          <a:p>
            <a:pPr lvl="1"/>
            <a:r>
              <a:rPr lang="zh-CN" altLang="en-US" sz="1400">
                <a:solidFill>
                  <a:srgbClr val="FF0000"/>
                </a:solidFill>
              </a:rPr>
              <a:t>核心</a:t>
            </a:r>
            <a:r>
              <a:rPr lang="zh-CN" altLang="en-US" sz="1400">
                <a:solidFill>
                  <a:srgbClr val="FF0000"/>
                </a:solidFill>
              </a:rPr>
              <a:t>功能：</a:t>
            </a:r>
            <a:endParaRPr lang="zh-CN" altLang="en-US" sz="1400">
              <a:solidFill>
                <a:srgbClr val="FF0000"/>
              </a:solidFill>
            </a:endParaRPr>
          </a:p>
          <a:p>
            <a:pPr lvl="0" algn="l">
              <a:buClrTx/>
              <a:buSzTx/>
              <a:buFontTx/>
            </a:pPr>
            <a:r>
              <a:rPr lang="en-US" altLang="zh-CN" sz="2800">
                <a:highlight>
                  <a:srgbClr val="00FF00"/>
                </a:highlight>
                <a:sym typeface="+mn-ea"/>
              </a:rPr>
              <a:t>CompressedRistretto类（</a:t>
            </a:r>
            <a:r>
              <a:rPr lang="en-US" altLang="zh-CN" sz="2800">
                <a:highlight>
                  <a:srgbClr val="00FF00"/>
                </a:highlight>
                <a:sym typeface="+mn-ea"/>
              </a:rPr>
              <a:t>ristretto</a:t>
            </a:r>
            <a:r>
              <a:rPr lang="en-US" altLang="zh-CN" sz="2800">
                <a:highlight>
                  <a:srgbClr val="00FF00"/>
                </a:highlight>
                <a:sym typeface="+mn-ea"/>
              </a:rPr>
              <a:t>.rs）</a:t>
            </a:r>
            <a:endParaRPr lang="en-US" altLang="zh-CN" sz="2800">
              <a:highlight>
                <a:srgbClr val="00FF00"/>
              </a:highlight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zh-CN" altLang="en-US" sz="1400">
                <a:solidFill>
                  <a:srgbClr val="FF0000"/>
                </a:solidFill>
              </a:rPr>
              <a:t>压缩格式的</a:t>
            </a:r>
            <a:r>
              <a:rPr lang="en-US" altLang="zh-CN" sz="1400">
                <a:solidFill>
                  <a:srgbClr val="FF0000"/>
                </a:solidFill>
              </a:rPr>
              <a:t>Ristretto</a:t>
            </a:r>
            <a:r>
              <a:rPr lang="zh-CN" altLang="en-US" sz="1400">
                <a:solidFill>
                  <a:srgbClr val="FF0000"/>
                </a:solidFill>
              </a:rPr>
              <a:t>点。</a:t>
            </a:r>
            <a:endParaRPr lang="zh-CN" altLang="en-US" sz="1400">
              <a:solidFill>
                <a:srgbClr val="FF0000"/>
              </a:solidFill>
            </a:endParaRPr>
          </a:p>
          <a:p>
            <a:pPr lvl="1" algn="l">
              <a:buClrTx/>
              <a:buSzTx/>
              <a:buFontTx/>
            </a:pPr>
            <a:r>
              <a:rPr lang="zh-CN" altLang="en-US" sz="1400">
                <a:solidFill>
                  <a:srgbClr val="FF0000"/>
                </a:solidFill>
              </a:rPr>
              <a:t>参数：</a:t>
            </a:r>
            <a:r>
              <a:rPr lang="en-US" altLang="zh-CN" sz="1400">
                <a:solidFill>
                  <a:srgbClr val="FF0000"/>
                </a:solidFill>
              </a:rPr>
              <a:t>0: [u8; 32] - 32</a:t>
            </a:r>
            <a:r>
              <a:rPr lang="zh-CN" altLang="en-US" sz="1400">
                <a:solidFill>
                  <a:srgbClr val="FF0000"/>
                </a:solidFill>
              </a:rPr>
              <a:t>字节压缩表示</a:t>
            </a:r>
            <a:endParaRPr lang="zh-CN" altLang="en-US" sz="1400">
              <a:solidFill>
                <a:srgbClr val="FF0000"/>
              </a:solidFill>
            </a:endParaRPr>
          </a:p>
          <a:p>
            <a:pPr lvl="1" algn="l">
              <a:buClrTx/>
              <a:buSzTx/>
              <a:buFontTx/>
            </a:pP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4525963"/>
          </a:xfrm>
        </p:spPr>
        <p:txBody>
          <a:bodyPr anchor="t" anchorCtr="0"/>
          <a:p>
            <a:r>
              <a:rPr lang="en-US" altLang="zh-CN" sz="2800">
                <a:highlight>
                  <a:srgbClr val="00FF00"/>
                </a:highlight>
                <a:sym typeface="+mn-ea"/>
              </a:rPr>
              <a:t>MontgomeryPoint</a:t>
            </a:r>
            <a:r>
              <a:rPr lang="zh-CN" altLang="en-US" sz="2800">
                <a:highlight>
                  <a:srgbClr val="00FF00"/>
                </a:highlight>
                <a:sym typeface="+mn-ea"/>
              </a:rPr>
              <a:t>类（</a:t>
            </a:r>
            <a:r>
              <a:rPr lang="en-US" altLang="zh-CN" sz="2800">
                <a:highlight>
                  <a:srgbClr val="00FF00"/>
                </a:highlight>
                <a:sym typeface="+mn-ea"/>
              </a:rPr>
              <a:t>montgomery.rs</a:t>
            </a:r>
            <a:r>
              <a:rPr lang="zh-CN" altLang="en-US" sz="2800">
                <a:highlight>
                  <a:srgbClr val="00FF00"/>
                </a:highlight>
                <a:sym typeface="+mn-ea"/>
              </a:rPr>
              <a:t>）</a:t>
            </a:r>
            <a:endParaRPr lang="en-US" altLang="zh-CN" sz="2800">
              <a:highlight>
                <a:srgbClr val="00FF00"/>
              </a:highlight>
              <a:sym typeface="+mn-ea"/>
            </a:endParaRPr>
          </a:p>
          <a:p>
            <a:pPr lvl="1"/>
            <a:r>
              <a:rPr lang="zh-CN" altLang="en-US" sz="1400">
                <a:solidFill>
                  <a:srgbClr val="FF0000"/>
                </a:solidFill>
              </a:rPr>
              <a:t>表示</a:t>
            </a:r>
            <a:r>
              <a:rPr lang="en-US" altLang="zh-CN" sz="1400">
                <a:solidFill>
                  <a:srgbClr val="FF0000"/>
                </a:solidFill>
              </a:rPr>
              <a:t>Montgomery</a:t>
            </a:r>
            <a:r>
              <a:rPr lang="zh-CN" altLang="en-US" sz="1400">
                <a:solidFill>
                  <a:srgbClr val="FF0000"/>
                </a:solidFill>
              </a:rPr>
              <a:t>曲线（</a:t>
            </a:r>
            <a:r>
              <a:rPr lang="en-US" altLang="zh-CN" sz="1400">
                <a:solidFill>
                  <a:srgbClr val="FF0000"/>
                </a:solidFill>
              </a:rPr>
              <a:t>Curve25519</a:t>
            </a:r>
            <a:r>
              <a:rPr lang="zh-CN" altLang="en-US" sz="1400">
                <a:solidFill>
                  <a:srgbClr val="FF0000"/>
                </a:solidFill>
              </a:rPr>
              <a:t>的</a:t>
            </a:r>
            <a:r>
              <a:rPr lang="en-US" altLang="zh-CN" sz="1400">
                <a:solidFill>
                  <a:srgbClr val="FF0000"/>
                </a:solidFill>
              </a:rPr>
              <a:t>Montgomery</a:t>
            </a:r>
            <a:r>
              <a:rPr lang="zh-CN" altLang="en-US" sz="1400">
                <a:solidFill>
                  <a:srgbClr val="FF0000"/>
                </a:solidFill>
              </a:rPr>
              <a:t>形式）上的点，实际上只存储</a:t>
            </a:r>
            <a:r>
              <a:rPr lang="en-US" altLang="zh-CN" sz="1400">
                <a:solidFill>
                  <a:srgbClr val="FF0000"/>
                </a:solidFill>
              </a:rPr>
              <a:t>u</a:t>
            </a:r>
            <a:r>
              <a:rPr lang="zh-CN" altLang="en-US" sz="1400">
                <a:solidFill>
                  <a:srgbClr val="FF0000"/>
                </a:solidFill>
              </a:rPr>
              <a:t>坐标（</a:t>
            </a:r>
            <a:r>
              <a:rPr lang="en-US" altLang="zh-CN" sz="1400">
                <a:solidFill>
                  <a:srgbClr val="FF0000"/>
                </a:solidFill>
              </a:rPr>
              <a:t>x</a:t>
            </a:r>
            <a:r>
              <a:rPr lang="zh-CN" altLang="en-US" sz="1400">
                <a:solidFill>
                  <a:srgbClr val="FF0000"/>
                </a:solidFill>
              </a:rPr>
              <a:t>坐标）。主要用于密钥交换协议的基础点</a:t>
            </a:r>
            <a:r>
              <a:rPr lang="zh-CN" altLang="en-US" sz="1400">
                <a:solidFill>
                  <a:srgbClr val="FF0000"/>
                </a:solidFill>
              </a:rPr>
              <a:t>类型。</a:t>
            </a:r>
            <a:endParaRPr lang="zh-CN" altLang="en-US" sz="1400">
              <a:solidFill>
                <a:srgbClr val="FF0000"/>
              </a:solidFill>
            </a:endParaRPr>
          </a:p>
          <a:p>
            <a:pPr lvl="1"/>
            <a:r>
              <a:rPr lang="zh-CN" altLang="en-US" sz="1400">
                <a:solidFill>
                  <a:srgbClr val="FF0000"/>
                </a:solidFill>
              </a:rPr>
              <a:t>参数：</a:t>
            </a:r>
            <a:r>
              <a:rPr lang="en-US" altLang="zh-CN" sz="1400">
                <a:solidFill>
                  <a:srgbClr val="FF0000"/>
                </a:solidFill>
                <a:sym typeface="+mn-ea"/>
              </a:rPr>
              <a:t>0: [u8; 32] - 32</a:t>
            </a:r>
            <a:r>
              <a:rPr lang="zh-CN" altLang="en-US" sz="1400">
                <a:solidFill>
                  <a:srgbClr val="FF0000"/>
                </a:solidFill>
                <a:sym typeface="+mn-ea"/>
              </a:rPr>
              <a:t>字节压缩表示</a:t>
            </a:r>
            <a:endParaRPr lang="zh-CN" altLang="en-US" sz="1400">
              <a:solidFill>
                <a:srgbClr val="FF0000"/>
              </a:solidFill>
            </a:endParaRPr>
          </a:p>
          <a:p>
            <a:pPr lvl="1"/>
            <a:r>
              <a:rPr lang="zh-CN" altLang="en-US" sz="1400">
                <a:solidFill>
                  <a:srgbClr val="FF0000"/>
                </a:solidFill>
              </a:rPr>
              <a:t>核心</a:t>
            </a:r>
            <a:r>
              <a:rPr lang="zh-CN" altLang="en-US" sz="1400">
                <a:solidFill>
                  <a:srgbClr val="FF0000"/>
                </a:solidFill>
              </a:rPr>
              <a:t>功能：</a:t>
            </a:r>
            <a:endParaRPr lang="zh-CN" altLang="en-US" sz="14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mul_base(scalar: &amp;Scalar) -&gt; Self</a:t>
            </a:r>
            <a:r>
              <a:rPr lang="zh-CN" altLang="en-US" sz="1200">
                <a:solidFill>
                  <a:srgbClr val="FF0000"/>
                </a:solidFill>
              </a:rPr>
              <a:t>：用基点做标量乘法，常用于密钥交换。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mul_clamped(self, bytes: [u8; 32]) -&gt; Self</a:t>
            </a:r>
            <a:r>
              <a:rPr lang="zh-CN" altLang="en-US" sz="1200">
                <a:solidFill>
                  <a:srgbClr val="FF0000"/>
                </a:solidFill>
              </a:rPr>
              <a:t>：用</a:t>
            </a:r>
            <a:r>
              <a:rPr lang="en-US" altLang="zh-CN" sz="1200">
                <a:solidFill>
                  <a:srgbClr val="FF0000"/>
                </a:solidFill>
              </a:rPr>
              <a:t>clamp</a:t>
            </a:r>
            <a:r>
              <a:rPr lang="zh-CN" altLang="en-US" sz="1200">
                <a:solidFill>
                  <a:srgbClr val="FF0000"/>
                </a:solidFill>
              </a:rPr>
              <a:t>过的字节做标量乘法（安全实践）。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mul_base_clamped(bytes: [u8; 32]) -&gt; Self</a:t>
            </a:r>
            <a:r>
              <a:rPr lang="zh-CN" altLang="en-US" sz="1200">
                <a:solidFill>
                  <a:srgbClr val="FF0000"/>
                </a:solidFill>
              </a:rPr>
              <a:t>：基点的</a:t>
            </a:r>
            <a:r>
              <a:rPr lang="en-US" altLang="zh-CN" sz="1200">
                <a:solidFill>
                  <a:srgbClr val="FF0000"/>
                </a:solidFill>
              </a:rPr>
              <a:t>clamped</a:t>
            </a:r>
            <a:r>
              <a:rPr lang="zh-CN" altLang="en-US" sz="1200">
                <a:solidFill>
                  <a:srgbClr val="FF0000"/>
                </a:solidFill>
              </a:rPr>
              <a:t>标量乘法。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mul_bits_be(&amp;self, bits: impl Iterator&lt;Item = bool&gt;) -&gt; MontgomeryPoint</a:t>
            </a:r>
            <a:r>
              <a:rPr lang="zh-CN" altLang="en-US" sz="1200">
                <a:solidFill>
                  <a:srgbClr val="FF0000"/>
                </a:solidFill>
              </a:rPr>
              <a:t>：用比特流做标量乘法（底层实现）。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to_edwards(&amp;self, sign: u8) -&gt; Option&lt;EdwardsPoint&gt;</a:t>
            </a:r>
            <a:r>
              <a:rPr lang="zh-CN" altLang="en-US" sz="1200">
                <a:solidFill>
                  <a:srgbClr val="FF0000"/>
                </a:solidFill>
              </a:rPr>
              <a:t>：将</a:t>
            </a:r>
            <a:r>
              <a:rPr lang="en-US" altLang="zh-CN" sz="1200">
                <a:solidFill>
                  <a:srgbClr val="FF0000"/>
                </a:solidFill>
              </a:rPr>
              <a:t>Montgomery</a:t>
            </a:r>
            <a:r>
              <a:rPr lang="zh-CN" altLang="en-US" sz="1200">
                <a:solidFill>
                  <a:srgbClr val="FF0000"/>
                </a:solidFill>
              </a:rPr>
              <a:t>点转换为</a:t>
            </a:r>
            <a:r>
              <a:rPr lang="en-US" altLang="zh-CN" sz="1200">
                <a:solidFill>
                  <a:srgbClr val="FF0000"/>
                </a:solidFill>
              </a:rPr>
              <a:t>Edwards</a:t>
            </a:r>
            <a:r>
              <a:rPr lang="zh-CN" altLang="en-US" sz="1200">
                <a:solidFill>
                  <a:srgbClr val="FF0000"/>
                </a:solidFill>
              </a:rPr>
              <a:t>曲线点（需要指定符号）。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as_bytes() / to_bytes()</a:t>
            </a:r>
            <a:r>
              <a:rPr lang="zh-CN" altLang="en-US" sz="1200">
                <a:solidFill>
                  <a:srgbClr val="FF0000"/>
                </a:solidFill>
              </a:rPr>
              <a:t>：获取字节表示。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endParaRPr lang="zh-CN" altLang="en-US" sz="1200">
              <a:solidFill>
                <a:srgbClr val="FF0000"/>
              </a:solidFill>
            </a:endParaRPr>
          </a:p>
          <a:p>
            <a:pPr lvl="0" algn="l">
              <a:buClrTx/>
              <a:buSzTx/>
              <a:buFontTx/>
            </a:pPr>
            <a:r>
              <a:rPr lang="en-US" altLang="zh-CN" sz="2800">
                <a:highlight>
                  <a:srgbClr val="00FF00"/>
                </a:highlight>
                <a:sym typeface="+mn-ea"/>
              </a:rPr>
              <a:t>ProjectivePoint类（</a:t>
            </a:r>
            <a:r>
              <a:rPr lang="en-US" altLang="zh-CN" sz="2800">
                <a:highlight>
                  <a:srgbClr val="00FF00"/>
                </a:highlight>
                <a:sym typeface="+mn-ea"/>
              </a:rPr>
              <a:t>ristretto</a:t>
            </a:r>
            <a:r>
              <a:rPr lang="en-US" altLang="zh-CN" sz="2800">
                <a:highlight>
                  <a:srgbClr val="00FF00"/>
                </a:highlight>
                <a:sym typeface="+mn-ea"/>
              </a:rPr>
              <a:t>.rs）</a:t>
            </a:r>
            <a:endParaRPr lang="en-US" altLang="zh-CN" sz="2800">
              <a:highlight>
                <a:srgbClr val="00FF00"/>
              </a:highlight>
              <a:sym typeface="+mn-ea"/>
            </a:endParaRPr>
          </a:p>
          <a:p>
            <a:pPr lvl="1" algn="l">
              <a:buClrTx/>
              <a:buSzTx/>
              <a:buFontTx/>
            </a:pPr>
            <a:r>
              <a:rPr lang="zh-CN" altLang="en-US" sz="1400">
                <a:solidFill>
                  <a:srgbClr val="FF0000"/>
                </a:solidFill>
              </a:rPr>
              <a:t>表示</a:t>
            </a:r>
            <a:r>
              <a:rPr lang="en-US" altLang="zh-CN" sz="1400">
                <a:solidFill>
                  <a:srgbClr val="FF0000"/>
                </a:solidFill>
              </a:rPr>
              <a:t>Montgomery</a:t>
            </a:r>
            <a:r>
              <a:rPr lang="zh-CN" altLang="en-US" sz="1400">
                <a:solidFill>
                  <a:srgbClr val="FF0000"/>
                </a:solidFill>
              </a:rPr>
              <a:t>曲线上的射影坐标点（用于高效计算）。</a:t>
            </a:r>
            <a:endParaRPr lang="zh-CN" altLang="en-US" sz="1400">
              <a:solidFill>
                <a:srgbClr val="FF0000"/>
              </a:solidFill>
            </a:endParaRPr>
          </a:p>
          <a:p>
            <a:pPr lvl="1" algn="l">
              <a:buClrTx/>
              <a:buSzTx/>
              <a:buFontTx/>
            </a:pPr>
            <a:r>
              <a:rPr lang="zh-CN" altLang="en-US" sz="1400">
                <a:solidFill>
                  <a:srgbClr val="FF0000"/>
                </a:solidFill>
              </a:rPr>
              <a:t>参数：</a:t>
            </a:r>
            <a:r>
              <a:rPr lang="en-US" altLang="zh-CN" sz="1400">
                <a:solidFill>
                  <a:srgbClr val="FF0000"/>
                </a:solidFill>
              </a:rPr>
              <a:t>0: [u8; 32] - 32</a:t>
            </a:r>
            <a:r>
              <a:rPr lang="zh-CN" altLang="en-US" sz="1400">
                <a:solidFill>
                  <a:srgbClr val="FF0000"/>
                </a:solidFill>
              </a:rPr>
              <a:t>字节压缩表示</a:t>
            </a:r>
            <a:endParaRPr lang="zh-CN" altLang="en-US" sz="1400">
              <a:solidFill>
                <a:srgbClr val="FF0000"/>
              </a:solidFill>
            </a:endParaRPr>
          </a:p>
          <a:p>
            <a:pPr lvl="1" algn="l">
              <a:buClrTx/>
              <a:buSzTx/>
              <a:buFontTx/>
            </a:pPr>
            <a:endParaRPr lang="zh-CN" altLang="en-US" sz="1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4525963"/>
          </a:xfrm>
        </p:spPr>
        <p:txBody>
          <a:bodyPr anchor="t" anchorCtr="0"/>
          <a:p>
            <a:r>
              <a:rPr lang="en-US" altLang="zh-CN" sz="2800">
                <a:highlight>
                  <a:srgbClr val="00FF00"/>
                </a:highlight>
                <a:sym typeface="+mn-ea"/>
              </a:rPr>
              <a:t>Scalar</a:t>
            </a:r>
            <a:r>
              <a:rPr lang="zh-CN" altLang="en-US" sz="2800">
                <a:highlight>
                  <a:srgbClr val="00FF00"/>
                </a:highlight>
                <a:sym typeface="+mn-ea"/>
              </a:rPr>
              <a:t>类</a:t>
            </a:r>
            <a:r>
              <a:rPr lang="en-US" altLang="zh-CN" sz="2800">
                <a:highlight>
                  <a:srgbClr val="00FF00"/>
                </a:highlight>
                <a:sym typeface="+mn-ea"/>
              </a:rPr>
              <a:t>  (</a:t>
            </a:r>
            <a:r>
              <a:rPr lang="en-US" altLang="zh-CN" sz="2800">
                <a:highlight>
                  <a:srgbClr val="00FF00"/>
                </a:highlight>
                <a:sym typeface="+mn-ea"/>
              </a:rPr>
              <a:t>scalar.rs)</a:t>
            </a:r>
            <a:endParaRPr lang="en-US" altLang="zh-CN" sz="2800">
              <a:highlight>
                <a:srgbClr val="00FF00"/>
              </a:highlight>
              <a:sym typeface="+mn-ea"/>
            </a:endParaRPr>
          </a:p>
          <a:p>
            <a:pPr lvl="1"/>
            <a:r>
              <a:rPr lang="zh-CN" altLang="en-US" sz="1400">
                <a:solidFill>
                  <a:srgbClr val="FF0000"/>
                </a:solidFill>
              </a:rPr>
              <a:t>代表群阶</a:t>
            </a:r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" altLang="en-US" sz="1400">
                <a:solidFill>
                  <a:srgbClr val="FF0000"/>
                </a:solidFill>
              </a:rPr>
              <a:t>ℓ</a:t>
            </a:r>
            <a:r>
              <a:rPr lang="en-US" altLang="zh-CN" sz="1400">
                <a:solidFill>
                  <a:srgbClr val="FF0000"/>
                </a:solidFill>
              </a:rPr>
              <a:t> </a:t>
            </a:r>
            <a:r>
              <a:rPr lang="zh-CN" altLang="en-US" sz="1400">
                <a:solidFill>
                  <a:srgbClr val="FF0000"/>
                </a:solidFill>
              </a:rPr>
              <a:t>上的整数（模运算），用于所有椭圆曲线相关的</a:t>
            </a:r>
            <a:r>
              <a:rPr lang="en-US" altLang="zh-CN" sz="1400">
                <a:solidFill>
                  <a:srgbClr val="FF0000"/>
                </a:solidFill>
              </a:rPr>
              <a:t>“</a:t>
            </a:r>
            <a:r>
              <a:rPr lang="zh-CN" altLang="en-US" sz="1400">
                <a:solidFill>
                  <a:srgbClr val="FF0000"/>
                </a:solidFill>
              </a:rPr>
              <a:t>标量乘法</a:t>
            </a:r>
            <a:r>
              <a:rPr lang="en-US" altLang="zh-CN" sz="1400">
                <a:solidFill>
                  <a:srgbClr val="FF0000"/>
                </a:solidFill>
              </a:rPr>
              <a:t>”</a:t>
            </a:r>
            <a:r>
              <a:rPr lang="zh-CN" altLang="en-US" sz="1400">
                <a:solidFill>
                  <a:srgbClr val="FF0000"/>
                </a:solidFill>
              </a:rPr>
              <a:t>。</a:t>
            </a:r>
            <a:endParaRPr lang="zh-CN" altLang="en-US" sz="1400">
              <a:solidFill>
                <a:srgbClr val="FF0000"/>
              </a:solidFill>
            </a:endParaRPr>
          </a:p>
          <a:p>
            <a:pPr lvl="1"/>
            <a:r>
              <a:rPr lang="zh-CN" altLang="en-US" sz="1200">
                <a:solidFill>
                  <a:srgbClr val="FF0000"/>
                </a:solidFill>
              </a:rPr>
              <a:t>作为</a:t>
            </a:r>
            <a:r>
              <a:rPr lang="en-US" altLang="zh-CN" sz="1200">
                <a:solidFill>
                  <a:srgbClr val="FF0000"/>
                </a:solidFill>
              </a:rPr>
              <a:t>“</a:t>
            </a:r>
            <a:r>
              <a:rPr lang="zh-CN" altLang="en-US" sz="1200">
                <a:solidFill>
                  <a:srgbClr val="FF0000"/>
                </a:solidFill>
              </a:rPr>
              <a:t>乘数</a:t>
            </a:r>
            <a:r>
              <a:rPr lang="en-US" altLang="zh-CN" sz="1200">
                <a:solidFill>
                  <a:srgbClr val="FF0000"/>
                </a:solidFill>
              </a:rPr>
              <a:t>”</a:t>
            </a:r>
            <a:r>
              <a:rPr lang="zh-CN" altLang="en-US" sz="1200">
                <a:solidFill>
                  <a:srgbClr val="FF0000"/>
                </a:solidFill>
              </a:rPr>
              <a:t>参与点的标量乘法：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r>
              <a:rPr lang="en-US" altLang="zh-CN" sz="1025">
                <a:solidFill>
                  <a:srgbClr val="FF0000"/>
                </a:solidFill>
              </a:rPr>
              <a:t>EdwardsPoint * Scalar</a:t>
            </a:r>
            <a:endParaRPr lang="en-US" altLang="zh-CN" sz="1025">
              <a:solidFill>
                <a:srgbClr val="FF0000"/>
              </a:solidFill>
            </a:endParaRPr>
          </a:p>
          <a:p>
            <a:pPr lvl="2"/>
            <a:r>
              <a:rPr lang="en-US" altLang="zh-CN" sz="1025">
                <a:solidFill>
                  <a:srgbClr val="FF0000"/>
                </a:solidFill>
              </a:rPr>
              <a:t>RistrettoPoint * Scalar</a:t>
            </a:r>
            <a:endParaRPr lang="en-US" altLang="zh-CN" sz="1025">
              <a:solidFill>
                <a:srgbClr val="FF0000"/>
              </a:solidFill>
            </a:endParaRPr>
          </a:p>
          <a:p>
            <a:pPr lvl="2"/>
            <a:r>
              <a:rPr lang="en-US" altLang="zh-CN" sz="1025">
                <a:solidFill>
                  <a:srgbClr val="FF0000"/>
                </a:solidFill>
              </a:rPr>
              <a:t>MontgomeryPoint * Scalar</a:t>
            </a:r>
            <a:endParaRPr lang="en-US" altLang="zh-CN" sz="1025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4525963"/>
          </a:xfrm>
        </p:spPr>
        <p:txBody>
          <a:bodyPr anchor="t" anchorCtr="0"/>
          <a:p>
            <a:pPr marL="0" lvl="1"/>
            <a:r>
              <a:rPr lang="en-US" altLang="zh-CN">
                <a:solidFill>
                  <a:srgbClr val="FF0000"/>
                </a:solidFill>
                <a:highlight>
                  <a:srgbClr val="00FF00"/>
                </a:highlight>
                <a:sym typeface="+mn-ea"/>
              </a:rPr>
              <a:t>ED25519_BASEPOINT_TABLE</a:t>
            </a:r>
            <a:r>
              <a:rPr lang="zh-CN" altLang="en-US">
                <a:solidFill>
                  <a:srgbClr val="FF0000"/>
                </a:solidFill>
                <a:highlight>
                  <a:srgbClr val="00FF00"/>
                </a:highlight>
                <a:sym typeface="+mn-ea"/>
              </a:rPr>
              <a:t>表</a:t>
            </a:r>
            <a:endParaRPr lang="en-US" altLang="zh-CN">
              <a:solidFill>
                <a:srgbClr val="FF0000"/>
              </a:solidFill>
              <a:highlight>
                <a:srgbClr val="00FF00"/>
              </a:highlight>
              <a:sym typeface="+mn-ea"/>
            </a:endParaRPr>
          </a:p>
          <a:p>
            <a:pPr marL="457200" lvl="2"/>
            <a:r>
              <a:rPr lang="zh-CN" altLang="en-US" sz="2400">
                <a:highlight>
                  <a:srgbClr val="00FF00"/>
                </a:highlight>
                <a:sym typeface="+mn-ea"/>
              </a:rPr>
              <a:t>路径</a:t>
            </a:r>
            <a:r>
              <a:rPr lang="en-US" altLang="zh-CN" sz="2400">
                <a:highlight>
                  <a:srgbClr val="00FF00"/>
                </a:highlight>
                <a:sym typeface="+mn-ea"/>
              </a:rPr>
              <a:t> (backend\serial\u64\</a:t>
            </a:r>
            <a:r>
              <a:rPr lang="en-US" altLang="zh-CN" sz="2400">
                <a:highlight>
                  <a:srgbClr val="00FF00"/>
                </a:highlight>
                <a:sym typeface="+mn-ea"/>
              </a:rPr>
              <a:t>constants.rs)</a:t>
            </a:r>
            <a:endParaRPr lang="en-US" altLang="zh-CN" sz="2400">
              <a:highlight>
                <a:srgbClr val="00FF00"/>
              </a:highlight>
              <a:sym typeface="+mn-ea"/>
            </a:endParaRPr>
          </a:p>
          <a:p>
            <a:pPr marL="457200" lvl="2"/>
            <a:endParaRPr lang="en-US" altLang="zh-CN" sz="2400">
              <a:highlight>
                <a:srgbClr val="00FF00"/>
              </a:highlight>
              <a:sym typeface="+mn-ea"/>
            </a:endParaRPr>
          </a:p>
          <a:p>
            <a:pPr marL="0" lvl="1"/>
            <a:endParaRPr lang="en-US" altLang="zh-CN" sz="2800">
              <a:highlight>
                <a:srgbClr val="00FF00"/>
              </a:highlight>
              <a:sym typeface="+mn-ea"/>
            </a:endParaRPr>
          </a:p>
          <a:p>
            <a:pPr lvl="1"/>
            <a:endParaRPr lang="en-US" altLang="zh-CN" sz="1025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4525963"/>
          </a:xfrm>
          <a:ln/>
        </p:spPr>
        <p:txBody>
          <a:bodyPr anchor="t" anchorCtr="0"/>
          <a:p>
            <a:r>
              <a:rPr lang="en-US" altLang="zh-CN" sz="2800"/>
              <a:t>ed25519-dalek</a:t>
            </a:r>
            <a:endParaRPr lang="en-US" altLang="zh-CN" sz="2800"/>
          </a:p>
          <a:p>
            <a:pPr lvl="1"/>
            <a:r>
              <a:rPr lang="en-US" altLang="zh-CN" sz="2400"/>
              <a:t>Signature</a:t>
            </a:r>
            <a:endParaRPr lang="en-US" altLang="zh-CN" sz="2400"/>
          </a:p>
          <a:p>
            <a:pPr lvl="1"/>
            <a:r>
              <a:rPr lang="en-US" altLang="zh-CN" sz="2400"/>
              <a:t>Verifier</a:t>
            </a:r>
            <a:endParaRPr lang="en-US" altLang="zh-CN" sz="2400"/>
          </a:p>
          <a:p>
            <a:pPr lvl="1"/>
            <a:r>
              <a:rPr lang="en-US" altLang="zh-CN" sz="2400"/>
              <a:t>VerifyingKey</a:t>
            </a:r>
            <a:endParaRPr lang="en-US" altLang="zh-CN" sz="2400"/>
          </a:p>
          <a:p>
            <a:pPr lvl="1"/>
            <a:endParaRPr lang="en-US" altLang="zh-CN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4525963"/>
          </a:xfrm>
          <a:ln/>
        </p:spPr>
        <p:txBody>
          <a:bodyPr anchor="t" anchorCtr="0"/>
          <a:p>
            <a:r>
              <a:rPr lang="en-US" altLang="zh-CN" sz="2800"/>
              <a:t>x25519-dalek</a:t>
            </a:r>
            <a:endParaRPr lang="en-US" altLang="zh-CN" sz="2800"/>
          </a:p>
          <a:p>
            <a:pPr lvl="1"/>
            <a:r>
              <a:rPr lang="en-US" altLang="zh-CN" sz="2400"/>
              <a:t>X25519DH</a:t>
            </a:r>
            <a:endParaRPr lang="en-US" altLang="zh-CN" sz="2400"/>
          </a:p>
          <a:p>
            <a:pPr lvl="1"/>
            <a:r>
              <a:rPr lang="en-US" altLang="zh-CN" sz="2400"/>
              <a:t>Generate</a:t>
            </a:r>
            <a:endParaRPr lang="en-US" altLang="zh-CN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4525963"/>
          </a:xfrm>
        </p:spPr>
        <p:txBody>
          <a:bodyPr anchor="t" anchorCtr="0"/>
          <a:p>
            <a:r>
              <a:rPr lang="zh-CN" altLang="en-US" sz="2800"/>
              <a:t>点表示相关</a:t>
            </a:r>
            <a:endParaRPr lang="en-US" altLang="zh-CN" sz="2800"/>
          </a:p>
          <a:p>
            <a:pPr lvl="1"/>
            <a:r>
              <a:rPr lang="en-US" altLang="zh-CN" sz="2400">
                <a:highlight>
                  <a:srgbClr val="00FF00"/>
                </a:highlight>
              </a:rPr>
              <a:t>RistrettoPoint(</a:t>
            </a:r>
            <a:r>
              <a:rPr lang="en-US" altLang="zh-CN" sz="2400">
                <a:highlight>
                  <a:srgbClr val="00FF00"/>
                </a:highlight>
                <a:sym typeface="+mn-ea"/>
              </a:rPr>
              <a:t>Ristretto.rs</a:t>
            </a:r>
            <a:r>
              <a:rPr lang="en-US" altLang="zh-CN" sz="2400">
                <a:highlight>
                  <a:srgbClr val="00FF00"/>
                </a:highlight>
              </a:rPr>
              <a:t>)</a:t>
            </a:r>
            <a:endParaRPr lang="en-US" altLang="zh-CN" sz="2400">
              <a:highlight>
                <a:srgbClr val="00FF00"/>
              </a:highlight>
            </a:endParaRPr>
          </a:p>
          <a:p>
            <a:pPr lvl="1"/>
            <a:r>
              <a:rPr lang="en-US" altLang="zh-CN" sz="2400">
                <a:highlight>
                  <a:srgbClr val="00FF00"/>
                </a:highlight>
              </a:rPr>
              <a:t>CompressedRistretto(Ristretto.rs)</a:t>
            </a:r>
            <a:endParaRPr lang="en-US" altLang="zh-CN" sz="2400"/>
          </a:p>
          <a:p>
            <a:pPr lvl="1"/>
            <a:r>
              <a:rPr lang="en-US" altLang="zh-CN" sz="2400"/>
              <a:t>MultiscalarMul(Edwards.rs</a:t>
            </a:r>
            <a:r>
              <a:rPr lang="zh-CN" altLang="en-US" sz="2400"/>
              <a:t>的</a:t>
            </a:r>
            <a:r>
              <a:rPr lang="en-US" altLang="zh-CN" sz="2400"/>
              <a:t> EdwardsPoint</a:t>
            </a:r>
            <a:r>
              <a:rPr lang="zh-CN" altLang="en-US" sz="2400"/>
              <a:t>和</a:t>
            </a:r>
            <a:r>
              <a:rPr lang="en-US" altLang="zh-CN" sz="2400"/>
              <a:t>Ristretto.rs</a:t>
            </a:r>
            <a:r>
              <a:rPr lang="zh-CN" altLang="en-US" sz="2400"/>
              <a:t>中</a:t>
            </a:r>
            <a:r>
              <a:rPr lang="en-US" altLang="zh-CN" sz="2400"/>
              <a:t>RistrettoPoint)</a:t>
            </a:r>
            <a:endParaRPr lang="en-US" altLang="zh-CN" sz="2400"/>
          </a:p>
          <a:p>
            <a:pPr lvl="1"/>
            <a:r>
              <a:rPr lang="en-US" altLang="zh-CN" sz="2400">
                <a:highlight>
                  <a:srgbClr val="00FF00"/>
                </a:highlight>
              </a:rPr>
              <a:t>EdwardsPoint(Edwards.rs)</a:t>
            </a:r>
            <a:endParaRPr lang="en-US" altLang="zh-CN" sz="2400"/>
          </a:p>
          <a:p>
            <a:pPr lvl="1"/>
            <a:r>
              <a:rPr lang="en-US" altLang="zh-CN" sz="2400">
                <a:highlight>
                  <a:srgbClr val="00FF00"/>
                </a:highlight>
              </a:rPr>
              <a:t>CompressedEdwardsY</a:t>
            </a:r>
            <a:r>
              <a:rPr lang="en-US" altLang="zh-CN" sz="2400"/>
              <a:t>(Edwards.rs)</a:t>
            </a:r>
            <a:endParaRPr lang="en-US" altLang="zh-CN" sz="2400"/>
          </a:p>
          <a:p>
            <a:pPr lvl="1"/>
            <a:r>
              <a:rPr lang="en-US" altLang="zh-CN" sz="2400">
                <a:highlight>
                  <a:srgbClr val="00FF00"/>
                </a:highlight>
              </a:rPr>
              <a:t>MontgomeryPoint</a:t>
            </a:r>
            <a:r>
              <a:rPr lang="en-US" altLang="zh-CN" sz="2400"/>
              <a:t>(montgomery.rs)</a:t>
            </a:r>
            <a:endParaRPr lang="en-US" altLang="zh-CN" sz="2400"/>
          </a:p>
          <a:p>
            <a:pPr lvl="1"/>
            <a:r>
              <a:rPr lang="en-US" altLang="zh-CN" sz="2400"/>
              <a:t>VartimeMultiscalarMul</a:t>
            </a:r>
            <a:r>
              <a:rPr lang="en-US" altLang="zh-CN" sz="2400">
                <a:sym typeface="+mn-ea"/>
              </a:rPr>
              <a:t>(Edwards.rs</a:t>
            </a:r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 EdwardsPoint</a:t>
            </a:r>
            <a:r>
              <a:rPr lang="zh-CN" altLang="en-US" sz="2400">
                <a:sym typeface="+mn-ea"/>
              </a:rPr>
              <a:t>和</a:t>
            </a:r>
            <a:r>
              <a:rPr lang="en-US" altLang="zh-CN" sz="2400">
                <a:sym typeface="+mn-ea"/>
              </a:rPr>
              <a:t>Ristretto.rs</a:t>
            </a:r>
            <a:r>
              <a:rPr lang="zh-CN" altLang="en-US" sz="2400">
                <a:sym typeface="+mn-ea"/>
              </a:rPr>
              <a:t>中</a:t>
            </a:r>
            <a:r>
              <a:rPr lang="en-US" altLang="zh-CN" sz="2400">
                <a:sym typeface="+mn-ea"/>
              </a:rPr>
              <a:t>RistrettoPoint)</a:t>
            </a:r>
            <a:endParaRPr lang="en-US" altLang="zh-CN" sz="2400"/>
          </a:p>
          <a:p>
            <a:pPr lvl="1"/>
            <a:r>
              <a:rPr lang="en-US" altLang="zh-CN" sz="2400">
                <a:highlight>
                  <a:srgbClr val="00FF00"/>
                </a:highlight>
              </a:rPr>
              <a:t>FieldElement</a:t>
            </a:r>
            <a:r>
              <a:rPr lang="en-US" altLang="zh-CN" sz="2400"/>
              <a:t>(Field.rs)</a:t>
            </a:r>
            <a:endParaRPr lang="en-US" altLang="zh-CN" sz="2400"/>
          </a:p>
          <a:p>
            <a:pPr lvl="1"/>
            <a:r>
              <a:rPr lang="en-US" altLang="zh-CN">
                <a:highlight>
                  <a:srgbClr val="00FF00"/>
                </a:highlight>
                <a:sym typeface="+mn-ea"/>
              </a:rPr>
              <a:t>Scalar</a:t>
            </a:r>
            <a:endParaRPr lang="en-US" altLang="zh-CN"/>
          </a:p>
          <a:p>
            <a:pPr lvl="1"/>
            <a:r>
              <a:rPr lang="en-US" altLang="zh-CN" sz="2400">
                <a:solidFill>
                  <a:srgbClr val="FF0000"/>
                </a:solidFill>
              </a:rPr>
              <a:t>ED25519_BASEPOINT_TABLE</a:t>
            </a:r>
            <a:endParaRPr lang="en-US" altLang="zh-CN" sz="2400">
              <a:solidFill>
                <a:srgbClr val="FF0000"/>
              </a:solidFill>
            </a:endParaRPr>
          </a:p>
          <a:p>
            <a:pPr lvl="1"/>
            <a:r>
              <a:rPr lang="en-US" altLang="zh-CN" sz="2400">
                <a:solidFill>
                  <a:srgbClr val="FF0000"/>
                </a:solidFill>
              </a:rPr>
              <a:t>RISTRETTO_BASEPOINT_POINT</a:t>
            </a:r>
            <a:endParaRPr lang="en-US" altLang="zh-CN" sz="2400">
              <a:solidFill>
                <a:srgbClr val="FF0000"/>
              </a:solidFill>
            </a:endParaRPr>
          </a:p>
          <a:p>
            <a:pPr lvl="1"/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2924493"/>
            <a:ext cx="8229600" cy="1143000"/>
          </a:xfrm>
        </p:spPr>
        <p:txBody>
          <a:bodyPr/>
          <a:p>
            <a:r>
              <a:rPr lang="zh-CN" altLang="en-US"/>
              <a:t>点</a:t>
            </a:r>
            <a:r>
              <a:rPr lang="zh-CN" altLang="en-US"/>
              <a:t>的相关</a:t>
            </a:r>
            <a:r>
              <a:rPr lang="zh-CN" altLang="en-US"/>
              <a:t>类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772920"/>
            <a:ext cx="4578985" cy="24834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43755" y="1105853"/>
            <a:ext cx="5080000" cy="3550920"/>
          </a:xfrm>
          <a:prstGeom prst="rect">
            <a:avLst/>
          </a:prstGeom>
        </p:spPr>
        <p:txBody>
          <a:bodyPr>
            <a:spAutoFit/>
          </a:bodyPr>
          <a:p>
            <a:pPr>
              <a:spcBef>
                <a:spcPts val="1300"/>
              </a:spcBef>
              <a:spcAft>
                <a:spcPts val="600"/>
              </a:spcAft>
            </a:pPr>
            <a:r>
              <a:rPr lang="en-US" altLang="zh-CN" sz="1600" b="0"/>
              <a:t>FieldElement (field.rs)</a:t>
            </a:r>
            <a:endParaRPr lang="en-US" altLang="zh-CN" sz="1600" b="0"/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zh-CN" altLang="en-US" sz="1400" b="0"/>
              <a:t>职责</a:t>
            </a:r>
            <a:r>
              <a:rPr lang="zh-CN" altLang="en-US" sz="1400"/>
              <a:t>：有限域</a:t>
            </a:r>
            <a:r>
              <a:rPr lang="en-US" altLang="zh-CN" sz="1400"/>
              <a:t> GF(2^255-19) </a:t>
            </a:r>
            <a:r>
              <a:rPr lang="zh-CN" altLang="en-US" sz="1400"/>
              <a:t>上的基础运算</a:t>
            </a:r>
            <a:endParaRPr lang="zh-CN" altLang="en-US" sz="1400"/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zh-CN" altLang="en-US" sz="1400" b="0"/>
              <a:t>提供</a:t>
            </a:r>
            <a:r>
              <a:rPr lang="zh-CN" altLang="en-US" sz="1400"/>
              <a:t>：加减乘除、求逆、平方根、批量操作</a:t>
            </a:r>
            <a:endParaRPr lang="zh-CN" altLang="en-US" sz="1400"/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zh-CN" altLang="en-US" sz="1400" b="0"/>
              <a:t>特点</a:t>
            </a:r>
            <a:r>
              <a:rPr lang="zh-CN" altLang="en-US" sz="1400"/>
              <a:t>：纯数学运算，无密码学语义</a:t>
            </a:r>
            <a:endParaRPr lang="zh-CN" altLang="en-US" sz="1400"/>
          </a:p>
          <a:p>
            <a:pPr>
              <a:spcBef>
                <a:spcPts val="1300"/>
              </a:spcBef>
              <a:spcAft>
                <a:spcPts val="600"/>
              </a:spcAft>
            </a:pPr>
            <a:r>
              <a:rPr lang="en-US" altLang="zh-CN" sz="1600" b="0"/>
              <a:t>EdwardsPoint (edwards.rs)</a:t>
            </a:r>
            <a:endParaRPr lang="en-US" altLang="zh-CN" sz="1600" b="0"/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zh-CN" altLang="en-US" sz="1400" b="0"/>
              <a:t>职责</a:t>
            </a:r>
            <a:r>
              <a:rPr lang="zh-CN" altLang="en-US" sz="1400"/>
              <a:t>：</a:t>
            </a:r>
            <a:r>
              <a:rPr lang="en-US" altLang="zh-CN" sz="1400"/>
              <a:t>Edwards25519 </a:t>
            </a:r>
            <a:r>
              <a:rPr lang="zh-CN" altLang="en-US" sz="1400"/>
              <a:t>曲线上的点运算</a:t>
            </a:r>
            <a:endParaRPr lang="zh-CN" altLang="en-US" sz="1400"/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zh-CN" altLang="en-US" sz="1400" b="0"/>
              <a:t>提供</a:t>
            </a:r>
            <a:r>
              <a:rPr lang="zh-CN" altLang="en-US" sz="1400"/>
              <a:t>：点加法、标量乘法、压缩</a:t>
            </a:r>
            <a:r>
              <a:rPr lang="en-US" altLang="zh-CN" sz="1400"/>
              <a:t>/</a:t>
            </a:r>
            <a:r>
              <a:rPr lang="zh-CN" altLang="en-US" sz="1400"/>
              <a:t>解压缩</a:t>
            </a:r>
            <a:endParaRPr lang="zh-CN" altLang="en-US" sz="1400"/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zh-CN" altLang="en-US" sz="1400" b="0"/>
              <a:t>特点</a:t>
            </a:r>
            <a:r>
              <a:rPr lang="zh-CN" altLang="en-US" sz="1400"/>
              <a:t>：有 </a:t>
            </a:r>
            <a:r>
              <a:rPr lang="en-US" altLang="zh-CN" sz="1400"/>
              <a:t>cofactor=8</a:t>
            </a:r>
            <a:r>
              <a:rPr lang="zh-CN" altLang="en-US" sz="1400"/>
              <a:t>，不是素数阶群</a:t>
            </a:r>
            <a:endParaRPr lang="zh-CN" altLang="en-US" sz="1400"/>
          </a:p>
          <a:p>
            <a:pPr>
              <a:spcBef>
                <a:spcPts val="1300"/>
              </a:spcBef>
              <a:spcAft>
                <a:spcPts val="600"/>
              </a:spcAft>
            </a:pPr>
            <a:r>
              <a:rPr lang="en-US" altLang="zh-CN" sz="1600" b="0"/>
              <a:t>RistrettoPoint (ristretto.rs)</a:t>
            </a:r>
            <a:endParaRPr lang="en-US" altLang="zh-CN" sz="1600" b="0"/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zh-CN" altLang="en-US" sz="1400" b="0"/>
              <a:t>职责</a:t>
            </a:r>
            <a:r>
              <a:rPr lang="zh-CN" altLang="en-US" sz="1400"/>
              <a:t>：提供素数阶群抽象</a:t>
            </a:r>
            <a:endParaRPr lang="zh-CN" altLang="en-US" sz="1400"/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zh-CN" altLang="en-US" sz="1400" b="0"/>
              <a:t>提供</a:t>
            </a:r>
            <a:r>
              <a:rPr lang="zh-CN" altLang="en-US" sz="1400"/>
              <a:t>：群运算、哈希到群、随机点生成</a:t>
            </a:r>
            <a:endParaRPr lang="zh-CN" altLang="en-US" sz="1400"/>
          </a:p>
          <a:p>
            <a:pPr marL="0" indent="0">
              <a:spcBef>
                <a:spcPts val="100"/>
              </a:spcBef>
              <a:spcAft>
                <a:spcPts val="100"/>
              </a:spcAft>
              <a:buFont typeface="Arial" panose="020B0604020202020204"/>
              <a:buChar char="•"/>
            </a:pPr>
            <a:r>
              <a:rPr lang="zh-CN" altLang="en-US" sz="1400" b="0"/>
              <a:t>特点</a:t>
            </a:r>
            <a:r>
              <a:rPr lang="zh-CN" altLang="en-US" sz="1400"/>
              <a:t>：通过商群构造，消除</a:t>
            </a:r>
            <a:r>
              <a:rPr lang="en-US" altLang="zh-CN" sz="1400"/>
              <a:t> cofactor</a:t>
            </a:r>
            <a:endParaRPr lang="en-US" altLang="zh-CN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2734945" y="3140710"/>
          <a:ext cx="4252595" cy="282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4486275" imgH="2943225" progId="Paint.Picture">
                  <p:embed/>
                </p:oleObj>
              </mc:Choice>
              <mc:Fallback>
                <p:oleObj name="" r:id="rId1" imgW="4486275" imgH="29432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34945" y="3140710"/>
                        <a:ext cx="4252595" cy="282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123440" y="475933"/>
            <a:ext cx="5080000" cy="220726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0"/>
              <a:t>MontgomeryPoint</a:t>
            </a:r>
            <a:endParaRPr lang="en-US" altLang="zh-CN" sz="1600" b="0"/>
          </a:p>
          <a:p>
            <a:endParaRPr lang="en-US" altLang="zh-CN" sz="1600" b="0"/>
          </a:p>
          <a:p>
            <a:pPr algn="l">
              <a:spcBef>
                <a:spcPts val="100"/>
              </a:spcBef>
              <a:spcAft>
                <a:spcPts val="100"/>
              </a:spcAft>
              <a:buClrTx/>
              <a:buSzTx/>
              <a:buFont typeface="Arial" panose="020B0604020202020204"/>
              <a:buChar char="•"/>
            </a:pPr>
            <a:r>
              <a:rPr lang="zh-CN" altLang="en-US" sz="1400" b="0"/>
              <a:t>职责</a:t>
            </a:r>
            <a:r>
              <a:rPr lang="zh-CN" altLang="en-US" sz="1400"/>
              <a:t>：表示 Curve25519 的 Montgomery 形式上的点（仅存储 u 坐标，32 字节）</a:t>
            </a:r>
            <a:endParaRPr lang="zh-CN" altLang="en-US" sz="1400"/>
          </a:p>
          <a:p>
            <a:pPr algn="l">
              <a:spcBef>
                <a:spcPts val="100"/>
              </a:spcBef>
              <a:spcAft>
                <a:spcPts val="100"/>
              </a:spcAft>
              <a:buClrTx/>
              <a:buSzTx/>
              <a:buFont typeface="Arial" panose="020B0604020202020204"/>
              <a:buChar char="•"/>
            </a:pPr>
            <a:endParaRPr lang="zh-CN" altLang="en-US" sz="1400"/>
          </a:p>
          <a:p>
            <a:pPr algn="l">
              <a:spcBef>
                <a:spcPts val="100"/>
              </a:spcBef>
              <a:spcAft>
                <a:spcPts val="100"/>
              </a:spcAft>
              <a:buClrTx/>
              <a:buSzTx/>
              <a:buFont typeface="Arial" panose="020B0604020202020204"/>
              <a:buChar char="•"/>
            </a:pPr>
            <a:r>
              <a:rPr lang="zh-CN" altLang="en-US" sz="1400" b="0"/>
              <a:t>提供</a:t>
            </a:r>
            <a:r>
              <a:rPr lang="zh-CN" altLang="en-US" sz="1400"/>
              <a:t>：点的字节表示、标量乘法、 EdwardsPoint 的相互转换、Elligator 编码（哈希到曲线）</a:t>
            </a:r>
            <a:endParaRPr lang="zh-CN" altLang="en-US" sz="1400"/>
          </a:p>
          <a:p>
            <a:pPr algn="l">
              <a:spcBef>
                <a:spcPts val="100"/>
              </a:spcBef>
              <a:spcAft>
                <a:spcPts val="100"/>
              </a:spcAft>
              <a:buClrTx/>
              <a:buSzTx/>
              <a:buFont typeface="Arial" panose="020B0604020202020204"/>
              <a:buChar char="•"/>
            </a:pPr>
            <a:endParaRPr lang="zh-CN" altLang="en-US" sz="1400"/>
          </a:p>
          <a:p>
            <a:pPr algn="l">
              <a:spcBef>
                <a:spcPts val="100"/>
              </a:spcBef>
              <a:spcAft>
                <a:spcPts val="100"/>
              </a:spcAft>
              <a:buClrTx/>
              <a:buSzTx/>
              <a:buFont typeface="Arial" panose="020B0604020202020204"/>
              <a:buChar char="•"/>
            </a:pPr>
            <a:r>
              <a:rPr lang="zh-CN" altLang="en-US" sz="1400" b="0"/>
              <a:t>特点</a:t>
            </a:r>
            <a:r>
              <a:rPr lang="zh-CN" altLang="en-US" sz="1400"/>
              <a:t>：适用于密钥交换</a:t>
            </a:r>
            <a:endParaRPr lang="zh-CN" altLang="en-US"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64448"/>
            <a:ext cx="8229600" cy="1143000"/>
          </a:xfrm>
        </p:spPr>
        <p:txBody>
          <a:bodyPr/>
          <a:p>
            <a:r>
              <a:rPr lang="zh-CN" altLang="en-US"/>
              <a:t>点的类</a:t>
            </a:r>
            <a:r>
              <a:rPr lang="zh-CN" altLang="en-US"/>
              <a:t>功能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内容占位符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4525963"/>
          </a:xfrm>
        </p:spPr>
        <p:txBody>
          <a:bodyPr anchor="t" anchorCtr="0"/>
          <a:p>
            <a:r>
              <a:rPr lang="en-US" altLang="zh-CN" sz="2800">
                <a:highlight>
                  <a:srgbClr val="00FF00"/>
                </a:highlight>
                <a:sym typeface="+mn-ea"/>
              </a:rPr>
              <a:t>FieldElement</a:t>
            </a:r>
            <a:r>
              <a:rPr lang="zh-CN" altLang="en-US" sz="2800">
                <a:highlight>
                  <a:srgbClr val="00FF00"/>
                </a:highlight>
                <a:sym typeface="+mn-ea"/>
              </a:rPr>
              <a:t>类</a:t>
            </a:r>
            <a:r>
              <a:rPr lang="en-US" altLang="zh-CN" sz="2800">
                <a:highlight>
                  <a:srgbClr val="00FF00"/>
                </a:highlight>
                <a:sym typeface="+mn-ea"/>
              </a:rPr>
              <a:t>  (field.rs)</a:t>
            </a:r>
            <a:endParaRPr lang="en-US" altLang="zh-CN" sz="2800">
              <a:highlight>
                <a:srgbClr val="00FF00"/>
              </a:highlight>
              <a:sym typeface="+mn-ea"/>
            </a:endParaRPr>
          </a:p>
          <a:p>
            <a:pPr lvl="1"/>
            <a:r>
              <a:rPr lang="zh-CN" altLang="en-US" sz="1400">
                <a:solidFill>
                  <a:srgbClr val="FF0000"/>
                </a:solidFill>
              </a:rPr>
              <a:t>这是有限域</a:t>
            </a:r>
            <a:r>
              <a:rPr lang="en-US" altLang="zh-CN" sz="1400">
                <a:solidFill>
                  <a:srgbClr val="FF0000"/>
                </a:solidFill>
              </a:rPr>
              <a:t> GF(2^255-19) </a:t>
            </a:r>
            <a:r>
              <a:rPr lang="zh-CN" altLang="en-US" sz="1400">
                <a:solidFill>
                  <a:srgbClr val="FF0000"/>
                </a:solidFill>
              </a:rPr>
              <a:t>上的元素表示。</a:t>
            </a:r>
            <a:endParaRPr lang="zh-CN" altLang="en-US" sz="1400">
              <a:solidFill>
                <a:srgbClr val="FF0000"/>
              </a:solidFill>
            </a:endParaRPr>
          </a:p>
          <a:p>
            <a:pPr lvl="1"/>
            <a:r>
              <a:rPr lang="en-US" altLang="zh-CN" sz="1400">
                <a:solidFill>
                  <a:srgbClr val="FF0000"/>
                </a:solidFill>
              </a:rPr>
              <a:t>limbs: [u64; 5] - </a:t>
            </a:r>
            <a:r>
              <a:rPr lang="zh-CN" altLang="en-US" sz="1400">
                <a:solidFill>
                  <a:srgbClr val="FF0000"/>
                </a:solidFill>
              </a:rPr>
              <a:t>内部用</a:t>
            </a:r>
            <a:r>
              <a:rPr lang="en-US" altLang="zh-CN" sz="1400">
                <a:solidFill>
                  <a:srgbClr val="FF0000"/>
                </a:solidFill>
              </a:rPr>
              <a:t>5</a:t>
            </a:r>
            <a:r>
              <a:rPr lang="zh-CN" altLang="en-US" sz="1400">
                <a:solidFill>
                  <a:srgbClr val="FF0000"/>
                </a:solidFill>
              </a:rPr>
              <a:t>个</a:t>
            </a:r>
            <a:r>
              <a:rPr lang="en-US" altLang="zh-CN" sz="1400">
                <a:solidFill>
                  <a:srgbClr val="FF0000"/>
                </a:solidFill>
              </a:rPr>
              <a:t>64</a:t>
            </a:r>
            <a:r>
              <a:rPr lang="zh-CN" altLang="en-US" sz="1400">
                <a:solidFill>
                  <a:srgbClr val="FF0000"/>
                </a:solidFill>
              </a:rPr>
              <a:t>位整数表示</a:t>
            </a:r>
            <a:r>
              <a:rPr lang="en-US" altLang="zh-CN" sz="1400">
                <a:solidFill>
                  <a:srgbClr val="FF0000"/>
                </a:solidFill>
              </a:rPr>
              <a:t>255</a:t>
            </a:r>
            <a:r>
              <a:rPr lang="zh-CN" altLang="en-US" sz="1400">
                <a:solidFill>
                  <a:srgbClr val="FF0000"/>
                </a:solidFill>
              </a:rPr>
              <a:t>位域元素</a:t>
            </a:r>
            <a:endParaRPr lang="zh-CN" altLang="en-US" sz="1400">
              <a:solidFill>
                <a:srgbClr val="FF0000"/>
              </a:solidFill>
            </a:endParaRPr>
          </a:p>
          <a:p>
            <a:pPr lvl="1"/>
            <a:r>
              <a:rPr lang="zh-CN" altLang="en-US" sz="1400">
                <a:solidFill>
                  <a:srgbClr val="FF0000"/>
                </a:solidFill>
              </a:rPr>
              <a:t>核心</a:t>
            </a:r>
            <a:r>
              <a:rPr lang="zh-CN" altLang="en-US" sz="1400">
                <a:solidFill>
                  <a:srgbClr val="FF0000"/>
                </a:solidFill>
              </a:rPr>
              <a:t>方法：</a:t>
            </a:r>
            <a:endParaRPr lang="en-US" altLang="zh-CN" sz="12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is_negative() - </a:t>
            </a:r>
            <a:r>
              <a:rPr lang="zh-CN" altLang="en-US" sz="1200">
                <a:solidFill>
                  <a:srgbClr val="FF0000"/>
                </a:solidFill>
              </a:rPr>
              <a:t>判断是否为负数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is_zero() - </a:t>
            </a:r>
            <a:r>
              <a:rPr lang="zh-CN" altLang="en-US" sz="1200">
                <a:solidFill>
                  <a:srgbClr val="FF0000"/>
                </a:solidFill>
              </a:rPr>
              <a:t>判断是否为零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invert() - </a:t>
            </a:r>
            <a:r>
              <a:rPr lang="zh-CN" altLang="en-US" sz="1200">
                <a:solidFill>
                  <a:srgbClr val="FF0000"/>
                </a:solidFill>
              </a:rPr>
              <a:t>求逆元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sqrt_ratio_i() - </a:t>
            </a:r>
            <a:r>
              <a:rPr lang="zh-CN" altLang="en-US" sz="1200">
                <a:solidFill>
                  <a:srgbClr val="FF0000"/>
                </a:solidFill>
              </a:rPr>
              <a:t>计算平方根比值</a:t>
            </a:r>
            <a:endParaRPr lang="zh-CN" altLang="en-US" sz="1200">
              <a:solidFill>
                <a:srgbClr val="FF0000"/>
              </a:solidFill>
            </a:endParaRPr>
          </a:p>
          <a:p>
            <a:pPr lvl="2"/>
            <a:r>
              <a:rPr lang="en-US" altLang="zh-CN" sz="1200">
                <a:solidFill>
                  <a:srgbClr val="FF0000"/>
                </a:solidFill>
              </a:rPr>
              <a:t>batch_invert() - </a:t>
            </a:r>
            <a:r>
              <a:rPr lang="zh-CN" altLang="en-US" sz="1200">
                <a:solidFill>
                  <a:srgbClr val="FF0000"/>
                </a:solidFill>
              </a:rPr>
              <a:t>批量求逆（优化性能）</a:t>
            </a:r>
            <a:endParaRPr lang="zh-CN" altLang="en-US"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2629</Words>
  <Application>WPS 演示</Application>
  <PresentationFormat/>
  <Paragraphs>128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Calibri</vt:lpstr>
      <vt:lpstr>Arial</vt:lpstr>
      <vt:lpstr>Wingdings</vt:lpstr>
      <vt:lpstr>默认设计模板</vt:lpstr>
      <vt:lpstr>1_默认设计模板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雷丘</cp:lastModifiedBy>
  <cp:revision>17</cp:revision>
  <dcterms:created xsi:type="dcterms:W3CDTF">2025-06-11T08:37:37Z</dcterms:created>
  <dcterms:modified xsi:type="dcterms:W3CDTF">2025-06-26T06:52:13Z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66FC2BAD745940319E9320555A66DBCA_12</vt:lpwstr>
  </property>
</Properties>
</file>