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23-Jul-18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85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23-Jul-18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7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23-Jul-18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1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23-Jul-18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7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23-Jul-18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13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23-Jul-18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2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23-Jul-18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8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23-Jul-18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0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23-Jul-18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1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23-Jul-18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9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23-Jul-18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39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23-Jul-18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08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Tipe data dan variabel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Produktif RPL – 2018 /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6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smtClean="0"/>
              <a:t>Tempat menampung data / nilai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smtClean="0"/>
              <a:t>Dideklarasi sebelum digunakan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smtClean="0"/>
              <a:t>Deklarasi variable adalah proses menyebutkan karakteristik variable, di antaranya nama, tipe data, dan nilai awal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smtClean="0"/>
              <a:t>Contoh: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int X = 3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Keterangan: int adalah tipe data, X adalah nama, dan 3 adalah nilai awal</a:t>
            </a:r>
          </a:p>
        </p:txBody>
      </p:sp>
    </p:spTree>
    <p:extLst>
      <p:ext uri="{BB962C8B-B14F-4D97-AF65-F5344CB8AC3E}">
        <p14:creationId xmlns:p14="http://schemas.microsoft.com/office/powerpoint/2010/main" val="283907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lanjutan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Penamaan variable mengikuti aturan tertentu, di antaranya: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Diawali huruf (A-Z atau a-z) atau garis bawah ( _ ) 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Karakter selanjutnya diikuti oleh angka (0 – 9 ) atau huruf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Tidak boleh menggunakan kata kunci dalam Bahasa pemrograman, misal if, else, while, break, dsb.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Case sensitive. Misal, variable </a:t>
            </a:r>
            <a:r>
              <a:rPr lang="en-US" b="1" smtClean="0"/>
              <a:t>bilangan</a:t>
            </a:r>
            <a:r>
              <a:rPr lang="en-US" smtClean="0"/>
              <a:t> dan </a:t>
            </a:r>
            <a:r>
              <a:rPr lang="en-US" b="1" smtClean="0"/>
              <a:t>Bilangan</a:t>
            </a:r>
            <a:r>
              <a:rPr lang="en-US" smtClean="0"/>
              <a:t> adalah dua variable berbeda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camelCase. Jika nama variable terdiri </a:t>
            </a:r>
            <a:r>
              <a:rPr lang="en-US" smtClean="0"/>
              <a:t>dari &gt; 1 </a:t>
            </a:r>
            <a:r>
              <a:rPr lang="en-US" smtClean="0"/>
              <a:t>suku kata, maka kata pertama menggunakan huruf kecil, sedangkan kata </a:t>
            </a:r>
            <a:r>
              <a:rPr lang="en-US" smtClean="0"/>
              <a:t>selanjutnya diawali </a:t>
            </a:r>
            <a:r>
              <a:rPr lang="en-US" smtClean="0"/>
              <a:t>huruf besar. Contoh: bilanganGenap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3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lanjutan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Nama variable yang valid :</a:t>
            </a:r>
          </a:p>
          <a:p>
            <a:pPr marL="336550" indent="-336550">
              <a:buFont typeface="Arial" panose="020B0604020202020204" pitchFamily="34" charset="0"/>
              <a:buChar char="•"/>
            </a:pPr>
            <a:r>
              <a:rPr lang="en-US" smtClean="0"/>
              <a:t>_lebar</a:t>
            </a:r>
          </a:p>
          <a:p>
            <a:pPr marL="336550" indent="-336550">
              <a:buFont typeface="Arial" panose="020B0604020202020204" pitchFamily="34" charset="0"/>
              <a:buChar char="•"/>
            </a:pPr>
            <a:r>
              <a:rPr lang="en-US" smtClean="0"/>
              <a:t>bilangan1</a:t>
            </a:r>
          </a:p>
          <a:p>
            <a:pPr marL="336550" indent="-336550">
              <a:buFont typeface="Arial" panose="020B0604020202020204" pitchFamily="34" charset="0"/>
              <a:buChar char="•"/>
            </a:pPr>
            <a:r>
              <a:rPr lang="en-US" smtClean="0"/>
              <a:t>luasPersegi</a:t>
            </a:r>
          </a:p>
          <a:p>
            <a:pPr marL="0" indent="0">
              <a:buNone/>
            </a:pPr>
            <a:r>
              <a:rPr lang="en-US" smtClean="0"/>
              <a:t>Nama variable yang tidak valid:</a:t>
            </a:r>
          </a:p>
          <a:p>
            <a:pPr marL="336550" indent="-336550">
              <a:buFont typeface="Arial" panose="020B0604020202020204" pitchFamily="34" charset="0"/>
              <a:buChar char="•"/>
            </a:pPr>
            <a:r>
              <a:rPr lang="en-US" smtClean="0"/>
              <a:t>4ngka</a:t>
            </a:r>
          </a:p>
          <a:p>
            <a:pPr marL="336550" indent="-336550">
              <a:buFont typeface="Arial" panose="020B0604020202020204" pitchFamily="34" charset="0"/>
              <a:buChar char="•"/>
            </a:pPr>
            <a:r>
              <a:rPr lang="en-US" smtClean="0"/>
              <a:t>luas lingkaran</a:t>
            </a:r>
          </a:p>
          <a:p>
            <a:pPr marL="336550" indent="-336550">
              <a:buFont typeface="Arial" panose="020B0604020202020204" pitchFamily="34" charset="0"/>
              <a:buChar char="•"/>
            </a:pPr>
            <a:r>
              <a:rPr lang="en-US" smtClean="0"/>
              <a:t>while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3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Tipe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indent="-241300">
              <a:buFont typeface="Arial" panose="020B0604020202020204" pitchFamily="34" charset="0"/>
              <a:buChar char="•"/>
            </a:pPr>
            <a:r>
              <a:rPr lang="en-US" smtClean="0"/>
              <a:t>Menentukan macam nilai yang dapat ditampung suatu variable</a:t>
            </a:r>
          </a:p>
          <a:p>
            <a:pPr marL="241300" indent="-241300">
              <a:buFont typeface="Arial" panose="020B0604020202020204" pitchFamily="34" charset="0"/>
              <a:buChar char="•"/>
            </a:pPr>
            <a:r>
              <a:rPr lang="en-US" smtClean="0"/>
              <a:t>Jenis tipe data : primitive dan referensi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4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Tipe data primitif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028242"/>
              </p:ext>
            </p:extLst>
          </p:nvPr>
        </p:nvGraphicFramePr>
        <p:xfrm>
          <a:off x="1023938" y="2286000"/>
          <a:ext cx="9720264" cy="365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762"/>
                <a:gridCol w="2433721"/>
                <a:gridCol w="2057715"/>
                <a:gridCol w="24300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Tipe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Range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Ukuran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Nilai default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byte 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-128 s.d. 127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8 bit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short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-32,768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 s.d. 32,767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16 bit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int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-2</a:t>
                      </a:r>
                      <a:r>
                        <a:rPr lang="en-US" baseline="30000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31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 s.d. 2</a:t>
                      </a:r>
                      <a:r>
                        <a:rPr lang="en-US" baseline="30000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63</a:t>
                      </a:r>
                      <a:endParaRPr lang="en-US" baseline="30000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32 bit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float</a:t>
                      </a:r>
                    </a:p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7 digit di belakang koma</a:t>
                      </a:r>
                      <a:endParaRPr lang="en-US" sz="1400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bin" panose="00000500000000000000" pitchFamily="2" charset="0"/>
                          <a:ea typeface="+mn-ea"/>
                          <a:cs typeface="+mn-cs"/>
                        </a:rPr>
                        <a:t>±3.40282347E+38F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32 bit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0.0f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double</a:t>
                      </a:r>
                    </a:p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15 digit di belakang koma</a:t>
                      </a:r>
                      <a:endParaRPr lang="en-US" sz="1400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bin" panose="00000500000000000000" pitchFamily="2" charset="0"/>
                          <a:ea typeface="+mn-ea"/>
                          <a:cs typeface="+mn-cs"/>
                        </a:rPr>
                        <a:t>±1.79769313486231570E+308 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64 bit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0.0d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char</a:t>
                      </a:r>
                    </a:p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Karakter tunggal</a:t>
                      </a:r>
                      <a:endParaRPr lang="en-US" sz="1400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0 s.d. 65,535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16 bit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‘0’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true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 atau false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-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Cabin" panose="00000500000000000000" pitchFamily="2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13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byte a = 5;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short b = 20;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int c = 62087;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float d = 12.25f;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double e = 12.345;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boolean f = true;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char g = ‘R’;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9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Tipe data referensi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Jenis tipe data untuk mereferensikan object atau class tertentu</a:t>
            </a:r>
          </a:p>
          <a:p>
            <a:r>
              <a:rPr lang="en-US" smtClean="0"/>
              <a:t>Jika tipe primitive sudah built-in atau ditentukan oleh Java, maka referensi adalah tipe data yang ditentukan sendiri oleh programmer</a:t>
            </a:r>
          </a:p>
          <a:p>
            <a:r>
              <a:rPr lang="en-US" smtClean="0"/>
              <a:t>Contoh: String</a:t>
            </a:r>
          </a:p>
          <a:p>
            <a:r>
              <a:rPr lang="en-US" smtClean="0"/>
              <a:t>String adalah serangkaian karakter</a:t>
            </a:r>
          </a:p>
          <a:p>
            <a:r>
              <a:rPr lang="en-US" smtClean="0"/>
              <a:t>Cara menggunakan String: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smtClean="0">
                <a:latin typeface="Consolas" panose="020B0609020204030204" pitchFamily="49" charset="0"/>
              </a:rPr>
              <a:t>String nama = “Bias Damiasa”;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453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240</TotalTime>
  <Words>328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Cabin</vt:lpstr>
      <vt:lpstr>Consolas</vt:lpstr>
      <vt:lpstr>Tw Cen MT</vt:lpstr>
      <vt:lpstr>Tw Cen MT Condensed</vt:lpstr>
      <vt:lpstr>Wingdings 3</vt:lpstr>
      <vt:lpstr>Integral</vt:lpstr>
      <vt:lpstr>Tipe data dan variabel</vt:lpstr>
      <vt:lpstr>variabel</vt:lpstr>
      <vt:lpstr>lanjutan</vt:lpstr>
      <vt:lpstr>lanjutan</vt:lpstr>
      <vt:lpstr>Tipe data</vt:lpstr>
      <vt:lpstr>Tipe data primitif</vt:lpstr>
      <vt:lpstr>contoh</vt:lpstr>
      <vt:lpstr>Tipe data referensi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Tipe data dan variabel</dc:title>
  <dc:creator>ASUS</dc:creator>
  <cp:lastModifiedBy>ASUS</cp:lastModifiedBy>
  <cp:revision>11</cp:revision>
  <dcterms:created xsi:type="dcterms:W3CDTF">2018-07-22T09:07:03Z</dcterms:created>
  <dcterms:modified xsi:type="dcterms:W3CDTF">2018-07-23T02:02:42Z</dcterms:modified>
</cp:coreProperties>
</file>