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00806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6"/>
    <p:restoredTop sz="94715"/>
  </p:normalViewPr>
  <p:slideViewPr>
    <p:cSldViewPr snapToGrid="0">
      <p:cViewPr varScale="1">
        <p:scale>
          <a:sx n="207" d="100"/>
          <a:sy n="207" d="100"/>
        </p:scale>
        <p:origin x="13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ADE79-5C4D-3D43-A96F-B1C2E8F7A34E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DA04A-5946-1F43-A257-FA1F78FF41E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3041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1pPr>
    <a:lvl2pPr marL="371521" algn="l" defTabSz="743041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2pPr>
    <a:lvl3pPr marL="743041" algn="l" defTabSz="743041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3pPr>
    <a:lvl4pPr marL="1114562" algn="l" defTabSz="743041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4pPr>
    <a:lvl5pPr marL="1486083" algn="l" defTabSz="743041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5pPr>
    <a:lvl6pPr marL="1857604" algn="l" defTabSz="743041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6pPr>
    <a:lvl7pPr marL="2229124" algn="l" defTabSz="743041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7pPr>
    <a:lvl8pPr marL="2600645" algn="l" defTabSz="743041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8pPr>
    <a:lvl9pPr marL="2972166" algn="l" defTabSz="743041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883861"/>
            <a:ext cx="7560469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2836605"/>
            <a:ext cx="7560469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B64C-4FEC-864A-890A-0269A2E68178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64D-DE2E-8B44-A89F-11CA27AD31F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97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B64C-4FEC-864A-890A-0269A2E68178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64D-DE2E-8B44-A89F-11CA27AD31F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5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287536"/>
            <a:ext cx="2173635" cy="45768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287536"/>
            <a:ext cx="6394896" cy="457682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B64C-4FEC-864A-890A-0269A2E68178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64D-DE2E-8B44-A89F-11CA27AD31F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42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B64C-4FEC-864A-890A-0269A2E68178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64D-DE2E-8B44-A89F-11CA27AD31F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80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346419"/>
            <a:ext cx="8694539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3614203"/>
            <a:ext cx="8694539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82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B64C-4FEC-864A-890A-0269A2E68178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64D-DE2E-8B44-A89F-11CA27AD31F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95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437680"/>
            <a:ext cx="4284266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437680"/>
            <a:ext cx="4284266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B64C-4FEC-864A-890A-0269A2E68178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64D-DE2E-8B44-A89F-11CA27AD31F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7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87536"/>
            <a:ext cx="8694539" cy="104388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323916"/>
            <a:ext cx="426457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972747"/>
            <a:ext cx="4264576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323916"/>
            <a:ext cx="4285579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972747"/>
            <a:ext cx="4285579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B64C-4FEC-864A-890A-0269A2E68178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64D-DE2E-8B44-A89F-11CA27AD31F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32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B64C-4FEC-864A-890A-0269A2E68178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64D-DE2E-8B44-A89F-11CA27AD31F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59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B64C-4FEC-864A-890A-0269A2E68178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64D-DE2E-8B44-A89F-11CA27AD31F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22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60045"/>
            <a:ext cx="325126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777597"/>
            <a:ext cx="5103316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620202"/>
            <a:ext cx="325126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B64C-4FEC-864A-890A-0269A2E68178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64D-DE2E-8B44-A89F-11CA27AD31F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94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60045"/>
            <a:ext cx="325126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777597"/>
            <a:ext cx="5103316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620202"/>
            <a:ext cx="325126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B64C-4FEC-864A-890A-0269A2E68178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964D-DE2E-8B44-A89F-11CA27AD31F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04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287536"/>
            <a:ext cx="8694539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437680"/>
            <a:ext cx="8694539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5005626"/>
            <a:ext cx="226814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3FB64C-4FEC-864A-890A-0269A2E68178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5005626"/>
            <a:ext cx="340221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5005626"/>
            <a:ext cx="226814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E1964D-DE2E-8B44-A89F-11CA27AD31F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69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2">
            <a:extLst>
              <a:ext uri="{FF2B5EF4-FFF2-40B4-BE49-F238E27FC236}">
                <a16:creationId xmlns:a16="http://schemas.microsoft.com/office/drawing/2014/main" id="{0369842E-21F4-F9A9-CD4E-EB0C9675B010}"/>
              </a:ext>
            </a:extLst>
          </p:cNvPr>
          <p:cNvSpPr/>
          <p:nvPr/>
        </p:nvSpPr>
        <p:spPr>
          <a:xfrm>
            <a:off x="102491" y="412174"/>
            <a:ext cx="1974715" cy="572497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F340FF9-66CC-EB50-5981-2F43F82E2DE1}"/>
              </a:ext>
            </a:extLst>
          </p:cNvPr>
          <p:cNvSpPr txBox="1"/>
          <p:nvPr/>
        </p:nvSpPr>
        <p:spPr>
          <a:xfrm>
            <a:off x="136998" y="501781"/>
            <a:ext cx="187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latin typeface="Georgia" panose="02040502050405020303" pitchFamily="18" charset="0"/>
              </a:rPr>
              <a:t>Initial</a:t>
            </a:r>
            <a:r>
              <a:rPr lang="es-ES" sz="1600" dirty="0">
                <a:latin typeface="Georgia" panose="02040502050405020303" pitchFamily="18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</a:rPr>
              <a:t>reasoning</a:t>
            </a:r>
            <a:endParaRPr lang="es-ES" sz="1600" dirty="0">
              <a:latin typeface="Georgia" panose="02040502050405020303" pitchFamily="18" charset="0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5FE26D0-387F-1C27-FD24-3EF63EA2631D}"/>
              </a:ext>
            </a:extLst>
          </p:cNvPr>
          <p:cNvCxnSpPr/>
          <p:nvPr/>
        </p:nvCxnSpPr>
        <p:spPr>
          <a:xfrm>
            <a:off x="2291214" y="657743"/>
            <a:ext cx="612842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ube 6">
            <a:extLst>
              <a:ext uri="{FF2B5EF4-FFF2-40B4-BE49-F238E27FC236}">
                <a16:creationId xmlns:a16="http://schemas.microsoft.com/office/drawing/2014/main" id="{ECBDC255-E383-4C57-C95E-1800EECC7F68}"/>
              </a:ext>
            </a:extLst>
          </p:cNvPr>
          <p:cNvSpPr/>
          <p:nvPr/>
        </p:nvSpPr>
        <p:spPr>
          <a:xfrm>
            <a:off x="3088882" y="256531"/>
            <a:ext cx="1157591" cy="826758"/>
          </a:xfrm>
          <a:prstGeom prst="cloud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8601BDD-12F1-1EB8-A546-59C5AB484D44}"/>
              </a:ext>
            </a:extLst>
          </p:cNvPr>
          <p:cNvCxnSpPr/>
          <p:nvPr/>
        </p:nvCxnSpPr>
        <p:spPr>
          <a:xfrm>
            <a:off x="4447512" y="657743"/>
            <a:ext cx="612842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: esquinas redondeadas 20">
            <a:extLst>
              <a:ext uri="{FF2B5EF4-FFF2-40B4-BE49-F238E27FC236}">
                <a16:creationId xmlns:a16="http://schemas.microsoft.com/office/drawing/2014/main" id="{779F841C-F48F-1B4D-3FD6-3246AD607C72}"/>
              </a:ext>
            </a:extLst>
          </p:cNvPr>
          <p:cNvSpPr/>
          <p:nvPr/>
        </p:nvSpPr>
        <p:spPr>
          <a:xfrm>
            <a:off x="5238694" y="293319"/>
            <a:ext cx="2412456" cy="770510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D99DDA3-6144-F425-4081-76D12C0E36CF}"/>
                  </a:ext>
                </a:extLst>
              </p:cNvPr>
              <p:cNvSpPr txBox="1"/>
              <p:nvPr/>
            </p:nvSpPr>
            <p:spPr>
              <a:xfrm>
                <a:off x="5219238" y="293319"/>
                <a:ext cx="243191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dirty="0" err="1">
                    <a:latin typeface="Georgia" panose="02040502050405020303" pitchFamily="18" charset="0"/>
                  </a:rPr>
                  <a:t>Simulate</a:t>
                </a:r>
                <a:r>
                  <a:rPr lang="es-ES" sz="1400" dirty="0">
                    <a:latin typeface="Georgia" panose="02040502050405020303" pitchFamily="18" charset="0"/>
                  </a:rPr>
                  <a:t> </a:t>
                </a:r>
                <a:r>
                  <a:rPr lang="es-ES" sz="1400" dirty="0" err="1">
                    <a:latin typeface="Georgia" panose="02040502050405020303" pitchFamily="18" charset="0"/>
                  </a:rPr>
                  <a:t>string</a:t>
                </a:r>
                <a:r>
                  <a:rPr lang="es-ES" sz="1400" dirty="0">
                    <a:latin typeface="Georgia" panose="02040502050405020303" pitchFamily="18" charset="0"/>
                  </a:rPr>
                  <a:t> </a:t>
                </a:r>
                <a:r>
                  <a:rPr lang="es-ES" sz="1400" dirty="0" err="1">
                    <a:latin typeface="Georgia" panose="02040502050405020303" pitchFamily="18" charset="0"/>
                  </a:rPr>
                  <a:t>oscillations</a:t>
                </a:r>
                <a:r>
                  <a:rPr lang="es-ES" sz="1400" dirty="0">
                    <a:latin typeface="Georgia" panose="02040502050405020303" pitchFamily="18" charset="0"/>
                  </a:rPr>
                  <a:t>/</a:t>
                </a:r>
                <a:r>
                  <a:rPr lang="es-ES" sz="1400" dirty="0" err="1">
                    <a:latin typeface="Georgia" panose="02040502050405020303" pitchFamily="18" charset="0"/>
                  </a:rPr>
                  <a:t>breaking</a:t>
                </a:r>
                <a:r>
                  <a:rPr lang="es-ES" sz="1400" dirty="0">
                    <a:latin typeface="Georgia" panose="02040502050405020303" pitchFamily="18" charset="0"/>
                  </a:rPr>
                  <a:t> in </a:t>
                </a:r>
                <a:r>
                  <a:rPr lang="es-ES" sz="1400" dirty="0" err="1">
                    <a:latin typeface="Georgia" panose="02040502050405020303" pitchFamily="18" charset="0"/>
                  </a:rPr>
                  <a:t>the</a:t>
                </a:r>
                <a:r>
                  <a:rPr lang="es-ES" sz="1400" dirty="0">
                    <a:latin typeface="Georgia" panose="02040502050405020303" pitchFamily="18" charset="0"/>
                  </a:rPr>
                  <a:t> 2D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1400" dirty="0">
                    <a:latin typeface="Georgia" panose="02040502050405020303" pitchFamily="18" charset="0"/>
                  </a:rPr>
                  <a:t>-Higgs </a:t>
                </a:r>
                <a:r>
                  <a:rPr lang="es-ES" sz="1400" dirty="0" err="1">
                    <a:latin typeface="Georgia" panose="02040502050405020303" pitchFamily="18" charset="0"/>
                  </a:rPr>
                  <a:t>model</a:t>
                </a:r>
                <a:endParaRPr lang="es-ES" sz="1400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D99DDA3-6144-F425-4081-76D12C0E3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238" y="293319"/>
                <a:ext cx="2431914" cy="738664"/>
              </a:xfrm>
              <a:prstGeom prst="rect">
                <a:avLst/>
              </a:prstGeom>
              <a:blipFill>
                <a:blip r:embed="rId2"/>
                <a:stretch>
                  <a:fillRect t="-1695" b="-6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Nube 10">
            <a:extLst>
              <a:ext uri="{FF2B5EF4-FFF2-40B4-BE49-F238E27FC236}">
                <a16:creationId xmlns:a16="http://schemas.microsoft.com/office/drawing/2014/main" id="{0EB77E66-2466-ABC7-49B2-690F9B9435E6}"/>
              </a:ext>
            </a:extLst>
          </p:cNvPr>
          <p:cNvSpPr/>
          <p:nvPr/>
        </p:nvSpPr>
        <p:spPr>
          <a:xfrm>
            <a:off x="182859" y="1601664"/>
            <a:ext cx="1157591" cy="826758"/>
          </a:xfrm>
          <a:prstGeom prst="cloud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ED76BFA-EFD1-DD05-9E97-F101C95BF7BA}"/>
                  </a:ext>
                </a:extLst>
              </p:cNvPr>
              <p:cNvSpPr txBox="1"/>
              <p:nvPr/>
            </p:nvSpPr>
            <p:spPr>
              <a:xfrm>
                <a:off x="1547048" y="1830377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ED76BFA-EFD1-DD05-9E97-F101C95BF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048" y="1830377"/>
                <a:ext cx="298159" cy="369332"/>
              </a:xfrm>
              <a:prstGeom prst="rect">
                <a:avLst/>
              </a:prstGeom>
              <a:blipFill>
                <a:blip r:embed="rId3"/>
                <a:stretch>
                  <a:fillRect l="-8000" r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02E8F2E-8BF2-AD38-10D1-DE4B14E0F30E}"/>
              </a:ext>
            </a:extLst>
          </p:cNvPr>
          <p:cNvCxnSpPr>
            <a:cxnSpLocks/>
          </p:cNvCxnSpPr>
          <p:nvPr/>
        </p:nvCxnSpPr>
        <p:spPr>
          <a:xfrm flipH="1">
            <a:off x="1525274" y="1038780"/>
            <a:ext cx="1378782" cy="57249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: esquinas redondeadas 31">
            <a:extLst>
              <a:ext uri="{FF2B5EF4-FFF2-40B4-BE49-F238E27FC236}">
                <a16:creationId xmlns:a16="http://schemas.microsoft.com/office/drawing/2014/main" id="{AD0882CA-3644-7DC9-44C6-6C63CA08764A}"/>
              </a:ext>
            </a:extLst>
          </p:cNvPr>
          <p:cNvSpPr/>
          <p:nvPr/>
        </p:nvSpPr>
        <p:spPr>
          <a:xfrm>
            <a:off x="2004709" y="1753008"/>
            <a:ext cx="1974715" cy="572497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15F25E7-6DD5-9058-60A5-3A090879DD4B}"/>
              </a:ext>
            </a:extLst>
          </p:cNvPr>
          <p:cNvSpPr txBox="1"/>
          <p:nvPr/>
        </p:nvSpPr>
        <p:spPr>
          <a:xfrm>
            <a:off x="2104822" y="1861155"/>
            <a:ext cx="1774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latin typeface="Georgia" panose="02040502050405020303" pitchFamily="18" charset="0"/>
              </a:rPr>
              <a:t>Simpler</a:t>
            </a:r>
            <a:r>
              <a:rPr lang="es-ES" sz="1600" dirty="0">
                <a:latin typeface="Georgia" panose="02040502050405020303" pitchFamily="18" charset="0"/>
              </a:rPr>
              <a:t> 1D case</a:t>
            </a:r>
          </a:p>
        </p:txBody>
      </p:sp>
      <p:sp>
        <p:nvSpPr>
          <p:cNvPr id="16" name="Rectángulo: esquinas redondeadas 33">
            <a:extLst>
              <a:ext uri="{FF2B5EF4-FFF2-40B4-BE49-F238E27FC236}">
                <a16:creationId xmlns:a16="http://schemas.microsoft.com/office/drawing/2014/main" id="{213DF52E-B17A-BC07-2304-F395CFB697D4}"/>
              </a:ext>
            </a:extLst>
          </p:cNvPr>
          <p:cNvSpPr/>
          <p:nvPr/>
        </p:nvSpPr>
        <p:spPr>
          <a:xfrm>
            <a:off x="4972802" y="1748145"/>
            <a:ext cx="1974715" cy="585757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D23446B-3887-5DC8-0C2E-88459F191FEF}"/>
              </a:ext>
            </a:extLst>
          </p:cNvPr>
          <p:cNvSpPr txBox="1"/>
          <p:nvPr/>
        </p:nvSpPr>
        <p:spPr>
          <a:xfrm>
            <a:off x="5051839" y="1739399"/>
            <a:ext cx="1821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Georgia" panose="02040502050405020303" pitchFamily="18" charset="0"/>
              </a:rPr>
              <a:t>Compute </a:t>
            </a:r>
            <a:r>
              <a:rPr lang="es-ES" sz="1600" dirty="0" err="1">
                <a:latin typeface="Georgia" panose="02040502050405020303" pitchFamily="18" charset="0"/>
              </a:rPr>
              <a:t>classical</a:t>
            </a:r>
            <a:r>
              <a:rPr lang="es-ES" sz="1600" dirty="0">
                <a:latin typeface="Georgia" panose="02040502050405020303" pitchFamily="18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</a:rPr>
              <a:t>simulations</a:t>
            </a:r>
            <a:endParaRPr lang="es-ES" sz="1600" dirty="0">
              <a:latin typeface="Georgia" panose="02040502050405020303" pitchFamily="18" charset="0"/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451C7A4-6825-DEC6-1898-220906C71ABE}"/>
              </a:ext>
            </a:extLst>
          </p:cNvPr>
          <p:cNvCxnSpPr/>
          <p:nvPr/>
        </p:nvCxnSpPr>
        <p:spPr>
          <a:xfrm>
            <a:off x="4188108" y="2026101"/>
            <a:ext cx="612842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667D3A0-E15F-E207-9088-214CEB9EC4AB}"/>
              </a:ext>
            </a:extLst>
          </p:cNvPr>
          <p:cNvCxnSpPr/>
          <p:nvPr/>
        </p:nvCxnSpPr>
        <p:spPr>
          <a:xfrm>
            <a:off x="7153423" y="2026101"/>
            <a:ext cx="612842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: esquinas redondeadas 39">
            <a:extLst>
              <a:ext uri="{FF2B5EF4-FFF2-40B4-BE49-F238E27FC236}">
                <a16:creationId xmlns:a16="http://schemas.microsoft.com/office/drawing/2014/main" id="{313375B0-0520-7C21-430D-0328E26FB621}"/>
              </a:ext>
            </a:extLst>
          </p:cNvPr>
          <p:cNvSpPr/>
          <p:nvPr/>
        </p:nvSpPr>
        <p:spPr>
          <a:xfrm>
            <a:off x="7973797" y="1748145"/>
            <a:ext cx="1974715" cy="585757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91D8F2F-4BE8-FBFE-04A5-9456E2BCF870}"/>
              </a:ext>
            </a:extLst>
          </p:cNvPr>
          <p:cNvSpPr txBox="1"/>
          <p:nvPr/>
        </p:nvSpPr>
        <p:spPr>
          <a:xfrm>
            <a:off x="8052834" y="1739399"/>
            <a:ext cx="1821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latin typeface="Georgia" panose="02040502050405020303" pitchFamily="18" charset="0"/>
              </a:rPr>
              <a:t>Design</a:t>
            </a:r>
            <a:r>
              <a:rPr lang="es-ES" sz="1600" dirty="0">
                <a:latin typeface="Georgia" panose="02040502050405020303" pitchFamily="18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</a:rPr>
              <a:t>of</a:t>
            </a:r>
            <a:r>
              <a:rPr lang="es-ES" sz="1600" dirty="0">
                <a:latin typeface="Georgia" panose="02040502050405020303" pitchFamily="18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</a:rPr>
              <a:t>Trotter</a:t>
            </a:r>
            <a:r>
              <a:rPr lang="es-ES" sz="1600" dirty="0">
                <a:latin typeface="Georgia" panose="02040502050405020303" pitchFamily="18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</a:rPr>
              <a:t>circuits</a:t>
            </a:r>
            <a:endParaRPr lang="es-ES" sz="1600" dirty="0">
              <a:latin typeface="Georgia" panose="02040502050405020303" pitchFamily="18" charset="0"/>
            </a:endParaRPr>
          </a:p>
        </p:txBody>
      </p:sp>
      <p:sp>
        <p:nvSpPr>
          <p:cNvPr id="22" name="Rectángulo: esquinas redondeadas 41">
            <a:extLst>
              <a:ext uri="{FF2B5EF4-FFF2-40B4-BE49-F238E27FC236}">
                <a16:creationId xmlns:a16="http://schemas.microsoft.com/office/drawing/2014/main" id="{61C386A1-7204-05AC-1FB8-F6D0E373B082}"/>
              </a:ext>
            </a:extLst>
          </p:cNvPr>
          <p:cNvSpPr/>
          <p:nvPr/>
        </p:nvSpPr>
        <p:spPr>
          <a:xfrm>
            <a:off x="2014437" y="3029850"/>
            <a:ext cx="1974715" cy="585757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8AC9667-3149-820E-023A-E8A099CA7EAD}"/>
              </a:ext>
            </a:extLst>
          </p:cNvPr>
          <p:cNvSpPr txBox="1"/>
          <p:nvPr/>
        </p:nvSpPr>
        <p:spPr>
          <a:xfrm>
            <a:off x="2093474" y="3021104"/>
            <a:ext cx="1821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Georgia" panose="02040502050405020303" pitchFamily="18" charset="0"/>
              </a:rPr>
              <a:t>1D quantum </a:t>
            </a:r>
            <a:r>
              <a:rPr lang="es-ES" sz="1600" dirty="0" err="1">
                <a:latin typeface="Georgia" panose="02040502050405020303" pitchFamily="18" charset="0"/>
              </a:rPr>
              <a:t>simulations</a:t>
            </a:r>
            <a:endParaRPr lang="es-ES" sz="1600" dirty="0">
              <a:latin typeface="Georgia" panose="02040502050405020303" pitchFamily="18" charset="0"/>
            </a:endParaRPr>
          </a:p>
        </p:txBody>
      </p:sp>
      <p:sp>
        <p:nvSpPr>
          <p:cNvPr id="24" name="Forma libre: forma 44">
            <a:extLst>
              <a:ext uri="{FF2B5EF4-FFF2-40B4-BE49-F238E27FC236}">
                <a16:creationId xmlns:a16="http://schemas.microsoft.com/office/drawing/2014/main" id="{C3010299-6ED2-90B4-FA28-924A1E7F93AD}"/>
              </a:ext>
            </a:extLst>
          </p:cNvPr>
          <p:cNvSpPr/>
          <p:nvPr/>
        </p:nvSpPr>
        <p:spPr>
          <a:xfrm>
            <a:off x="2637208" y="2447100"/>
            <a:ext cx="6829515" cy="447472"/>
          </a:xfrm>
          <a:custGeom>
            <a:avLst/>
            <a:gdLst>
              <a:gd name="connsiteX0" fmla="*/ 6268815 w 6829515"/>
              <a:gd name="connsiteY0" fmla="*/ 0 h 447472"/>
              <a:gd name="connsiteX1" fmla="*/ 6278543 w 6829515"/>
              <a:gd name="connsiteY1" fmla="*/ 194553 h 447472"/>
              <a:gd name="connsiteX2" fmla="*/ 519768 w 6829515"/>
              <a:gd name="connsiteY2" fmla="*/ 175098 h 447472"/>
              <a:gd name="connsiteX3" fmla="*/ 296032 w 6829515"/>
              <a:gd name="connsiteY3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9515" h="447472">
                <a:moveTo>
                  <a:pt x="6268815" y="0"/>
                </a:moveTo>
                <a:cubicBezTo>
                  <a:pt x="6752766" y="82685"/>
                  <a:pt x="7236718" y="165370"/>
                  <a:pt x="6278543" y="194553"/>
                </a:cubicBezTo>
                <a:cubicBezTo>
                  <a:pt x="5320368" y="223736"/>
                  <a:pt x="1516853" y="132945"/>
                  <a:pt x="519768" y="175098"/>
                </a:cubicBezTo>
                <a:cubicBezTo>
                  <a:pt x="-477317" y="217251"/>
                  <a:pt x="260364" y="402076"/>
                  <a:pt x="296032" y="447472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: esquinas redondeadas 45">
            <a:extLst>
              <a:ext uri="{FF2B5EF4-FFF2-40B4-BE49-F238E27FC236}">
                <a16:creationId xmlns:a16="http://schemas.microsoft.com/office/drawing/2014/main" id="{42952069-A927-E14A-61C5-BB76CDDA6B8A}"/>
              </a:ext>
            </a:extLst>
          </p:cNvPr>
          <p:cNvSpPr/>
          <p:nvPr/>
        </p:nvSpPr>
        <p:spPr>
          <a:xfrm>
            <a:off x="4966874" y="2920939"/>
            <a:ext cx="1974715" cy="830997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02EF1C1-CB0E-AD5E-CB7C-21552B0AC33F}"/>
              </a:ext>
            </a:extLst>
          </p:cNvPr>
          <p:cNvSpPr txBox="1"/>
          <p:nvPr/>
        </p:nvSpPr>
        <p:spPr>
          <a:xfrm>
            <a:off x="5045911" y="2912193"/>
            <a:ext cx="1821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Georgia" panose="02040502050405020303" pitchFamily="18" charset="0"/>
              </a:rPr>
              <a:t>Explore </a:t>
            </a:r>
            <a:r>
              <a:rPr lang="es-ES" sz="1600" dirty="0" err="1">
                <a:latin typeface="Georgia" panose="02040502050405020303" pitchFamily="18" charset="0"/>
              </a:rPr>
              <a:t>noise</a:t>
            </a:r>
            <a:r>
              <a:rPr lang="es-ES" sz="1600" dirty="0">
                <a:latin typeface="Georgia" panose="02040502050405020303" pitchFamily="18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</a:rPr>
              <a:t>limitations</a:t>
            </a:r>
            <a:r>
              <a:rPr lang="es-ES" sz="1600" dirty="0">
                <a:latin typeface="Georgia" panose="02040502050405020303" pitchFamily="18" charset="0"/>
              </a:rPr>
              <a:t> &amp; </a:t>
            </a:r>
            <a:r>
              <a:rPr lang="es-ES" sz="1600" dirty="0" err="1">
                <a:latin typeface="Georgia" panose="02040502050405020303" pitchFamily="18" charset="0"/>
              </a:rPr>
              <a:t>mitigation</a:t>
            </a:r>
            <a:endParaRPr lang="es-ES" sz="1600" dirty="0">
              <a:latin typeface="Georgia" panose="02040502050405020303" pitchFamily="18" charset="0"/>
            </a:endParaRP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CC4A2E8-41E0-0DBF-0E92-896494540EAC}"/>
              </a:ext>
            </a:extLst>
          </p:cNvPr>
          <p:cNvCxnSpPr/>
          <p:nvPr/>
        </p:nvCxnSpPr>
        <p:spPr>
          <a:xfrm>
            <a:off x="4188108" y="3277727"/>
            <a:ext cx="612842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9321AE7-7220-069A-8D46-89C544C3F838}"/>
              </a:ext>
            </a:extLst>
          </p:cNvPr>
          <p:cNvCxnSpPr/>
          <p:nvPr/>
        </p:nvCxnSpPr>
        <p:spPr>
          <a:xfrm>
            <a:off x="7172878" y="3323121"/>
            <a:ext cx="612842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49">
            <a:extLst>
              <a:ext uri="{FF2B5EF4-FFF2-40B4-BE49-F238E27FC236}">
                <a16:creationId xmlns:a16="http://schemas.microsoft.com/office/drawing/2014/main" id="{F091F9B8-4B02-C1C8-0937-8E8C2BA4F1DA}"/>
              </a:ext>
            </a:extLst>
          </p:cNvPr>
          <p:cNvSpPr/>
          <p:nvPr/>
        </p:nvSpPr>
        <p:spPr>
          <a:xfrm>
            <a:off x="7968941" y="2920015"/>
            <a:ext cx="1974715" cy="822250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F459DA6-3B78-2AE1-AD31-8A61AB5F5FA6}"/>
              </a:ext>
            </a:extLst>
          </p:cNvPr>
          <p:cNvSpPr txBox="1"/>
          <p:nvPr/>
        </p:nvSpPr>
        <p:spPr>
          <a:xfrm>
            <a:off x="8038250" y="2920998"/>
            <a:ext cx="1821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latin typeface="Georgia" panose="02040502050405020303" pitchFamily="18" charset="0"/>
              </a:rPr>
              <a:t>Extrapolate</a:t>
            </a:r>
            <a:r>
              <a:rPr lang="es-ES" sz="1600" dirty="0">
                <a:latin typeface="Georgia" panose="02040502050405020303" pitchFamily="18" charset="0"/>
              </a:rPr>
              <a:t> Max # </a:t>
            </a:r>
            <a:r>
              <a:rPr lang="es-ES" sz="1600" dirty="0" err="1">
                <a:latin typeface="Georgia" panose="02040502050405020303" pitchFamily="18" charset="0"/>
              </a:rPr>
              <a:t>of</a:t>
            </a:r>
            <a:r>
              <a:rPr lang="es-ES" sz="1600" dirty="0">
                <a:latin typeface="Georgia" panose="02040502050405020303" pitchFamily="18" charset="0"/>
              </a:rPr>
              <a:t> gates </a:t>
            </a:r>
            <a:r>
              <a:rPr lang="es-ES" sz="1600" dirty="0" err="1">
                <a:latin typeface="Georgia" panose="02040502050405020303" pitchFamily="18" charset="0"/>
              </a:rPr>
              <a:t>to</a:t>
            </a:r>
            <a:r>
              <a:rPr lang="es-ES" sz="1600" dirty="0">
                <a:latin typeface="Georgia" panose="02040502050405020303" pitchFamily="18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</a:rPr>
              <a:t>the</a:t>
            </a:r>
            <a:r>
              <a:rPr lang="es-ES" sz="1600" dirty="0">
                <a:latin typeface="Georgia" panose="02040502050405020303" pitchFamily="18" charset="0"/>
              </a:rPr>
              <a:t> 2D </a:t>
            </a:r>
            <a:r>
              <a:rPr lang="es-ES" sz="1600" dirty="0" err="1">
                <a:latin typeface="Georgia" panose="02040502050405020303" pitchFamily="18" charset="0"/>
              </a:rPr>
              <a:t>circuits</a:t>
            </a:r>
            <a:endParaRPr lang="es-ES" sz="1600" dirty="0">
              <a:latin typeface="Georgia" panose="02040502050405020303" pitchFamily="18" charset="0"/>
            </a:endParaRPr>
          </a:p>
        </p:txBody>
      </p:sp>
      <p:sp>
        <p:nvSpPr>
          <p:cNvPr id="31" name="Forma libre: forma 51">
            <a:extLst>
              <a:ext uri="{FF2B5EF4-FFF2-40B4-BE49-F238E27FC236}">
                <a16:creationId xmlns:a16="http://schemas.microsoft.com/office/drawing/2014/main" id="{97341665-DA3F-26C0-3BB8-8EDEE0E8F45A}"/>
              </a:ext>
            </a:extLst>
          </p:cNvPr>
          <p:cNvSpPr/>
          <p:nvPr/>
        </p:nvSpPr>
        <p:spPr>
          <a:xfrm>
            <a:off x="2660975" y="3973798"/>
            <a:ext cx="6829515" cy="447472"/>
          </a:xfrm>
          <a:custGeom>
            <a:avLst/>
            <a:gdLst>
              <a:gd name="connsiteX0" fmla="*/ 6268815 w 6829515"/>
              <a:gd name="connsiteY0" fmla="*/ 0 h 447472"/>
              <a:gd name="connsiteX1" fmla="*/ 6278543 w 6829515"/>
              <a:gd name="connsiteY1" fmla="*/ 194553 h 447472"/>
              <a:gd name="connsiteX2" fmla="*/ 519768 w 6829515"/>
              <a:gd name="connsiteY2" fmla="*/ 175098 h 447472"/>
              <a:gd name="connsiteX3" fmla="*/ 296032 w 6829515"/>
              <a:gd name="connsiteY3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9515" h="447472">
                <a:moveTo>
                  <a:pt x="6268815" y="0"/>
                </a:moveTo>
                <a:cubicBezTo>
                  <a:pt x="6752766" y="82685"/>
                  <a:pt x="7236718" y="165370"/>
                  <a:pt x="6278543" y="194553"/>
                </a:cubicBezTo>
                <a:cubicBezTo>
                  <a:pt x="5320368" y="223736"/>
                  <a:pt x="1516853" y="132945"/>
                  <a:pt x="519768" y="175098"/>
                </a:cubicBezTo>
                <a:cubicBezTo>
                  <a:pt x="-477317" y="217251"/>
                  <a:pt x="260364" y="402076"/>
                  <a:pt x="296032" y="447472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: esquinas redondeadas 52">
            <a:extLst>
              <a:ext uri="{FF2B5EF4-FFF2-40B4-BE49-F238E27FC236}">
                <a16:creationId xmlns:a16="http://schemas.microsoft.com/office/drawing/2014/main" id="{C5429497-D7AA-45B4-D17D-2D32FFA672A2}"/>
              </a:ext>
            </a:extLst>
          </p:cNvPr>
          <p:cNvSpPr/>
          <p:nvPr/>
        </p:nvSpPr>
        <p:spPr>
          <a:xfrm>
            <a:off x="2014437" y="4530838"/>
            <a:ext cx="1974715" cy="585757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6255FD2-F818-382F-2099-045C2560D9ED}"/>
              </a:ext>
            </a:extLst>
          </p:cNvPr>
          <p:cNvSpPr txBox="1"/>
          <p:nvPr/>
        </p:nvSpPr>
        <p:spPr>
          <a:xfrm>
            <a:off x="2093474" y="4522092"/>
            <a:ext cx="1821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latin typeface="Georgia" panose="02040502050405020303" pitchFamily="18" charset="0"/>
              </a:rPr>
              <a:t>Perform</a:t>
            </a:r>
            <a:r>
              <a:rPr lang="es-ES" sz="1600" dirty="0">
                <a:latin typeface="Georgia" panose="02040502050405020303" pitchFamily="18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</a:rPr>
              <a:t>small</a:t>
            </a:r>
            <a:r>
              <a:rPr lang="es-ES" sz="1600" dirty="0">
                <a:latin typeface="Georgia" panose="02040502050405020303" pitchFamily="18" charset="0"/>
              </a:rPr>
              <a:t> 2D </a:t>
            </a:r>
            <a:r>
              <a:rPr lang="es-ES" sz="1600" dirty="0" err="1">
                <a:latin typeface="Georgia" panose="02040502050405020303" pitchFamily="18" charset="0"/>
              </a:rPr>
              <a:t>simulations</a:t>
            </a:r>
            <a:endParaRPr lang="es-ES" sz="1600" dirty="0">
              <a:latin typeface="Georgia" panose="02040502050405020303" pitchFamily="18" charset="0"/>
            </a:endParaRP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59A8202E-864A-F127-EF64-AABC8A5B7ED8}"/>
              </a:ext>
            </a:extLst>
          </p:cNvPr>
          <p:cNvCxnSpPr/>
          <p:nvPr/>
        </p:nvCxnSpPr>
        <p:spPr>
          <a:xfrm>
            <a:off x="4141091" y="4801727"/>
            <a:ext cx="612842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: esquinas redondeadas 57">
            <a:extLst>
              <a:ext uri="{FF2B5EF4-FFF2-40B4-BE49-F238E27FC236}">
                <a16:creationId xmlns:a16="http://schemas.microsoft.com/office/drawing/2014/main" id="{5E4CCCEE-E806-EE3B-546B-9D7B9240A4D7}"/>
              </a:ext>
            </a:extLst>
          </p:cNvPr>
          <p:cNvSpPr/>
          <p:nvPr/>
        </p:nvSpPr>
        <p:spPr>
          <a:xfrm>
            <a:off x="4967151" y="4518086"/>
            <a:ext cx="1974715" cy="585757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65E8AF1-38A4-46A0-B006-A6F41551F6FD}"/>
              </a:ext>
            </a:extLst>
          </p:cNvPr>
          <p:cNvSpPr txBox="1"/>
          <p:nvPr/>
        </p:nvSpPr>
        <p:spPr>
          <a:xfrm>
            <a:off x="5046188" y="4509340"/>
            <a:ext cx="1821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Georgia" panose="02040502050405020303" pitchFamily="18" charset="0"/>
              </a:rPr>
              <a:t>2D quantum </a:t>
            </a:r>
            <a:r>
              <a:rPr lang="es-ES" sz="1600" dirty="0" err="1">
                <a:latin typeface="Georgia" panose="02040502050405020303" pitchFamily="18" charset="0"/>
              </a:rPr>
              <a:t>simulations</a:t>
            </a:r>
            <a:endParaRPr lang="es-E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59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49</Words>
  <Application>Microsoft Macintosh PowerPoint</Application>
  <PresentationFormat>Personalizado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Georgia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COBOS JIMENEZ</dc:creator>
  <cp:lastModifiedBy>JESUS COBOS JIMENEZ</cp:lastModifiedBy>
  <cp:revision>2</cp:revision>
  <dcterms:created xsi:type="dcterms:W3CDTF">2024-10-21T08:00:56Z</dcterms:created>
  <dcterms:modified xsi:type="dcterms:W3CDTF">2024-10-21T08:05:41Z</dcterms:modified>
</cp:coreProperties>
</file>