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345" r:id="rId2"/>
    <p:sldId id="364" r:id="rId3"/>
    <p:sldId id="363" r:id="rId4"/>
    <p:sldId id="346" r:id="rId5"/>
    <p:sldId id="362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257" r:id="rId17"/>
    <p:sldId id="258" r:id="rId18"/>
    <p:sldId id="259" r:id="rId19"/>
    <p:sldId id="357" r:id="rId20"/>
    <p:sldId id="358" r:id="rId21"/>
    <p:sldId id="359" r:id="rId22"/>
    <p:sldId id="360" r:id="rId23"/>
    <p:sldId id="361" r:id="rId24"/>
    <p:sldId id="260" r:id="rId25"/>
    <p:sldId id="261" r:id="rId26"/>
    <p:sldId id="262" r:id="rId27"/>
    <p:sldId id="263" r:id="rId28"/>
    <p:sldId id="264" r:id="rId29"/>
    <p:sldId id="286" r:id="rId30"/>
    <p:sldId id="265" r:id="rId31"/>
    <p:sldId id="287" r:id="rId32"/>
    <p:sldId id="288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315" r:id="rId43"/>
    <p:sldId id="290" r:id="rId44"/>
    <p:sldId id="289" r:id="rId45"/>
    <p:sldId id="291" r:id="rId46"/>
    <p:sldId id="292" r:id="rId47"/>
    <p:sldId id="293" r:id="rId48"/>
    <p:sldId id="297" r:id="rId49"/>
    <p:sldId id="281" r:id="rId50"/>
    <p:sldId id="303" r:id="rId51"/>
    <p:sldId id="309" r:id="rId52"/>
    <p:sldId id="284" r:id="rId53"/>
    <p:sldId id="314" r:id="rId54"/>
    <p:sldId id="343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3619C-7D98-4A05-A86D-A4E2080384E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FC314-F1D7-4293-A89D-A125320DA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26F57C-3F83-48E5-A601-FE8003F1E982}" type="slidenum">
              <a:rPr lang="en-US" altLang="id-ID"/>
              <a:pPr/>
              <a:t>31</a:t>
            </a:fld>
            <a:endParaRPr lang="en-US" altLang="id-ID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136455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7F71DD-8EFC-4068-ACDE-4FF69A00EE85}" type="slidenum">
              <a:rPr lang="en-US" altLang="id-ID"/>
              <a:pPr/>
              <a:t>51</a:t>
            </a:fld>
            <a:endParaRPr lang="en-US" altLang="id-ID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86631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5615F4-4D43-4EFC-8FD1-AC50B1F0F0C4}" type="slidenum">
              <a:rPr lang="en-US" altLang="id-ID"/>
              <a:pPr/>
              <a:t>53</a:t>
            </a:fld>
            <a:endParaRPr lang="en-US" altLang="id-ID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87165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3DAC55-4B31-4CB0-84EE-454CE618CF3B}" type="slidenum">
              <a:rPr lang="en-US" altLang="id-ID"/>
              <a:pPr/>
              <a:t>55</a:t>
            </a:fld>
            <a:endParaRPr lang="en-US" altLang="id-ID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12607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323239-6321-4863-A7A4-DD82F6A49EF6}" type="slidenum">
              <a:rPr lang="en-US" altLang="id-ID"/>
              <a:pPr/>
              <a:t>56</a:t>
            </a:fld>
            <a:endParaRPr lang="en-US" altLang="id-ID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73322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EFDC091-E244-47DD-9F0F-AC4258D6F770}" type="slidenum">
              <a:rPr lang="en-US" altLang="id-ID"/>
              <a:pPr/>
              <a:t>57</a:t>
            </a:fld>
            <a:endParaRPr lang="en-US" altLang="id-ID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9549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AD3A86-83EB-4D6E-93CB-4B36A7570597}" type="slidenum">
              <a:rPr lang="en-US" altLang="id-ID"/>
              <a:pPr/>
              <a:t>58</a:t>
            </a:fld>
            <a:endParaRPr lang="en-US" altLang="id-ID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0424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F4EDBD-110E-4289-AA4D-FB395999ABE2}" type="slidenum">
              <a:rPr lang="en-US" altLang="id-ID"/>
              <a:pPr/>
              <a:t>59</a:t>
            </a:fld>
            <a:endParaRPr lang="en-US" altLang="id-ID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16213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31A386-5769-419C-B2AB-786E09E25BEE}" type="slidenum">
              <a:rPr lang="en-US" altLang="id-ID"/>
              <a:pPr/>
              <a:t>60</a:t>
            </a:fld>
            <a:endParaRPr lang="en-US" altLang="id-ID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49391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7FDD86-AFC3-4F4E-935C-89BB8B0FDA52}" type="slidenum">
              <a:rPr lang="en-US" altLang="id-ID"/>
              <a:pPr/>
              <a:t>42</a:t>
            </a:fld>
            <a:endParaRPr lang="en-US" altLang="id-ID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17994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7FDD86-AFC3-4F4E-935C-89BB8B0FDA52}" type="slidenum">
              <a:rPr lang="en-US" altLang="id-ID"/>
              <a:pPr/>
              <a:t>43</a:t>
            </a:fld>
            <a:endParaRPr lang="en-US" altLang="id-ID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78503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7FDD86-AFC3-4F4E-935C-89BB8B0FDA52}" type="slidenum">
              <a:rPr lang="en-US" altLang="id-ID"/>
              <a:pPr/>
              <a:t>44</a:t>
            </a:fld>
            <a:endParaRPr lang="en-US" altLang="id-ID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98576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A154AE-64F6-408D-8FD5-7AA4E80E381A}" type="slidenum">
              <a:rPr lang="en-US" altLang="id-ID"/>
              <a:pPr/>
              <a:t>45</a:t>
            </a:fld>
            <a:endParaRPr lang="en-US" altLang="id-ID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86140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252506-9BF9-495D-BB4E-8B2332161B4A}" type="slidenum">
              <a:rPr lang="en-US" altLang="id-ID"/>
              <a:pPr/>
              <a:t>46</a:t>
            </a:fld>
            <a:endParaRPr lang="en-US" altLang="id-ID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43681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667ED3-580F-4FC6-A63E-E2087F967EF5}" type="slidenum">
              <a:rPr lang="en-US" altLang="id-ID"/>
              <a:pPr/>
              <a:t>47</a:t>
            </a:fld>
            <a:endParaRPr lang="en-US" altLang="id-ID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7382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FE5BFD-0657-452B-9818-8228772D9969}" type="slidenum">
              <a:rPr lang="en-US" altLang="id-ID"/>
              <a:pPr/>
              <a:t>48</a:t>
            </a:fld>
            <a:endParaRPr lang="en-US" altLang="id-ID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96221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195642-170D-4CCD-8CE9-A0FB3545AAA2}" type="slidenum">
              <a:rPr lang="en-US" altLang="id-ID"/>
              <a:pPr/>
              <a:t>50</a:t>
            </a:fld>
            <a:endParaRPr lang="en-US" altLang="id-ID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87100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C295-ACCE-43F3-AEF9-8B7B5148DCA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0BE4-AA95-4EB1-848A-0D2BDC6B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2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e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0.emf"/><Relationship Id="rId7" Type="http://schemas.openxmlformats.org/officeDocument/2006/relationships/image" Target="../media/image4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12" Type="http://schemas.openxmlformats.org/officeDocument/2006/relationships/image" Target="../media/image2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9.png"/><Relationship Id="rId7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11" Type="http://schemas.openxmlformats.org/officeDocument/2006/relationships/image" Target="../media/image66.png"/><Relationship Id="rId5" Type="http://schemas.openxmlformats.org/officeDocument/2006/relationships/image" Target="../media/image590.png"/><Relationship Id="rId10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2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71.png"/><Relationship Id="rId4" Type="http://schemas.openxmlformats.org/officeDocument/2006/relationships/image" Target="../media/image52.png"/><Relationship Id="rId9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0.emf"/><Relationship Id="rId4" Type="http://schemas.openxmlformats.org/officeDocument/2006/relationships/image" Target="../media/image6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61.emf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62.emf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Network (BN)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6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97280" y="1314237"/>
                <a:ext cx="10058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Apa </a:t>
                </a:r>
                <a:r>
                  <a:rPr lang="en-US" sz="2400" dirty="0" err="1"/>
                  <a:t>kondisi</a:t>
                </a:r>
                <a:r>
                  <a:rPr lang="en-US" sz="2400" dirty="0"/>
                  <a:t> R1.R2 </a:t>
                </a:r>
                <a:r>
                  <a:rPr lang="en-US" sz="2400" dirty="0" err="1"/>
                  <a:t>independen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terhadap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kondisi</a:t>
                </a:r>
                <a:r>
                  <a:rPr lang="en-US" sz="2400" dirty="0"/>
                  <a:t> G?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)=0.4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 err="1"/>
                  <a:t>Bila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awal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sudah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dapat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dipastikan</a:t>
                </a:r>
                <a:r>
                  <a:rPr lang="en-US" sz="2400" dirty="0"/>
                  <a:t> (R1,R2) </a:t>
                </a:r>
                <a:r>
                  <a:rPr lang="en-US" sz="2400" dirty="0" err="1"/>
                  <a:t>terhadap</a:t>
                </a:r>
                <a:r>
                  <a:rPr lang="en-US" sz="2400" dirty="0"/>
                  <a:t> G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independent, </a:t>
                </a:r>
              </a:p>
              <a:p>
                <a:r>
                  <a:rPr lang="en-US" sz="2400" dirty="0"/>
                  <a:t>CPT yang </a:t>
                </a:r>
                <a:r>
                  <a:rPr lang="en-US" sz="2400" dirty="0" err="1"/>
                  <a:t>diperlukan</a:t>
                </a:r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314237"/>
                <a:ext cx="10058400" cy="2308324"/>
              </a:xfrm>
              <a:prstGeom prst="rect">
                <a:avLst/>
              </a:prstGeom>
              <a:blipFill>
                <a:blip r:embed="rId2"/>
                <a:stretch>
                  <a:fillRect l="-909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580326" y="1725769"/>
            <a:ext cx="356499" cy="651671"/>
          </a:xfrm>
          <a:prstGeom prst="rightBrace">
            <a:avLst>
              <a:gd name="adj1" fmla="val 2885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6977" y="1866938"/>
            <a:ext cx="1520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independent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78971" y="3834172"/>
          <a:ext cx="41962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443172" y="3834172"/>
          <a:ext cx="29392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86681" y="1646211"/>
                <a:ext cx="282433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681" y="1646211"/>
                <a:ext cx="2824337" cy="1107996"/>
              </a:xfrm>
              <a:prstGeom prst="rect">
                <a:avLst/>
              </a:prstGeom>
              <a:blipFill rotWithShape="0">
                <a:blip r:embed="rId3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>
            <a:off x="7826060" y="2059264"/>
            <a:ext cx="211516" cy="58942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16213" y="2120652"/>
            <a:ext cx="1520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32888" y="5899983"/>
                <a:ext cx="8138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Bila </a:t>
                </a:r>
                <a:r>
                  <a:rPr lang="en-US" sz="2400" dirty="0" err="1"/>
                  <a:t>semua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kejadian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independen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diperlukan</a:t>
                </a:r>
                <a:r>
                  <a:rPr lang="en-US" sz="2400" dirty="0"/>
                  <a:t> N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probabilitas</a:t>
                </a:r>
                <a:endParaRPr lang="en-US" sz="2400" dirty="0"/>
              </a:p>
              <a:p>
                <a:r>
                  <a:rPr lang="en-US" sz="2400" dirty="0" err="1"/>
                  <a:t>Bila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semua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kejadian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dependen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diperlukan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probabilitas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88" y="5899983"/>
                <a:ext cx="8138160" cy="830997"/>
              </a:xfrm>
              <a:prstGeom prst="rect">
                <a:avLst/>
              </a:prstGeom>
              <a:blipFill>
                <a:blip r:embed="rId4"/>
                <a:stretch>
                  <a:fillRect l="-119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5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7280" y="1275008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disimpulkan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G </a:t>
            </a:r>
            <a:r>
              <a:rPr lang="en-US" sz="2400" dirty="0" err="1"/>
              <a:t>independen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R1 </a:t>
            </a:r>
            <a:r>
              <a:rPr lang="en-US" sz="2400" dirty="0" err="1"/>
              <a:t>dan</a:t>
            </a:r>
            <a:r>
              <a:rPr lang="en-US" sz="2400" dirty="0"/>
              <a:t> R2, </a:t>
            </a:r>
            <a:r>
              <a:rPr lang="en-US" sz="2400" dirty="0" err="1"/>
              <a:t>sedangkan</a:t>
            </a:r>
            <a:r>
              <a:rPr lang="en-US" sz="2400" dirty="0"/>
              <a:t> R1 dependent </a:t>
            </a:r>
            <a:r>
              <a:rPr lang="en-US" sz="2400" dirty="0" err="1"/>
              <a:t>terhadap</a:t>
            </a:r>
            <a:r>
              <a:rPr lang="en-US" sz="2400" dirty="0"/>
              <a:t> R2</a:t>
            </a:r>
          </a:p>
          <a:p>
            <a:endParaRPr lang="en-US" sz="2400" dirty="0"/>
          </a:p>
          <a:p>
            <a:r>
              <a:rPr lang="en-US" sz="2400" dirty="0"/>
              <a:t>Bayesian Network </a:t>
            </a:r>
            <a:r>
              <a:rPr lang="en-US" sz="2400" dirty="0" err="1"/>
              <a:t>nya</a:t>
            </a:r>
            <a:r>
              <a:rPr lang="en-US" sz="2400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9609"/>
            <a:ext cx="3700026" cy="917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8894" y="4332567"/>
            <a:ext cx="5056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P(G)	            P(R1)	         P(R2|R1)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08894" y="4828179"/>
          <a:ext cx="1187718" cy="113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74939" y="4826032"/>
          <a:ext cx="1187718" cy="113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42246" y="4824201"/>
          <a:ext cx="1934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80770" y="3135351"/>
            <a:ext cx="682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panah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dependency</a:t>
            </a:r>
          </a:p>
          <a:p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panah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dibolak-balik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59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7280" y="1275008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Bayesian Network: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5104" y="4859414"/>
            <a:ext cx="56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G, R1, R2 = Parent(B)</a:t>
            </a:r>
          </a:p>
          <a:p>
            <a:r>
              <a:rPr lang="en-US" sz="2400" dirty="0"/>
              <a:t>Parent(B)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29664"/>
            <a:ext cx="3976404" cy="28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3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7280" y="1275008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 4 </a:t>
            </a:r>
            <a:r>
              <a:rPr lang="en-US" sz="2400" dirty="0" err="1"/>
              <a:t>kejadian</a:t>
            </a:r>
            <a:r>
              <a:rPr lang="en-US" sz="2400" dirty="0"/>
              <a:t> : </a:t>
            </a:r>
            <a:r>
              <a:rPr lang="en-US" sz="2400" dirty="0" err="1"/>
              <a:t>Hujan</a:t>
            </a:r>
            <a:r>
              <a:rPr lang="en-US" sz="2400" dirty="0"/>
              <a:t>, </a:t>
            </a:r>
            <a:r>
              <a:rPr lang="en-US" sz="2400" dirty="0" err="1"/>
              <a:t>Macet</a:t>
            </a:r>
            <a:r>
              <a:rPr lang="en-US" sz="2400" dirty="0"/>
              <a:t>, </a:t>
            </a:r>
            <a:r>
              <a:rPr lang="en-US" sz="2400" dirty="0" err="1"/>
              <a:t>Banjir</a:t>
            </a:r>
            <a:r>
              <a:rPr lang="en-US" sz="2400" dirty="0"/>
              <a:t>, </a:t>
            </a:r>
            <a:r>
              <a:rPr lang="en-US" sz="2400" dirty="0" err="1"/>
              <a:t>Pakai</a:t>
            </a:r>
            <a:r>
              <a:rPr lang="en-US" sz="2400" dirty="0"/>
              <a:t> </a:t>
            </a:r>
            <a:r>
              <a:rPr lang="en-US" sz="2400" dirty="0" err="1"/>
              <a:t>Payung</a:t>
            </a:r>
            <a:r>
              <a:rPr lang="en-US" sz="2400" dirty="0"/>
              <a:t>. </a:t>
            </a:r>
            <a:r>
              <a:rPr lang="en-US" sz="2400" dirty="0" err="1"/>
              <a:t>Buat</a:t>
            </a:r>
            <a:r>
              <a:rPr lang="en-US" sz="2400" dirty="0"/>
              <a:t> Bayesian </a:t>
            </a:r>
            <a:r>
              <a:rPr lang="en-US" sz="2400" dirty="0" err="1"/>
              <a:t>Networknya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16" y="2076551"/>
            <a:ext cx="4866374" cy="31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7280" y="1275008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 4 </a:t>
            </a:r>
            <a:r>
              <a:rPr lang="en-US" sz="2400" dirty="0" err="1"/>
              <a:t>kejadian</a:t>
            </a:r>
            <a:r>
              <a:rPr lang="en-US" sz="2400" dirty="0"/>
              <a:t> : </a:t>
            </a:r>
            <a:r>
              <a:rPr lang="en-US" sz="2400" dirty="0" err="1"/>
              <a:t>Hujan</a:t>
            </a:r>
            <a:r>
              <a:rPr lang="en-US" sz="2400" dirty="0"/>
              <a:t>, </a:t>
            </a:r>
            <a:r>
              <a:rPr lang="en-US" sz="2400" dirty="0" err="1"/>
              <a:t>Macet</a:t>
            </a:r>
            <a:r>
              <a:rPr lang="en-US" sz="2400" dirty="0"/>
              <a:t>, </a:t>
            </a:r>
            <a:r>
              <a:rPr lang="en-US" sz="2400" dirty="0" err="1"/>
              <a:t>Banjir</a:t>
            </a:r>
            <a:r>
              <a:rPr lang="en-US" sz="2400" dirty="0"/>
              <a:t>, </a:t>
            </a:r>
            <a:r>
              <a:rPr lang="en-US" sz="2400" dirty="0" err="1"/>
              <a:t>Pakai</a:t>
            </a:r>
            <a:r>
              <a:rPr lang="en-US" sz="2400" dirty="0"/>
              <a:t> </a:t>
            </a:r>
            <a:r>
              <a:rPr lang="en-US" sz="2400" dirty="0" err="1"/>
              <a:t>Payung</a:t>
            </a:r>
            <a:r>
              <a:rPr lang="en-US" sz="2400" dirty="0"/>
              <a:t>. </a:t>
            </a:r>
            <a:r>
              <a:rPr lang="en-US" sz="2400" dirty="0" err="1"/>
              <a:t>Buat</a:t>
            </a:r>
            <a:r>
              <a:rPr lang="en-US" sz="2400" dirty="0"/>
              <a:t> Bayesian </a:t>
            </a:r>
            <a:r>
              <a:rPr lang="en-US" sz="2400" dirty="0" err="1"/>
              <a:t>Networknya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04" y="1736673"/>
            <a:ext cx="4363362" cy="2827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7864" y="4663276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Membuat</a:t>
            </a:r>
            <a:r>
              <a:rPr lang="en-US" sz="2400" dirty="0"/>
              <a:t> Bayesian Network </a:t>
            </a:r>
            <a:r>
              <a:rPr lang="en-US" sz="2400" dirty="0" err="1"/>
              <a:t>perlu</a:t>
            </a:r>
            <a:r>
              <a:rPr lang="en-US" sz="2400" dirty="0"/>
              <a:t> info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Kejadian-kejadian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tiap-tiap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info parent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17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/>
              <a:t>Model Bayesian Network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7280" y="1362075"/>
            <a:ext cx="923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Dari BN,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(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2, P(M), P(B), P(H), P(P) )</a:t>
            </a:r>
          </a:p>
          <a:p>
            <a:r>
              <a:rPr lang="en-US" sz="2400" dirty="0"/>
              <a:t>Dari BN,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513" y="3025257"/>
            <a:ext cx="3867912" cy="36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0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1249251"/>
                <a:ext cx="10058400" cy="1283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ym typeface="Wingdings" pitchFamily="2" charset="2"/>
                  </a:rPr>
                  <a:t>Bentuk </a:t>
                </a:r>
                <a:r>
                  <a:rPr lang="en-US" sz="2400" dirty="0" err="1">
                    <a:sym typeface="Wingdings" pitchFamily="2" charset="2"/>
                  </a:rPr>
                  <a:t>Umum</a:t>
                </a:r>
                <a:r>
                  <a:rPr lang="en-US" sz="2400" dirty="0">
                    <a:sym typeface="Wingdings" pitchFamily="2" charset="2"/>
                  </a:rPr>
                  <a:t> </a:t>
                </a:r>
                <a:r>
                  <a:rPr lang="en-US" sz="2400" dirty="0" err="1">
                    <a:sym typeface="Wingdings" pitchFamily="2" charset="2"/>
                  </a:rPr>
                  <a:t>probabilitas</a:t>
                </a:r>
                <a:r>
                  <a:rPr lang="en-US" sz="2400" dirty="0">
                    <a:sym typeface="Wingdings" pitchFamily="2" charset="2"/>
                  </a:rPr>
                  <a:t> total </a:t>
                </a:r>
                <a:r>
                  <a:rPr lang="en-US" sz="2400" dirty="0" err="1">
                    <a:sym typeface="Wingdings" pitchFamily="2" charset="2"/>
                  </a:rPr>
                  <a:t>dengan</a:t>
                </a:r>
                <a:r>
                  <a:rPr lang="en-US" sz="2400" dirty="0">
                    <a:sym typeface="Wingdings" pitchFamily="2" charset="2"/>
                  </a:rPr>
                  <a:t> chain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</a:rPr>
                            <m:t>𝑋</m:t>
                          </m:r>
                          <m:r>
                            <a:rPr lang="en-US" sz="2200" i="1" baseline="-25000" dirty="0">
                              <a:latin typeface="Cambria Math"/>
                            </a:rPr>
                            <m:t>1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𝑋</m:t>
                          </m:r>
                          <m:r>
                            <a:rPr lang="en-US" sz="2200" i="1" baseline="-25000" dirty="0">
                              <a:latin typeface="Cambria Math"/>
                            </a:rPr>
                            <m:t>2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,….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𝑋𝑁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 dirty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200" i="1" dirty="0">
                              <a:latin typeface="Cambria Math"/>
                            </a:rPr>
                            <m:t>𝑃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𝑋𝑖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 | 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𝑝𝑎𝑟𝑒𝑛𝑡𝑠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𝑋𝑖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249251"/>
                <a:ext cx="10058400" cy="1283236"/>
              </a:xfrm>
              <a:prstGeom prst="rect">
                <a:avLst/>
              </a:prstGeom>
              <a:blipFill rotWithShape="0">
                <a:blip r:embed="rId2"/>
                <a:stretch>
                  <a:fillRect l="-909"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3554569" y="2318197"/>
            <a:ext cx="309093" cy="463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0089" y="2781837"/>
            <a:ext cx="3078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Full Joint Distribution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memperhatikan</a:t>
            </a:r>
            <a:r>
              <a:rPr lang="en-US" sz="2200" dirty="0"/>
              <a:t> </a:t>
            </a:r>
            <a:r>
              <a:rPr lang="en-US" sz="2200" dirty="0" err="1"/>
              <a:t>struktur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2620" y="2664514"/>
            <a:ext cx="3078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memperhatikan</a:t>
            </a:r>
            <a:r>
              <a:rPr lang="en-US" sz="2200" dirty="0"/>
              <a:t> </a:t>
            </a:r>
            <a:r>
              <a:rPr lang="en-US" sz="2200" dirty="0" err="1"/>
              <a:t>struktur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endParaRPr lang="en-US" sz="2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32620" y="2318197"/>
            <a:ext cx="540912" cy="343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2" name="Group 6"/>
          <p:cNvGrpSpPr>
            <a:grpSpLocks/>
          </p:cNvGrpSpPr>
          <p:nvPr/>
        </p:nvGrpSpPr>
        <p:grpSpPr bwMode="auto">
          <a:xfrm>
            <a:off x="7338382" y="4659274"/>
            <a:ext cx="1987550" cy="1606550"/>
            <a:chOff x="2128" y="796"/>
            <a:chExt cx="1252" cy="1012"/>
          </a:xfrm>
        </p:grpSpPr>
        <p:grpSp>
          <p:nvGrpSpPr>
            <p:cNvPr id="23" name="Group 7"/>
            <p:cNvGrpSpPr>
              <a:grpSpLocks/>
            </p:cNvGrpSpPr>
            <p:nvPr/>
          </p:nvGrpSpPr>
          <p:grpSpPr bwMode="auto">
            <a:xfrm>
              <a:off x="2128" y="820"/>
              <a:ext cx="352" cy="304"/>
              <a:chOff x="2128" y="820"/>
              <a:chExt cx="352" cy="304"/>
            </a:xfrm>
          </p:grpSpPr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211" y="850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/>
                  <a:t>A</a:t>
                </a:r>
              </a:p>
            </p:txBody>
          </p:sp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2128" y="820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3099" y="83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/>
                <a:t>B</a:t>
              </a:r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3028" y="796"/>
              <a:ext cx="352" cy="3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2"/>
            <p:cNvGrpSpPr>
              <a:grpSpLocks/>
            </p:cNvGrpSpPr>
            <p:nvPr/>
          </p:nvGrpSpPr>
          <p:grpSpPr bwMode="auto">
            <a:xfrm>
              <a:off x="2584" y="1504"/>
              <a:ext cx="352" cy="304"/>
              <a:chOff x="2584" y="1504"/>
              <a:chExt cx="352" cy="304"/>
            </a:xfrm>
          </p:grpSpPr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>
                <a:off x="2655" y="154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C</a:t>
                </a:r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2584" y="1504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2404" y="1132"/>
              <a:ext cx="244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2852" y="1108"/>
              <a:ext cx="308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1832835" y="5144005"/>
                <a:ext cx="420102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</a:rPr>
                            <m:t>𝐴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𝐵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r>
                        <a:rPr lang="en-US" sz="22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</a:rPr>
                            <m:t>𝐶</m:t>
                          </m:r>
                        </m:e>
                        <m:e>
                          <m:r>
                            <a:rPr lang="en-US" sz="2200" i="1" dirty="0">
                              <a:latin typeface="Cambria Math"/>
                            </a:rPr>
                            <m:t>𝐴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200" i="1" dirty="0">
                          <a:latin typeface="Cambria Math"/>
                        </a:rPr>
                        <m:t>𝑃</m:t>
                      </m:r>
                      <m:r>
                        <a:rPr lang="en-US" sz="2200" i="1" dirty="0">
                          <a:latin typeface="Cambria Math"/>
                        </a:rPr>
                        <m:t>(</m:t>
                      </m:r>
                      <m:r>
                        <a:rPr lang="en-US" sz="2200" i="1" dirty="0">
                          <a:latin typeface="Cambria Math"/>
                        </a:rPr>
                        <m:t>𝐵</m:t>
                      </m:r>
                      <m:r>
                        <a:rPr lang="en-US" sz="22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33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2835" y="5144005"/>
                <a:ext cx="4201022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83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6195782" y="5359449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033857" y="2610704"/>
            <a:ext cx="72047" cy="100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53645" y="3627260"/>
            <a:ext cx="2601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independen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perkalian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923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Hukum</a:t>
            </a:r>
            <a:r>
              <a:rPr lang="en-US" dirty="0"/>
              <a:t> Bayes </a:t>
            </a:r>
            <a:r>
              <a:rPr lang="en-US" dirty="0" err="1"/>
              <a:t>dalam</a:t>
            </a:r>
            <a:r>
              <a:rPr lang="en-US" dirty="0"/>
              <a:t> BN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1249251"/>
                <a:ext cx="10058400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  </a:t>
                </a:r>
              </a:p>
              <a:p>
                <a:endParaRPr lang="en-US" sz="3200" dirty="0"/>
              </a:p>
              <a:p>
                <a:pPr marL="914400" indent="-9144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disebut</a:t>
                </a:r>
                <a:r>
                  <a:rPr lang="en-US" sz="2200" dirty="0"/>
                  <a:t> </a:t>
                </a:r>
                <a:r>
                  <a:rPr lang="en-US" sz="2200" i="1" dirty="0"/>
                  <a:t>prior probability </a:t>
                </a:r>
                <a:r>
                  <a:rPr lang="en-US" sz="2200" dirty="0"/>
                  <a:t>(</a:t>
                </a:r>
                <a:r>
                  <a:rPr lang="en-US" sz="2200" dirty="0" err="1"/>
                  <a:t>derajat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kepercayaan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kita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terhadap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terjadinya</a:t>
                </a:r>
                <a:r>
                  <a:rPr lang="en-US" sz="2200" dirty="0"/>
                  <a:t> X)</a:t>
                </a:r>
              </a:p>
              <a:p>
                <a:pPr marL="914400" indent="-9144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disebut </a:t>
                </a:r>
                <a:r>
                  <a:rPr lang="en-US" sz="2200" i="1" dirty="0"/>
                  <a:t>posterior probability </a:t>
                </a:r>
                <a:r>
                  <a:rPr lang="en-US" sz="2200" dirty="0"/>
                  <a:t>(</a:t>
                </a:r>
                <a:r>
                  <a:rPr lang="en-US" sz="2200" dirty="0" err="1"/>
                  <a:t>revisi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derajat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kepercayaan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kita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terhadap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terjadinya</a:t>
                </a:r>
                <a:r>
                  <a:rPr lang="en-US" sz="2200" dirty="0"/>
                  <a:t> X </a:t>
                </a:r>
                <a:r>
                  <a:rPr lang="en-US" sz="2200" dirty="0" err="1"/>
                  <a:t>setelah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mendapat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informasi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tentang</a:t>
                </a:r>
                <a:r>
                  <a:rPr lang="en-US" sz="2200" dirty="0"/>
                  <a:t> Y)</a:t>
                </a:r>
              </a:p>
              <a:p>
                <a:pPr marL="914400" indent="-9144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 err="1"/>
                  <a:t>disebut</a:t>
                </a:r>
                <a:r>
                  <a:rPr lang="en-US" sz="2200" dirty="0"/>
                  <a:t> likelihood function</a:t>
                </a:r>
              </a:p>
              <a:p>
                <a:pPr marL="914400" indent="-9144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konstanta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diketahui</a:t>
                </a:r>
                <a:r>
                  <a:rPr lang="en-US" sz="2200" dirty="0"/>
                  <a:t> (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Y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informasi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telah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diperoleh</a:t>
                </a:r>
                <a:r>
                  <a:rPr lang="en-US" sz="2200" dirty="0"/>
                  <a:t>), </a:t>
                </a:r>
                <a:r>
                  <a:rPr lang="en-US" sz="2200" dirty="0" err="1"/>
                  <a:t>kadang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ditulis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sebagai</a:t>
                </a:r>
                <a:r>
                  <a:rPr lang="en-US" sz="2200" dirty="0"/>
                  <a:t> k.</a:t>
                </a:r>
              </a:p>
              <a:p>
                <a:endParaRPr lang="en-US" sz="2200" dirty="0"/>
              </a:p>
              <a:p>
                <a:pPr marL="914400" indent="-914400">
                  <a:buNone/>
                </a:pPr>
                <a:r>
                  <a:rPr lang="en-US" sz="2200" dirty="0" err="1"/>
                  <a:t>Sehingga</a:t>
                </a:r>
                <a:r>
                  <a:rPr lang="en-US" sz="2200" dirty="0"/>
                  <a:t>,</a:t>
                </a:r>
              </a:p>
              <a:p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249251"/>
                <a:ext cx="10058400" cy="4462760"/>
              </a:xfrm>
              <a:prstGeom prst="rect">
                <a:avLst/>
              </a:prstGeom>
              <a:blipFill rotWithShape="0">
                <a:blip r:embed="rId2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2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Bayesian Network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4026" y="1373232"/>
            <a:ext cx="4329113" cy="3919536"/>
            <a:chOff x="2767014" y="906464"/>
            <a:chExt cx="4329113" cy="3919536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519614" y="906464"/>
              <a:ext cx="614363" cy="6619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 dirty="0">
                  <a:latin typeface="Arial" panose="020B0604020202020204" pitchFamily="34" charset="0"/>
                </a:rPr>
                <a:t>X</a:t>
              </a:r>
              <a:r>
                <a:rPr lang="en-US" altLang="en-US" sz="1800" b="1" baseline="-250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438902" y="2298701"/>
              <a:ext cx="623888" cy="6826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panose="020B0604020202020204" pitchFamily="34" charset="0"/>
                </a:rPr>
                <a:t>X</a:t>
              </a:r>
              <a:r>
                <a:rPr lang="en-US" altLang="en-US" sz="1800" b="1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774952" y="2273301"/>
              <a:ext cx="623888" cy="6508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panose="020B0604020202020204" pitchFamily="34" charset="0"/>
                </a:rPr>
                <a:t>X</a:t>
              </a:r>
              <a:r>
                <a:rPr lang="en-US" altLang="en-US" sz="1800" b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538664" y="3097213"/>
              <a:ext cx="614363" cy="6651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panose="020B0604020202020204" pitchFamily="34" charset="0"/>
                </a:rPr>
                <a:t>X</a:t>
              </a:r>
              <a:r>
                <a:rPr lang="en-US" altLang="en-US" sz="1800" b="1" baseline="-250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767014" y="4164013"/>
              <a:ext cx="614363" cy="6619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panose="020B0604020202020204" pitchFamily="34" charset="0"/>
                </a:rPr>
                <a:t>X</a:t>
              </a:r>
              <a:r>
                <a:rPr lang="en-US" altLang="en-US" sz="1800" b="1" baseline="-250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6481764" y="4144963"/>
              <a:ext cx="614363" cy="614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panose="020B0604020202020204" pitchFamily="34" charset="0"/>
                </a:rPr>
                <a:t>X</a:t>
              </a:r>
              <a:r>
                <a:rPr lang="en-US" altLang="en-US" sz="1800" b="1" baseline="-250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5103814" y="2809876"/>
              <a:ext cx="1308100" cy="463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3332164" y="1438276"/>
              <a:ext cx="1193800" cy="920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154614" y="1400176"/>
              <a:ext cx="1339850" cy="101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82964" y="2790826"/>
              <a:ext cx="1168400" cy="501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052764" y="2962276"/>
              <a:ext cx="0" cy="116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154614" y="3609976"/>
              <a:ext cx="1377950" cy="673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3313114" y="1533526"/>
              <a:ext cx="1384300" cy="2692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95739" y="3459702"/>
                <a:ext cx="6096000" cy="76944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) = </m:t>
                      </m:r>
                    </m:oMath>
                  </m:oMathPara>
                </a14:m>
                <a:endParaRPr lang="en-US" altLang="en-US" sz="2200" dirty="0"/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5  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4  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3  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2  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2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2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39" y="3459702"/>
                <a:ext cx="6096000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200" r="-22800" b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6400" y="2998157"/>
            <a:ext cx="5525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dimulai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leaf (node paling </a:t>
            </a:r>
            <a:r>
              <a:rPr lang="en-US" sz="2200" dirty="0" err="1"/>
              <a:t>bawah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0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Rumus-rumus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Bayesian Network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1236372"/>
                <a:ext cx="10058400" cy="5263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Diselesaikan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2 </a:t>
                </a:r>
                <a:r>
                  <a:rPr lang="en-US" sz="2400" dirty="0" err="1"/>
                  <a:t>rumus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yaitu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Hukum</a:t>
                </a:r>
                <a:r>
                  <a:rPr lang="en-US" sz="2400" dirty="0"/>
                  <a:t> Bayes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Hukum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Total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Chain Rule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………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Independency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𝑑𝑒𝑝𝑒𝑛𝑑𝑒𝑛𝑡</m:t>
                    </m:r>
                  </m:oMath>
                </a14:m>
                <a:r>
                  <a:rPr lang="en-US" sz="2400" dirty="0"/>
                  <a:t> 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236372"/>
                <a:ext cx="10058400" cy="5263749"/>
              </a:xfrm>
              <a:prstGeom prst="rect">
                <a:avLst/>
              </a:prstGeom>
              <a:blipFill>
                <a:blip r:embed="rId2"/>
                <a:stretch>
                  <a:fillRect l="-970" t="-4519" b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Pendahuluan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BN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BN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BN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BN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Continuous BN</a:t>
            </a:r>
          </a:p>
        </p:txBody>
      </p:sp>
    </p:spTree>
    <p:extLst>
      <p:ext uri="{BB962C8B-B14F-4D97-AF65-F5344CB8AC3E}">
        <p14:creationId xmlns:p14="http://schemas.microsoft.com/office/powerpoint/2010/main" val="144709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Bayesian Network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1872" y="3927778"/>
            <a:ext cx="3264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P(P|H)		    P(M|H)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7258"/>
            <a:ext cx="3253821" cy="215907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9460" y="4460107"/>
          <a:ext cx="1934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09602" y="4448818"/>
          <a:ext cx="1934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907623" y="1236372"/>
            <a:ext cx="25758" cy="488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76241" y="1296288"/>
                <a:ext cx="728225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b="0" dirty="0"/>
                  <a:t> 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=0.8∗0.4+0.4∗0.6=0.56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=0.7∗0.4+0.5∗0.6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=0.32</m:t>
                    </m:r>
                  </m:oMath>
                </a14:m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=0.24</m:t>
                    </m:r>
                  </m:oMath>
                </a14:m>
                <a:r>
                  <a:rPr lang="en-US" sz="2400" dirty="0"/>
                  <a:t>	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=0.28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=0.8∗0.7∗0.4=0.224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41" y="1296288"/>
                <a:ext cx="7282256" cy="5262979"/>
              </a:xfrm>
              <a:prstGeom prst="rect">
                <a:avLst/>
              </a:prstGeom>
              <a:blipFill>
                <a:blip r:embed="rId3"/>
                <a:stretch>
                  <a:fillRect l="-251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1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Bayesian Network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6091" y="4169573"/>
            <a:ext cx="3382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P(P|H)		    P(M|H)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7258"/>
            <a:ext cx="3385379" cy="224637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8350" y="4701902"/>
          <a:ext cx="1934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8492" y="4690613"/>
          <a:ext cx="1934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5035639" y="1236372"/>
            <a:ext cx="25758" cy="488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65192" y="1333997"/>
                <a:ext cx="59389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=0.344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=0.56∗0.58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92" y="1333997"/>
                <a:ext cx="5938920" cy="830997"/>
              </a:xfrm>
              <a:prstGeom prst="rect">
                <a:avLst/>
              </a:prstGeom>
              <a:blipFill>
                <a:blip r:embed="rId3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10789920" y="1330462"/>
            <a:ext cx="204345" cy="672074"/>
          </a:xfrm>
          <a:prstGeom prst="rightBrace">
            <a:avLst>
              <a:gd name="adj1" fmla="val 308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94265" y="1415939"/>
            <a:ext cx="11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terbukti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54580" y="2168529"/>
                <a:ext cx="6542468" cy="2366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M </a:t>
                </a:r>
                <a:r>
                  <a:rPr lang="en-US" sz="2400" dirty="0" err="1"/>
                  <a:t>independen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karena</a:t>
                </a:r>
                <a:r>
                  <a:rPr lang="en-US" sz="2400" dirty="0"/>
                  <a:t> H</a:t>
                </a:r>
                <a:br>
                  <a:rPr lang="en-US" sz="2400" dirty="0"/>
                </a:br>
                <a:r>
                  <a:rPr lang="en-US" sz="2400" dirty="0" err="1"/>
                  <a:t>bukti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den>
                    </m:f>
                  </m:oMath>
                </a14:m>
                <a:br>
                  <a:rPr lang="en-US" sz="2200" b="0" i="1" dirty="0">
                    <a:latin typeface="Cambria Math" panose="02040503050406030204" pitchFamily="18" charset="0"/>
                  </a:rPr>
                </a:br>
                <a:r>
                  <a:rPr lang="en-US" sz="2200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den>
                    </m:f>
                  </m:oMath>
                </a14:m>
                <a:br>
                  <a:rPr lang="en-US" sz="2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80" y="2168529"/>
                <a:ext cx="6542468" cy="2366289"/>
              </a:xfrm>
              <a:prstGeom prst="rect">
                <a:avLst/>
              </a:prstGeom>
              <a:blipFill>
                <a:blip r:embed="rId4"/>
                <a:stretch>
                  <a:fillRect l="-1305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7901188" y="4169573"/>
            <a:ext cx="231820" cy="64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49285" y="4958366"/>
            <a:ext cx="356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Terbukti</a:t>
            </a:r>
            <a:r>
              <a:rPr lang="en-US" sz="2400" dirty="0"/>
              <a:t> M </a:t>
            </a:r>
            <a:r>
              <a:rPr lang="en-US" sz="2400" dirty="0" err="1"/>
              <a:t>independen</a:t>
            </a:r>
            <a:r>
              <a:rPr lang="en-US" sz="2400" dirty="0"/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75409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err="1"/>
              <a:t>dalam</a:t>
            </a:r>
            <a:r>
              <a:rPr lang="en-US" dirty="0"/>
              <a:t> Bayesian Network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280" y="1300655"/>
            <a:ext cx="3511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x,y,z</a:t>
            </a:r>
            <a:r>
              <a:rPr lang="en-US" sz="2400" dirty="0"/>
              <a:t> dependent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Diketahui</a:t>
            </a:r>
            <a:r>
              <a:rPr lang="en-US" sz="2400" dirty="0"/>
              <a:t> info </a:t>
            </a:r>
            <a:r>
              <a:rPr lang="en-US" sz="2400" dirty="0" err="1"/>
              <a:t>tentang</a:t>
            </a:r>
            <a:r>
              <a:rPr lang="en-US" sz="2400" dirty="0"/>
              <a:t> y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x,z</a:t>
            </a:r>
            <a:r>
              <a:rPr lang="en-US" sz="24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49" y="2835065"/>
            <a:ext cx="3654758" cy="872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360" y="4107832"/>
                <a:ext cx="4986462" cy="1050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107832"/>
                <a:ext cx="4986462" cy="1050031"/>
              </a:xfrm>
              <a:prstGeom prst="rect">
                <a:avLst/>
              </a:prstGeom>
              <a:blipFill>
                <a:blip r:embed="rId3"/>
                <a:stretch>
                  <a:fillRect b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464135" y="5062004"/>
            <a:ext cx="128789" cy="48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5106" y="5550377"/>
            <a:ext cx="286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</a:t>
            </a:r>
            <a:r>
              <a:rPr lang="en-US" sz="2000" dirty="0" err="1"/>
              <a:t>independen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z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98524" y="1300655"/>
            <a:ext cx="0" cy="467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7466" y="1300655"/>
            <a:ext cx="284365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Contoh</a:t>
            </a:r>
            <a:r>
              <a:rPr lang="en-US" sz="2200" dirty="0"/>
              <a:t>: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Hujan</a:t>
            </a:r>
            <a:r>
              <a:rPr lang="en-US" sz="2000" dirty="0"/>
              <a:t>, demo, </a:t>
            </a:r>
            <a:r>
              <a:rPr lang="en-US" sz="2000" dirty="0" err="1"/>
              <a:t>macet</a:t>
            </a:r>
            <a:br>
              <a:rPr lang="en-US" sz="2000" dirty="0"/>
            </a:br>
            <a:r>
              <a:rPr lang="en-US" sz="2000" dirty="0"/>
              <a:t>- H,D </a:t>
            </a:r>
            <a:r>
              <a:rPr lang="en-US" sz="2000" dirty="0" err="1"/>
              <a:t>independen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Dengan</a:t>
            </a:r>
            <a:r>
              <a:rPr lang="en-US" sz="2000" dirty="0"/>
              <a:t> info </a:t>
            </a:r>
            <a:r>
              <a:rPr lang="en-US" sz="2000" dirty="0" err="1"/>
              <a:t>macet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H,D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independen</a:t>
            </a:r>
            <a:r>
              <a:rPr lang="en-US" sz="2000" dirty="0"/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121" y="1402694"/>
            <a:ext cx="2498500" cy="1633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17466" y="3541690"/>
                <a:ext cx="5687310" cy="2014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66" y="3541690"/>
                <a:ext cx="5687310" cy="2014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8573061" y="5289303"/>
            <a:ext cx="90152" cy="4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10176" y="5765821"/>
            <a:ext cx="17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dependent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899" y="6272518"/>
            <a:ext cx="1085778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Tugas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Kerjakan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2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mendefinisikan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sendiri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angka-angka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diperlukan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4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502919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following three expressions for the joint distribution of three random variables X, Y and Z: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P[X, Y, Z] = P[X|Z]P[Y|Z]P[Z]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P[X, Y, Z] = P[X|Z]P[Z|Y]P[Y]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P[X, Y, Z] = P[Y|Z]P[Z|X]P[X]</a:t>
            </a:r>
          </a:p>
          <a:p>
            <a:pPr marL="0" indent="0">
              <a:buNone/>
            </a:pPr>
            <a:r>
              <a:rPr lang="en-US" dirty="0"/>
              <a:t>       Use a DAG to show the graphical representation of each of these expressions.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shows that tuberculosis and lung cancer can each cause dyspnea (or shortness of breath) and a positive chest X-ray. Bronchitis is another cause of dyspnea. A recent visit to a foreign country could increase the probability of tuberculosis. Smoking can cause both cancer and bronchitis. Create a DAG representing the causal relationships among these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has been established that smoking causes both bronchitis and lung cancer. Bronchitis and lung cancer both cause fatigue, but only lung cancer can cause a chest X-ray to be positive. If there are no other causal relationships among these variables, create a DAG representing the above causal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63072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BN Construction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Example of BN Construction : Fire Diagnosis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97280" y="1360438"/>
            <a:ext cx="10058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You want to diagnose whether there is a fire in a building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You receive a noisy </a:t>
            </a:r>
            <a:r>
              <a:rPr lang="en-US" sz="2800" dirty="0">
                <a:solidFill>
                  <a:srgbClr val="FF0000"/>
                </a:solidFill>
              </a:rPr>
              <a:t>report</a:t>
            </a:r>
            <a:r>
              <a:rPr lang="en-US" sz="2800" dirty="0"/>
              <a:t> about whether everyone is </a:t>
            </a:r>
            <a:r>
              <a:rPr lang="en-US" sz="2800" dirty="0">
                <a:solidFill>
                  <a:srgbClr val="FF0000"/>
                </a:solidFill>
              </a:rPr>
              <a:t>leaving</a:t>
            </a:r>
            <a:r>
              <a:rPr lang="en-US" sz="2800" dirty="0"/>
              <a:t> the building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If everyone is </a:t>
            </a:r>
            <a:r>
              <a:rPr lang="en-US" sz="2800" dirty="0">
                <a:solidFill>
                  <a:srgbClr val="FF0000"/>
                </a:solidFill>
              </a:rPr>
              <a:t>leaving</a:t>
            </a:r>
            <a:r>
              <a:rPr lang="en-US" sz="2800" dirty="0"/>
              <a:t>, this may have been caused by a </a:t>
            </a:r>
            <a:r>
              <a:rPr lang="en-US" sz="2800" dirty="0">
                <a:solidFill>
                  <a:srgbClr val="FF0000"/>
                </a:solidFill>
              </a:rPr>
              <a:t>fire alarm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If there is a </a:t>
            </a:r>
            <a:r>
              <a:rPr lang="en-US" sz="2800" dirty="0">
                <a:solidFill>
                  <a:srgbClr val="FF0000"/>
                </a:solidFill>
              </a:rPr>
              <a:t>fire alarm</a:t>
            </a:r>
            <a:r>
              <a:rPr lang="en-US" sz="2800" dirty="0"/>
              <a:t>, it may have been caused by a </a:t>
            </a:r>
            <a:r>
              <a:rPr lang="en-US" sz="2800" dirty="0">
                <a:solidFill>
                  <a:srgbClr val="FF0000"/>
                </a:solidFill>
              </a:rPr>
              <a:t>fire</a:t>
            </a:r>
            <a:r>
              <a:rPr lang="en-US" sz="2800" dirty="0"/>
              <a:t> or by </a:t>
            </a:r>
            <a:r>
              <a:rPr lang="en-US" sz="2800" dirty="0">
                <a:solidFill>
                  <a:srgbClr val="FF0000"/>
                </a:solidFill>
              </a:rPr>
              <a:t>tampering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If there is a </a:t>
            </a:r>
            <a:r>
              <a:rPr lang="en-US" sz="2800" dirty="0">
                <a:solidFill>
                  <a:srgbClr val="FF0000"/>
                </a:solidFill>
              </a:rPr>
              <a:t>fire</a:t>
            </a:r>
            <a:r>
              <a:rPr lang="en-US" sz="2800" dirty="0"/>
              <a:t>, there may be </a:t>
            </a:r>
            <a:r>
              <a:rPr lang="en-US" sz="2800" dirty="0">
                <a:solidFill>
                  <a:srgbClr val="FF0000"/>
                </a:solidFill>
              </a:rPr>
              <a:t>smoke</a:t>
            </a:r>
          </a:p>
        </p:txBody>
      </p:sp>
    </p:spTree>
    <p:extLst>
      <p:ext uri="{BB962C8B-B14F-4D97-AF65-F5344CB8AC3E}">
        <p14:creationId xmlns:p14="http://schemas.microsoft.com/office/powerpoint/2010/main" val="3987368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Example of BN Construction : Fire Diagnosis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97280" y="1360438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First you </a:t>
            </a:r>
            <a:r>
              <a:rPr lang="en-US" sz="2400" dirty="0">
                <a:solidFill>
                  <a:srgbClr val="C00000"/>
                </a:solidFill>
              </a:rPr>
              <a:t>choose the variables</a:t>
            </a:r>
            <a:r>
              <a:rPr lang="en-US" sz="2400" dirty="0"/>
              <a:t>. In this case, all are Boolean: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</a:rPr>
              <a:t>Tampering</a:t>
            </a:r>
            <a:r>
              <a:rPr lang="en-US" sz="2400" dirty="0">
                <a:solidFill>
                  <a:srgbClr val="3233D0"/>
                </a:solidFill>
              </a:rPr>
              <a:t> </a:t>
            </a:r>
            <a:r>
              <a:rPr lang="en-US" sz="2400" dirty="0"/>
              <a:t>is true when the alarm has been tampered with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</a:rPr>
              <a:t>Fire</a:t>
            </a:r>
            <a:r>
              <a:rPr lang="en-US" sz="2400" dirty="0">
                <a:solidFill>
                  <a:srgbClr val="3233D0"/>
                </a:solidFill>
              </a:rPr>
              <a:t> </a:t>
            </a:r>
            <a:r>
              <a:rPr lang="en-US" sz="2400" dirty="0"/>
              <a:t>is true when there is a fire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</a:rPr>
              <a:t>Alarm</a:t>
            </a:r>
            <a:r>
              <a:rPr lang="en-US" sz="2400" dirty="0">
                <a:solidFill>
                  <a:srgbClr val="3233D0"/>
                </a:solidFill>
              </a:rPr>
              <a:t> </a:t>
            </a:r>
            <a:r>
              <a:rPr lang="en-US" sz="2400" dirty="0"/>
              <a:t>is true when there is an alarm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</a:rPr>
              <a:t>Smoke</a:t>
            </a:r>
            <a:r>
              <a:rPr lang="en-US" sz="2400" dirty="0">
                <a:solidFill>
                  <a:srgbClr val="3233D0"/>
                </a:solidFill>
              </a:rPr>
              <a:t> </a:t>
            </a:r>
            <a:r>
              <a:rPr lang="en-US" sz="2400" dirty="0"/>
              <a:t>is true when there is smoke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</a:rPr>
              <a:t>Leaving</a:t>
            </a:r>
            <a:r>
              <a:rPr lang="en-US" sz="2400" dirty="0">
                <a:solidFill>
                  <a:srgbClr val="3233D0"/>
                </a:solidFill>
              </a:rPr>
              <a:t> </a:t>
            </a:r>
            <a:r>
              <a:rPr lang="en-US" sz="2400" dirty="0"/>
              <a:t>is true if there are lots of people leaving the building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</a:rPr>
              <a:t>Report</a:t>
            </a:r>
            <a:r>
              <a:rPr lang="en-US" sz="2400" dirty="0">
                <a:solidFill>
                  <a:srgbClr val="3233D0"/>
                </a:solidFill>
              </a:rPr>
              <a:t> </a:t>
            </a:r>
            <a:r>
              <a:rPr lang="en-US" sz="2400" dirty="0"/>
              <a:t>is true if the sensor reports that lots of people are leaving the building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Let’s construct the Bayesian network for this </a:t>
            </a:r>
          </a:p>
          <a:p>
            <a:pPr lvl="1">
              <a:defRPr/>
            </a:pPr>
            <a:r>
              <a:rPr lang="en-US" sz="2400" dirty="0"/>
              <a:t>First, you choose a total ordering of the variables, let’s say: </a:t>
            </a:r>
            <a:br>
              <a:rPr lang="en-US" sz="2400" dirty="0"/>
            </a:br>
            <a:r>
              <a:rPr lang="en-US" sz="2400" dirty="0"/>
              <a:t>[Tampering; Fire; Alarm; Smoke; Leaving; Report]</a:t>
            </a:r>
          </a:p>
        </p:txBody>
      </p:sp>
    </p:spTree>
    <p:extLst>
      <p:ext uri="{BB962C8B-B14F-4D97-AF65-F5344CB8AC3E}">
        <p14:creationId xmlns:p14="http://schemas.microsoft.com/office/powerpoint/2010/main" val="5867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Example of BN Construction : Fire Diagnosis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5" y="1585354"/>
            <a:ext cx="4368801" cy="430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24432" y="3857918"/>
                <a:ext cx="908992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32" y="3857918"/>
                <a:ext cx="9089924" cy="477054"/>
              </a:xfrm>
              <a:prstGeom prst="rect">
                <a:avLst/>
              </a:prstGeom>
              <a:blipFill rotWithShape="0"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13398" y="4575826"/>
                <a:ext cx="891199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5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98" y="4575826"/>
                <a:ext cx="8911991" cy="477054"/>
              </a:xfrm>
              <a:prstGeom prst="rect">
                <a:avLst/>
              </a:prstGeom>
              <a:blipFill rotWithShape="0">
                <a:blip r:embed="rId4"/>
                <a:stretch>
                  <a:fillRect l="-205" t="-10256" r="-20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913376" y="1585354"/>
            <a:ext cx="6416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fire </a:t>
            </a:r>
            <a:r>
              <a:rPr lang="en-US" sz="2400" dirty="0" err="1"/>
              <a:t>dan</a:t>
            </a:r>
            <a:r>
              <a:rPr lang="en-US" sz="2400" dirty="0"/>
              <a:t> tampering </a:t>
            </a:r>
            <a:r>
              <a:rPr lang="en-US" sz="2400" dirty="0" err="1"/>
              <a:t>adalah</a:t>
            </a:r>
            <a:r>
              <a:rPr lang="en-US" sz="2400" dirty="0"/>
              <a:t> unobservable events</a:t>
            </a:r>
            <a:endParaRPr lang="id-ID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unobservable event </a:t>
            </a:r>
          </a:p>
        </p:txBody>
      </p:sp>
    </p:spTree>
    <p:extLst>
      <p:ext uri="{BB962C8B-B14F-4D97-AF65-F5344CB8AC3E}">
        <p14:creationId xmlns:p14="http://schemas.microsoft.com/office/powerpoint/2010/main" val="407683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Dependency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3" y="1346187"/>
            <a:ext cx="3838918" cy="378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5794419" y="2055780"/>
              <a:ext cx="4267200" cy="2641597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73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103856"/>
                  </p:ext>
                </p:extLst>
              </p:nvPr>
            </p:nvGraphicFramePr>
            <p:xfrm>
              <a:off x="5794419" y="2055780"/>
              <a:ext cx="4267200" cy="2641597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422400"/>
                    <a:gridCol w="1422400"/>
                    <a:gridCol w="1422400"/>
                  </a:tblGrid>
                  <a:tr h="3773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108065" r="-200855" b="-5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208065" r="-200855" b="-4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308065" r="-200855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408065" r="-200855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508065" r="-20085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608065" r="-20085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3743932" y="5357048"/>
            <a:ext cx="8153400" cy="14016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General rule of thumb:</a:t>
            </a:r>
          </a:p>
          <a:p>
            <a:pPr marL="201168" lvl="1" indent="0">
              <a:buNone/>
            </a:pPr>
            <a:r>
              <a:rPr lang="en-US" sz="2400" dirty="0"/>
              <a:t>A known variable makes everything below that variable independent from everything above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222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53771" y="738588"/>
            <a:ext cx="9609181" cy="1042254"/>
          </a:xfrm>
        </p:spPr>
        <p:txBody>
          <a:bodyPr>
            <a:normAutofit/>
          </a:bodyPr>
          <a:lstStyle/>
          <a:p>
            <a:r>
              <a:rPr lang="id-ID" altLang="en-US" dirty="0"/>
              <a:t>Example</a:t>
            </a:r>
            <a:r>
              <a:rPr lang="en-US" altLang="en-US" dirty="0"/>
              <a:t> of BN Construction: Alarm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453771" y="2096080"/>
            <a:ext cx="9609181" cy="430471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200" dirty="0"/>
              <a:t>I’m at work, neighbor John calls to say my alarm is ringing, but neighbor</a:t>
            </a:r>
            <a:r>
              <a:rPr lang="id-ID" altLang="en-US" sz="2200" dirty="0"/>
              <a:t> </a:t>
            </a:r>
            <a:r>
              <a:rPr lang="en-US" altLang="en-US" sz="2200" dirty="0"/>
              <a:t>Mary doesn’t call. Sometimes it’s set off by minor earthquakes. Is there a</a:t>
            </a:r>
            <a:r>
              <a:rPr lang="id-ID" altLang="en-US" sz="2200" dirty="0"/>
              <a:t> burglar?</a:t>
            </a:r>
          </a:p>
          <a:p>
            <a:pPr eaLnBrk="1" hangingPunct="1"/>
            <a:r>
              <a:rPr lang="en-US" altLang="en-US" sz="2200" dirty="0"/>
              <a:t>Variables: Burglar, Earthquake, Alarm, </a:t>
            </a:r>
            <a:r>
              <a:rPr lang="en-US" altLang="en-US" sz="2200" dirty="0" err="1"/>
              <a:t>JohnCalls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MaryCalls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Network topology reflects “causal” knowledge:</a:t>
            </a:r>
          </a:p>
          <a:p>
            <a:pPr lvl="1" eaLnBrk="1" hangingPunct="1"/>
            <a:r>
              <a:rPr lang="en-US" altLang="en-US" sz="2200" dirty="0"/>
              <a:t>A burglar can set the alarm off</a:t>
            </a:r>
          </a:p>
          <a:p>
            <a:pPr lvl="1" eaLnBrk="1" hangingPunct="1"/>
            <a:r>
              <a:rPr lang="en-US" altLang="en-US" sz="2200" dirty="0"/>
              <a:t>An earthquake can set the alarm off</a:t>
            </a:r>
          </a:p>
          <a:p>
            <a:pPr lvl="1" eaLnBrk="1" hangingPunct="1"/>
            <a:r>
              <a:rPr lang="en-US" altLang="en-US" sz="2200" dirty="0"/>
              <a:t>The alarm can cause Mary to call</a:t>
            </a:r>
          </a:p>
          <a:p>
            <a:pPr lvl="1" eaLnBrk="1" hangingPunct="1"/>
            <a:r>
              <a:rPr lang="en-US" altLang="en-US" sz="2200" dirty="0"/>
              <a:t>The alarm can cause John to call</a:t>
            </a:r>
          </a:p>
        </p:txBody>
      </p:sp>
    </p:spTree>
    <p:extLst>
      <p:ext uri="{BB962C8B-B14F-4D97-AF65-F5344CB8AC3E}">
        <p14:creationId xmlns:p14="http://schemas.microsoft.com/office/powerpoint/2010/main" val="24762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8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Example of BN Construction : Alarm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97280" y="1229361"/>
            <a:ext cx="9011602" cy="53177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400" dirty="0"/>
              <a:t>Consider the following 5 binary variables:</a:t>
            </a:r>
          </a:p>
          <a:p>
            <a:pPr lvl="1"/>
            <a:r>
              <a:rPr lang="en-US" altLang="id-ID" sz="2400" dirty="0"/>
              <a:t>B = a burglary occurs at your house</a:t>
            </a:r>
          </a:p>
          <a:p>
            <a:pPr lvl="1"/>
            <a:r>
              <a:rPr lang="en-US" altLang="id-ID" sz="2400" dirty="0"/>
              <a:t>E = an earthquake occurs at your house</a:t>
            </a:r>
          </a:p>
          <a:p>
            <a:pPr lvl="1"/>
            <a:r>
              <a:rPr lang="en-US" altLang="id-ID" sz="2400" dirty="0"/>
              <a:t>A = the alarm goes off</a:t>
            </a:r>
          </a:p>
          <a:p>
            <a:pPr lvl="1"/>
            <a:r>
              <a:rPr lang="en-US" altLang="id-ID" sz="2400" dirty="0"/>
              <a:t>J  = John calls to report the alarm</a:t>
            </a:r>
          </a:p>
          <a:p>
            <a:pPr lvl="1"/>
            <a:r>
              <a:rPr lang="en-US" altLang="id-ID" sz="2400" dirty="0"/>
              <a:t>M = Mary calls to report the alarm</a:t>
            </a:r>
          </a:p>
          <a:p>
            <a:r>
              <a:rPr lang="en-US" altLang="id-ID" sz="2400" dirty="0"/>
              <a:t>We can use the full joint distribution to answer this question</a:t>
            </a:r>
          </a:p>
          <a:p>
            <a:pPr lvl="1"/>
            <a:r>
              <a:rPr lang="en-US" altLang="id-ID" sz="2400" dirty="0"/>
              <a:t>Requires 2</a:t>
            </a:r>
            <a:r>
              <a:rPr lang="en-US" altLang="id-ID" sz="2400" baseline="30000" dirty="0"/>
              <a:t>5</a:t>
            </a:r>
            <a:r>
              <a:rPr lang="en-US" altLang="id-ID" sz="2400" dirty="0"/>
              <a:t> = 32 probabilities</a:t>
            </a:r>
          </a:p>
          <a:p>
            <a:pPr lvl="1"/>
            <a:r>
              <a:rPr lang="en-US" altLang="id-ID" sz="2400" dirty="0"/>
              <a:t>Can we use prior domain knowledge to come up with a Bayesian network that requires fewer probabilities?</a:t>
            </a:r>
          </a:p>
          <a:p>
            <a:r>
              <a:rPr lang="en-US" altLang="id-ID" sz="2400" dirty="0"/>
              <a:t>Order the variables in terms of causality (may be a partial order)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id-ID" sz="2400" dirty="0"/>
              <a:t>            e.g., {E, B} -&gt; {A} -&gt; {J, M}</a:t>
            </a:r>
          </a:p>
        </p:txBody>
      </p:sp>
    </p:spTree>
    <p:extLst>
      <p:ext uri="{BB962C8B-B14F-4D97-AF65-F5344CB8AC3E}">
        <p14:creationId xmlns:p14="http://schemas.microsoft.com/office/powerpoint/2010/main" val="15928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>
          <a:xfrm>
            <a:off x="1824039" y="1"/>
            <a:ext cx="8543925" cy="8026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dirty="0"/>
              <a:t>The Resulting Bayesian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5128" y="3686837"/>
            <a:ext cx="360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Requires = 10 probabilities!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08" y="1432961"/>
            <a:ext cx="5298984" cy="5131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440312"/>
                  </p:ext>
                </p:extLst>
              </p:nvPr>
            </p:nvGraphicFramePr>
            <p:xfrm>
              <a:off x="8874610" y="1432960"/>
              <a:ext cx="85460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60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.002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440312"/>
                  </p:ext>
                </p:extLst>
              </p:nvPr>
            </p:nvGraphicFramePr>
            <p:xfrm>
              <a:off x="8874610" y="1432960"/>
              <a:ext cx="85460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60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" t="-1515" r="-3546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.002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92609"/>
                  </p:ext>
                </p:extLst>
              </p:nvPr>
            </p:nvGraphicFramePr>
            <p:xfrm>
              <a:off x="5003390" y="1432960"/>
              <a:ext cx="926539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653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.001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92609"/>
                  </p:ext>
                </p:extLst>
              </p:nvPr>
            </p:nvGraphicFramePr>
            <p:xfrm>
              <a:off x="5003390" y="1432960"/>
              <a:ext cx="926539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653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54" t="-1515" r="-2614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.001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561780"/>
                  </p:ext>
                </p:extLst>
              </p:nvPr>
            </p:nvGraphicFramePr>
            <p:xfrm>
              <a:off x="2637038" y="3008194"/>
              <a:ext cx="2380386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3462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93462">
                      <a:extLst>
                        <a:ext uri="{9D8B030D-6E8A-4147-A177-3AD203B41FA5}">
                          <a16:colId xmlns:a16="http://schemas.microsoft.com/office/drawing/2014/main" val="2230465047"/>
                        </a:ext>
                      </a:extLst>
                    </a:gridCol>
                    <a:gridCol w="793462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B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E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.95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.94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5763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.29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5698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561780"/>
                  </p:ext>
                </p:extLst>
              </p:nvPr>
            </p:nvGraphicFramePr>
            <p:xfrm>
              <a:off x="2637038" y="3008194"/>
              <a:ext cx="2380386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3462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93462">
                      <a:extLst>
                        <a:ext uri="{9D8B030D-6E8A-4147-A177-3AD203B41FA5}">
                          <a16:colId xmlns:a16="http://schemas.microsoft.com/office/drawing/2014/main" val="2230465047"/>
                        </a:ext>
                      </a:extLst>
                    </a:gridCol>
                    <a:gridCol w="793462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B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E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7692" r="-3053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.95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.94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57633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.29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5698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703342"/>
                  </p:ext>
                </p:extLst>
              </p:nvPr>
            </p:nvGraphicFramePr>
            <p:xfrm>
              <a:off x="5085779" y="5352207"/>
              <a:ext cx="130797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985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53985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.90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.05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703342"/>
                  </p:ext>
                </p:extLst>
              </p:nvPr>
            </p:nvGraphicFramePr>
            <p:xfrm>
              <a:off x="5085779" y="5352207"/>
              <a:ext cx="130797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985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53985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869" t="-7692" r="-467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.90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.05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002017"/>
                  </p:ext>
                </p:extLst>
              </p:nvPr>
            </p:nvGraphicFramePr>
            <p:xfrm>
              <a:off x="8874610" y="5213658"/>
              <a:ext cx="130797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985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53985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.70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002017"/>
                  </p:ext>
                </p:extLst>
              </p:nvPr>
            </p:nvGraphicFramePr>
            <p:xfrm>
              <a:off x="8874610" y="5213658"/>
              <a:ext cx="130797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3985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53985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926" t="-7692" r="-3704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.70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15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871146"/>
                  </p:ext>
                </p:extLst>
              </p:nvPr>
            </p:nvGraphicFramePr>
            <p:xfrm>
              <a:off x="6781800" y="2729282"/>
              <a:ext cx="4267200" cy="2264226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73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871146"/>
                  </p:ext>
                </p:extLst>
              </p:nvPr>
            </p:nvGraphicFramePr>
            <p:xfrm>
              <a:off x="6781800" y="2729282"/>
              <a:ext cx="4267200" cy="2264226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73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7" t="-108065" r="-200855" b="-4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7" t="-204762" r="-200855" b="-3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7" t="-309677" r="-200855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7" t="-409677" r="-20085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7" t="-509677" r="-200855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6" y="1579265"/>
            <a:ext cx="5298984" cy="5131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599251"/>
                  </p:ext>
                </p:extLst>
              </p:nvPr>
            </p:nvGraphicFramePr>
            <p:xfrm>
              <a:off x="6910918" y="1579264"/>
              <a:ext cx="799742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742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.002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599251"/>
                  </p:ext>
                </p:extLst>
              </p:nvPr>
            </p:nvGraphicFramePr>
            <p:xfrm>
              <a:off x="6910918" y="1579264"/>
              <a:ext cx="799742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742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8" t="-1515" r="-3788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.002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222923"/>
                  </p:ext>
                </p:extLst>
              </p:nvPr>
            </p:nvGraphicFramePr>
            <p:xfrm>
              <a:off x="3039698" y="1579264"/>
              <a:ext cx="867057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705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.001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222923"/>
                  </p:ext>
                </p:extLst>
              </p:nvPr>
            </p:nvGraphicFramePr>
            <p:xfrm>
              <a:off x="3039698" y="1579264"/>
              <a:ext cx="867057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705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9" t="-1515" r="-3497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.001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274881"/>
                  </p:ext>
                </p:extLst>
              </p:nvPr>
            </p:nvGraphicFramePr>
            <p:xfrm>
              <a:off x="673346" y="3154498"/>
              <a:ext cx="2227569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52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42523">
                      <a:extLst>
                        <a:ext uri="{9D8B030D-6E8A-4147-A177-3AD203B41FA5}">
                          <a16:colId xmlns:a16="http://schemas.microsoft.com/office/drawing/2014/main" val="2230465047"/>
                        </a:ext>
                      </a:extLst>
                    </a:gridCol>
                    <a:gridCol w="7425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B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E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.95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.94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57633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.29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5698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274881"/>
                  </p:ext>
                </p:extLst>
              </p:nvPr>
            </p:nvGraphicFramePr>
            <p:xfrm>
              <a:off x="673346" y="3154498"/>
              <a:ext cx="2227569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52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42523">
                      <a:extLst>
                        <a:ext uri="{9D8B030D-6E8A-4147-A177-3AD203B41FA5}">
                          <a16:colId xmlns:a16="http://schemas.microsoft.com/office/drawing/2014/main" val="2230465047"/>
                        </a:ext>
                      </a:extLst>
                    </a:gridCol>
                    <a:gridCol w="74252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B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E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820" t="-7692" r="-4098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.95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.94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57633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.29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5698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7515946"/>
                  </p:ext>
                </p:extLst>
              </p:nvPr>
            </p:nvGraphicFramePr>
            <p:xfrm>
              <a:off x="3122087" y="5498511"/>
              <a:ext cx="1413336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06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.90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.05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7515946"/>
                  </p:ext>
                </p:extLst>
              </p:nvPr>
            </p:nvGraphicFramePr>
            <p:xfrm>
              <a:off x="3122087" y="5498511"/>
              <a:ext cx="1413336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06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862" t="-7692" r="-4310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.90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.05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956060"/>
                  </p:ext>
                </p:extLst>
              </p:nvPr>
            </p:nvGraphicFramePr>
            <p:xfrm>
              <a:off x="6910916" y="5342292"/>
              <a:ext cx="1510154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507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5507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id-ID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.70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956060"/>
                  </p:ext>
                </p:extLst>
              </p:nvPr>
            </p:nvGraphicFramePr>
            <p:xfrm>
              <a:off x="6910916" y="5342292"/>
              <a:ext cx="1510154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507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75507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613" t="-7692" r="-3226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T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/>
                            <a:t>.70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F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2000" dirty="0"/>
                            <a:t>.01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500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BN Inference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3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 err="1"/>
              <a:t>Analysing</a:t>
            </a:r>
            <a:r>
              <a:rPr lang="en-US" dirty="0"/>
              <a:t> Bayesian Network: Enumeration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795528" y="1120462"/>
                <a:ext cx="11265408" cy="55363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id-ID" sz="2400" dirty="0"/>
                  <a:t>What is </a:t>
                </a:r>
                <a14:m>
                  <m:oMath xmlns:m="http://schemas.openxmlformats.org/officeDocument/2006/math"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 | −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id-ID" sz="2400" dirty="0"/>
                  <a:t>?  (for example)</a:t>
                </a:r>
              </a:p>
              <a:p>
                <a:r>
                  <a:rPr lang="en-US" altLang="id-ID" sz="2400" dirty="0" err="1"/>
                  <a:t>Dengan</a:t>
                </a:r>
                <a:r>
                  <a:rPr lang="en-US" altLang="id-ID" sz="2400" dirty="0"/>
                  <a:t> </a:t>
                </a:r>
                <a:r>
                  <a:rPr lang="en-US" altLang="id-ID" sz="2400" dirty="0" err="1"/>
                  <a:t>mempertimbangkan</a:t>
                </a:r>
                <a:r>
                  <a:rPr lang="en-US" altLang="id-ID" sz="2400" dirty="0"/>
                  <a:t> </a:t>
                </a:r>
                <a:r>
                  <a:rPr lang="en-US" altLang="id-ID" sz="2400" dirty="0" err="1"/>
                  <a:t>struktur</a:t>
                </a:r>
                <a:r>
                  <a:rPr lang="en-US" altLang="id-ID" sz="2400" dirty="0"/>
                  <a:t> BN </a:t>
                </a:r>
                <a:r>
                  <a:rPr lang="en-US" altLang="id-ID" sz="2400" dirty="0" err="1"/>
                  <a:t>diperoleh</a:t>
                </a:r>
                <a:r>
                  <a:rPr lang="en-US" altLang="id-ID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	= 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400" dirty="0"/>
              </a:p>
              <a:p>
                <a:pPr>
                  <a:buNone/>
                </a:pPr>
                <a:r>
                  <a:rPr lang="en-US" altLang="id-ID" sz="240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400" dirty="0"/>
              </a:p>
              <a:p>
                <a:pPr>
                  <a:buNone/>
                </a:pPr>
                <a:r>
                  <a:rPr lang="en-US" altLang="id-ID" sz="2400" dirty="0"/>
                  <a:t>			         </a:t>
                </a:r>
                <a14:m>
                  <m:oMath xmlns:m="http://schemas.openxmlformats.org/officeDocument/2006/math"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400" dirty="0"/>
              </a:p>
              <a:p>
                <a:pPr>
                  <a:buNone/>
                </a:pPr>
                <a:r>
                  <a:rPr lang="en-US" altLang="id-ID" sz="2400" dirty="0"/>
                  <a:t>			          </a:t>
                </a:r>
                <a14:m>
                  <m:oMath xmlns:m="http://schemas.openxmlformats.org/officeDocument/2006/math"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</m:d>
                    <m:d>
                      <m:dPr>
                        <m:ctrlP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b="0" i="0" smtClean="0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</m:d>
                    <m:d>
                      <m:dPr>
                        <m:ctrlP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b="0" i="0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</m:d>
                    <m:d>
                      <m:dPr>
                        <m:ctrlP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b="0" i="0" smtClean="0">
                            <a:latin typeface="Cambria Math" panose="02040503050406030204" pitchFamily="18" charset="0"/>
                          </a:rPr>
                          <m:t>0.002</m:t>
                        </m:r>
                      </m:e>
                    </m:d>
                    <m:d>
                      <m:dPr>
                        <m:ctrlP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i="1">
                            <a:latin typeface="Cambria Math" panose="02040503050406030204" pitchFamily="18" charset="0"/>
                          </a:rPr>
                          <m:t>0.001</m:t>
                        </m:r>
                      </m:e>
                    </m:d>
                  </m:oMath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id-ID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id-ID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| 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d-ID" sz="2400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| 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id-ID" sz="2400" dirty="0"/>
                        <m:t>			         </m:t>
                      </m:r>
                      <m:r>
                        <a:rPr lang="en-US" altLang="id-ID" sz="24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id-ID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id-ID" sz="2400" dirty="0"/>
                        <m:t>	</m:t>
                      </m:r>
                      <m:r>
                        <a:rPr lang="en-US" altLang="id-ID" sz="24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altLang="id-ID" sz="2400" i="1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n-US" altLang="id-ID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998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0.001</m:t>
                          </m:r>
                        </m:e>
                      </m:d>
                    </m:oMath>
                  </m:oMathPara>
                </a14:m>
                <a:endParaRPr lang="en-US" altLang="id-ID" sz="23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=0.000254=25.4 </m:t>
                      </m:r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id-ID" sz="230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" y="1120462"/>
                <a:ext cx="11265408" cy="5536370"/>
              </a:xfrm>
              <a:prstGeom prst="rect">
                <a:avLst/>
              </a:prstGeom>
              <a:blipFill>
                <a:blip r:embed="rId2"/>
                <a:stretch>
                  <a:fillRect l="-866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83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 err="1"/>
              <a:t>Analysing</a:t>
            </a:r>
            <a:r>
              <a:rPr lang="en-US" dirty="0"/>
              <a:t> Bayesian Network: Enumeration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97281" y="1120462"/>
                <a:ext cx="10058400" cy="54906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id-ID" sz="2400" dirty="0"/>
                  <a:t>What is </a:t>
                </a:r>
                <a14:m>
                  <m:oMath xmlns:m="http://schemas.openxmlformats.org/officeDocument/2006/math"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 | −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id-ID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id-ID" sz="2400" dirty="0"/>
                  <a:t>?  (for example)</a:t>
                </a:r>
              </a:p>
              <a:p>
                <a:r>
                  <a:rPr lang="en-US" altLang="id-ID" sz="2400" dirty="0" err="1"/>
                  <a:t>Dengan</a:t>
                </a:r>
                <a:r>
                  <a:rPr lang="en-US" altLang="id-ID" sz="2400" dirty="0"/>
                  <a:t> </a:t>
                </a:r>
                <a:r>
                  <a:rPr lang="en-US" altLang="id-ID" sz="2400" dirty="0" err="1"/>
                  <a:t>mempertimbangkan</a:t>
                </a:r>
                <a:r>
                  <a:rPr lang="en-US" altLang="id-ID" sz="2400" dirty="0"/>
                  <a:t> </a:t>
                </a:r>
                <a:r>
                  <a:rPr lang="en-US" altLang="id-ID" sz="2400" dirty="0" err="1"/>
                  <a:t>struktur</a:t>
                </a:r>
                <a:r>
                  <a:rPr lang="en-US" altLang="id-ID" sz="2400" dirty="0"/>
                  <a:t> BN </a:t>
                </a:r>
                <a:r>
                  <a:rPr lang="en-US" altLang="id-ID" sz="2400" dirty="0" err="1"/>
                  <a:t>diperoleh</a:t>
                </a:r>
                <a:r>
                  <a:rPr lang="en-US" altLang="id-ID" sz="2400" dirty="0"/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id-ID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         =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id-ID" sz="2400" dirty="0"/>
                        <m:t>			       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              =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id-ID" sz="2400" dirty="0"/>
                        <m:t>	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altLang="id-ID" sz="2400" i="1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05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002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0.001</m:t>
                          </m:r>
                        </m:e>
                      </m:d>
                    </m:oMath>
                  </m:oMathPara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id-ID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id-ID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| 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id-ID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| 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id-ID" sz="2400" dirty="0"/>
                        <m:t>			       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id-ID" sz="2400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id-ID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id-ID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id-ID" sz="2400" dirty="0"/>
                        <m:t>	</m:t>
                      </m:r>
                      <m:r>
                        <a:rPr lang="en-US" altLang="id-ID" sz="2400" i="1" dirty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altLang="id-ID" sz="2400" i="1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998</m:t>
                          </m:r>
                        </m:e>
                      </m:d>
                      <m:d>
                        <m:dPr>
                          <m:ctrlPr>
                            <a:rPr lang="en-US" alt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i="1">
                              <a:latin typeface="Cambria Math" panose="02040503050406030204" pitchFamily="18" charset="0"/>
                            </a:rPr>
                            <m:t>0.001</m:t>
                          </m:r>
                        </m:e>
                      </m:d>
                    </m:oMath>
                  </m:oMathPara>
                </a14:m>
                <a:endParaRPr lang="en-US" altLang="id-ID" sz="2400" dirty="0"/>
              </a:p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=5.34 </m:t>
                      </m:r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id-ID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id-ID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id-ID" sz="240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1" y="1120462"/>
                <a:ext cx="10058400" cy="5490650"/>
              </a:xfrm>
              <a:prstGeom prst="rect">
                <a:avLst/>
              </a:prstGeom>
              <a:blipFill>
                <a:blip r:embed="rId2"/>
                <a:stretch>
                  <a:fillRect l="-909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296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 err="1"/>
              <a:t>Analysing</a:t>
            </a:r>
            <a:r>
              <a:rPr lang="en-US" dirty="0"/>
              <a:t> Bayesian Network: Enumeration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14985" y="1504510"/>
                <a:ext cx="10058400" cy="496537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=25.74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	                 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id-ID" sz="2300" dirty="0"/>
                </a:br>
                <a14:m>
                  <m:oMath xmlns:m="http://schemas.openxmlformats.org/officeDocument/2006/math">
                    <m:r>
                      <a:rPr lang="en-US" altLang="id-ID" sz="2300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</m:d>
                    <m:d>
                      <m:dPr>
                        <m:ctrlP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</m:d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e>
                    </m:d>
                    <m:d>
                      <m:dPr>
                        <m:ctrlP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</m:d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=0.3195</m:t>
                    </m:r>
                  </m:oMath>
                </a14:m>
                <a:endParaRPr lang="en-US" altLang="id-ID" sz="23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/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(−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=0.000805</m:t>
                    </m:r>
                  </m:oMath>
                </a14:m>
                <a:endParaRPr lang="en-US" sz="2400" dirty="0"/>
              </a:p>
              <a:p>
                <a:r>
                  <a:rPr lang="en-US" altLang="id-ID" sz="2300" dirty="0"/>
                  <a:t>P(A)=P(ABE)+P(A,-B,E)+P(A,B,-E)+P(A,-B,-E)</a:t>
                </a:r>
              </a:p>
              <a:p>
                <a:r>
                  <a:rPr lang="en-US" altLang="id-ID" sz="2300" dirty="0"/>
                  <a:t>P(ABE)=P(A\BE)P(B)P(E)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5" y="1504510"/>
                <a:ext cx="10058400" cy="4965377"/>
              </a:xfrm>
              <a:prstGeom prst="rect">
                <a:avLst/>
              </a:prstGeom>
              <a:blipFill>
                <a:blip r:embed="rId2"/>
                <a:stretch>
                  <a:fillRect l="-970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1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Variable Elimination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Bayes Rule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97281" y="1120463"/>
            <a:ext cx="1942133" cy="41212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400" dirty="0"/>
              <a:t>Start / Select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4555" y="1120463"/>
            <a:ext cx="1942133" cy="41212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400" dirty="0"/>
              <a:t>Join on B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871829" y="1120463"/>
            <a:ext cx="1942133" cy="41212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400" dirty="0"/>
              <a:t>Normalize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989249"/>
                  </p:ext>
                </p:extLst>
              </p:nvPr>
            </p:nvGraphicFramePr>
            <p:xfrm>
              <a:off x="1097280" y="1981795"/>
              <a:ext cx="1677116" cy="137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989249"/>
                  </p:ext>
                </p:extLst>
              </p:nvPr>
            </p:nvGraphicFramePr>
            <p:xfrm>
              <a:off x="1097280" y="1981795"/>
              <a:ext cx="1677116" cy="137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49" t="-10667" r="-2899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9" t="-110667" r="-10289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0.1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2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9" t="-205195" r="-102899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414" y="1816908"/>
            <a:ext cx="555804" cy="1378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52282" y="1532586"/>
                <a:ext cx="11590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82" y="1532586"/>
                <a:ext cx="115909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370863"/>
                  </p:ext>
                </p:extLst>
              </p:nvPr>
            </p:nvGraphicFramePr>
            <p:xfrm>
              <a:off x="834838" y="4403024"/>
              <a:ext cx="2861973" cy="2215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9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370863"/>
                  </p:ext>
                </p:extLst>
              </p:nvPr>
            </p:nvGraphicFramePr>
            <p:xfrm>
              <a:off x="834838" y="4403024"/>
              <a:ext cx="2861973" cy="2215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9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7" t="-88000" r="-202548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37" t="-88000" r="-102548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0.8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7" t="-188000" r="-202548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37" t="-188000" r="-102548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0.2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2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7" t="-280519" r="-202548" b="-1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37" t="-280519" r="-102548" b="-1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0.1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2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37" t="-385526" r="-202548" b="-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37" t="-385526" r="-102548" b="-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1974" y="3951667"/>
                <a:ext cx="286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74" y="3951667"/>
                <a:ext cx="2864837" cy="461665"/>
              </a:xfrm>
              <a:prstGeom prst="rect">
                <a:avLst/>
              </a:prstGeom>
              <a:blipFill>
                <a:blip r:embed="rId6"/>
                <a:stretch>
                  <a:fillRect r="-127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965916" y="5448712"/>
            <a:ext cx="2524259" cy="128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04552" y="6415096"/>
            <a:ext cx="24856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431" y="1775978"/>
            <a:ext cx="1812097" cy="675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659847"/>
                  </p:ext>
                </p:extLst>
              </p:nvPr>
            </p:nvGraphicFramePr>
            <p:xfrm>
              <a:off x="4400140" y="2838194"/>
              <a:ext cx="2861973" cy="137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9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659847"/>
                  </p:ext>
                </p:extLst>
              </p:nvPr>
            </p:nvGraphicFramePr>
            <p:xfrm>
              <a:off x="4400140" y="2838194"/>
              <a:ext cx="2861973" cy="137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9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37" t="-109333" r="-202548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37" t="-109333" r="-102548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0.08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2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37" t="-203896" r="-20254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37" t="-203896" r="-10254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0.09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79094" y="2408206"/>
                <a:ext cx="31419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094" y="2408206"/>
                <a:ext cx="3141983" cy="830997"/>
              </a:xfrm>
              <a:prstGeom prst="rect">
                <a:avLst/>
              </a:prstGeom>
              <a:blipFill>
                <a:blip r:embed="rId9"/>
                <a:stretch>
                  <a:fillRect l="-583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203377"/>
                  </p:ext>
                </p:extLst>
              </p:nvPr>
            </p:nvGraphicFramePr>
            <p:xfrm>
              <a:off x="8293707" y="2838194"/>
              <a:ext cx="2861973" cy="137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9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8/17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9/17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203377"/>
                  </p:ext>
                </p:extLst>
              </p:nvPr>
            </p:nvGraphicFramePr>
            <p:xfrm>
              <a:off x="8293707" y="2838194"/>
              <a:ext cx="2861973" cy="137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9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39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37" t="-109333" r="-202548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282" t="-109333" r="-103846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8/17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2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37" t="-203896" r="-20254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282" t="-203896" r="-103846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9/17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17462" y="2362039"/>
                <a:ext cx="3604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2" y="2362039"/>
                <a:ext cx="3604562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28721" y="4665258"/>
                <a:ext cx="38348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+P(a,-b)=0.17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21" y="4665258"/>
                <a:ext cx="3834896" cy="461665"/>
              </a:xfrm>
              <a:prstGeom prst="rect">
                <a:avLst/>
              </a:prstGeom>
              <a:blipFill>
                <a:blip r:embed="rId12"/>
                <a:stretch>
                  <a:fillRect l="-318" t="-10526" r="-143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81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Alarm Example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97281" y="1120463"/>
                <a:ext cx="10058399" cy="508715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id-ID" sz="23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3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id-ID" sz="2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id-ID" sz="2300" b="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3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id-ID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300" dirty="0"/>
              </a:p>
              <a:p>
                <a:endParaRPr lang="en-US" altLang="id-ID" sz="2300" dirty="0"/>
              </a:p>
              <a:p>
                <a14:m>
                  <m:oMath xmlns:m="http://schemas.openxmlformats.org/officeDocument/2006/math"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id-ID" sz="2300" dirty="0"/>
                  <a:t>		</a:t>
                </a:r>
                <a14:m>
                  <m:oMath xmlns:m="http://schemas.openxmlformats.org/officeDocument/2006/math"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d-ID" sz="2300" dirty="0"/>
                  <a:t>		</a:t>
                </a:r>
                <a14:m>
                  <m:oMath xmlns:m="http://schemas.openxmlformats.org/officeDocument/2006/math"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d-ID" sz="2300" dirty="0"/>
                  <a:t>		</a:t>
                </a:r>
                <a14:m>
                  <m:oMath xmlns:m="http://schemas.openxmlformats.org/officeDocument/2006/math"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d-ID" sz="2300" dirty="0"/>
                  <a:t>		</a:t>
                </a:r>
                <a14:m>
                  <m:oMath xmlns:m="http://schemas.openxmlformats.org/officeDocument/2006/math"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300" dirty="0"/>
              </a:p>
              <a:p>
                <a:endParaRPr lang="en-US" altLang="id-ID" sz="2300" dirty="0"/>
              </a:p>
              <a:p>
                <a:r>
                  <a:rPr lang="en-US" altLang="id-ID" sz="2300" dirty="0"/>
                  <a:t>Choose A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br>
                  <a:rPr lang="en-US" altLang="id-ID" sz="2400" dirty="0"/>
                </a:br>
                <a14:m>
                  <m:oMath xmlns:m="http://schemas.openxmlformats.org/officeDocument/2006/math"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d-ID" sz="2400" dirty="0"/>
                  <a:t> 		</a:t>
                </a:r>
                <a14:m>
                  <m:oMath xmlns:m="http://schemas.openxmlformats.org/officeDocument/2006/math"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d-ID" sz="2400" dirty="0"/>
                  <a:t>		</a:t>
                </a:r>
                <a14:m>
                  <m:oMath xmlns:m="http://schemas.openxmlformats.org/officeDocument/2006/math"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id-ID" sz="2400" dirty="0"/>
                </a:br>
                <a14:m>
                  <m:oMath xmlns:m="http://schemas.openxmlformats.org/officeDocument/2006/math"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d-ID" sz="2400" dirty="0"/>
                  <a:t> </a:t>
                </a:r>
              </a:p>
              <a:p>
                <a:endParaRPr lang="en-US" altLang="id-ID" sz="230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1" y="1120463"/>
                <a:ext cx="10058399" cy="5087154"/>
              </a:xfrm>
              <a:prstGeom prst="rect">
                <a:avLst/>
              </a:prstGeom>
              <a:blipFill>
                <a:blip r:embed="rId2"/>
                <a:stretch>
                  <a:fillRect l="-909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7280" y="2073499"/>
            <a:ext cx="9566427" cy="425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30" y="3936245"/>
            <a:ext cx="666750" cy="590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355" y="3936245"/>
            <a:ext cx="666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4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Alarm Example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5770" y="1249251"/>
                <a:ext cx="14012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70" y="1249251"/>
                <a:ext cx="140122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33510" y="1649361"/>
          <a:ext cx="272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P(-A)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718" y="4196962"/>
          <a:ext cx="1728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3314" y="3758485"/>
                <a:ext cx="14012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4" y="3758485"/>
                <a:ext cx="140122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12433" y="4196962"/>
          <a:ext cx="1728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P(-M)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6029" y="3758485"/>
                <a:ext cx="14012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29" y="3758485"/>
                <a:ext cx="140122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6069" y="1249251"/>
                <a:ext cx="14012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69" y="1249251"/>
                <a:ext cx="1401221" cy="400110"/>
              </a:xfrm>
              <a:prstGeom prst="rect">
                <a:avLst/>
              </a:prstGeom>
              <a:blipFill rotWithShape="0">
                <a:blip r:embed="rId5"/>
                <a:stretch>
                  <a:fillRect r="-40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31385" y="1663105"/>
          <a:ext cx="272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171012" y="3758485"/>
                <a:ext cx="14012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12" y="3758485"/>
                <a:ext cx="1401221" cy="400110"/>
              </a:xfrm>
              <a:prstGeom prst="rect">
                <a:avLst/>
              </a:prstGeom>
              <a:blipFill>
                <a:blip r:embed="rId6"/>
                <a:stretch>
                  <a:fillRect r="-53478"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66328" y="4172339"/>
          <a:ext cx="272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0.0494505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20404" y="2024874"/>
                <a:ext cx="14012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404" y="2024874"/>
                <a:ext cx="1401221" cy="400110"/>
              </a:xfrm>
              <a:prstGeom prst="rect">
                <a:avLst/>
              </a:prstGeom>
              <a:blipFill rotWithShape="0">
                <a:blip r:embed="rId7"/>
                <a:stretch>
                  <a:fillRect r="-2173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09565" y="2626874"/>
          <a:ext cx="272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0.258975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0.113445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6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24" y="39345"/>
            <a:ext cx="10515600" cy="1012216"/>
          </a:xfrm>
        </p:spPr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Bayesian Network (Belief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324" y="1364907"/>
            <a:ext cx="10287644" cy="4350093"/>
          </a:xfrm>
        </p:spPr>
        <p:txBody>
          <a:bodyPr>
            <a:noAutofit/>
          </a:bodyPr>
          <a:lstStyle/>
          <a:p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Bayes</a:t>
            </a:r>
          </a:p>
          <a:p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acak</a:t>
            </a:r>
            <a:endParaRPr lang="en-US" dirty="0"/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dengan </a:t>
            </a:r>
            <a:r>
              <a:rPr lang="en-US" dirty="0" err="1"/>
              <a:t>probabilitas</a:t>
            </a:r>
            <a:r>
              <a:rPr lang="en-US" dirty="0"/>
              <a:t>. 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dengan graphical </a:t>
            </a:r>
            <a:r>
              <a:rPr lang="en-US" dirty="0" err="1"/>
              <a:t>probabilitas</a:t>
            </a:r>
            <a:r>
              <a:rPr lang="en-US" dirty="0"/>
              <a:t> model.</a:t>
            </a:r>
          </a:p>
          <a:p>
            <a:r>
              <a:rPr lang="en-US" dirty="0"/>
              <a:t>Node </a:t>
            </a:r>
            <a:r>
              <a:rPr lang="en-US" dirty="0" err="1"/>
              <a:t>pada</a:t>
            </a:r>
            <a:r>
              <a:rPr lang="en-US" dirty="0"/>
              <a:t> graph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kejadian</a:t>
            </a:r>
            <a:endParaRPr lang="en-US" dirty="0"/>
          </a:p>
          <a:p>
            <a:r>
              <a:rPr lang="en-US" dirty="0"/>
              <a:t>Arc </a:t>
            </a:r>
            <a:r>
              <a:rPr lang="en-US" sz="3200" dirty="0" err="1"/>
              <a:t>pada</a:t>
            </a:r>
            <a:r>
              <a:rPr lang="en-US" sz="3200" dirty="0"/>
              <a:t> graph </a:t>
            </a:r>
            <a:r>
              <a:rPr lang="en-US" sz="3200" dirty="0" err="1"/>
              <a:t>menyatakan</a:t>
            </a:r>
            <a:r>
              <a:rPr lang="en-US" sz="3200" dirty="0"/>
              <a:t> </a:t>
            </a:r>
            <a:r>
              <a:rPr lang="en-US" sz="3200" dirty="0" err="1"/>
              <a:t>keterkaitan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kejadian</a:t>
            </a:r>
            <a:endParaRPr lang="en-US" sz="3200" dirty="0"/>
          </a:p>
          <a:p>
            <a:r>
              <a:rPr lang="en-US" dirty="0" err="1"/>
              <a:t>Tiap</a:t>
            </a:r>
            <a:r>
              <a:rPr lang="en-US" dirty="0"/>
              <a:t> arc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kausalitas</a:t>
            </a:r>
            <a:r>
              <a:rPr lang="en-US" dirty="0"/>
              <a:t> (</a:t>
            </a:r>
            <a:r>
              <a:rPr lang="en-US" dirty="0" err="1"/>
              <a:t>sebab-akibat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090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Alarm Example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97281" y="1120463"/>
                <a:ext cx="7402775" cy="24234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id-ID" sz="2300" dirty="0"/>
              </a:p>
              <a:p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id-ID" sz="2300" dirty="0"/>
                  <a:t>		</a:t>
                </a:r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d-ID" sz="2300" dirty="0"/>
                  <a:t>		</a:t>
                </a:r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300" dirty="0"/>
              </a:p>
              <a:p>
                <a:r>
                  <a:rPr lang="en-US" altLang="id-ID" sz="2300" dirty="0"/>
                  <a:t>Choose E</a:t>
                </a:r>
              </a:p>
              <a:p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300" dirty="0"/>
              </a:p>
              <a:p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id-ID" sz="2300" dirty="0"/>
              </a:p>
              <a:p>
                <a:endParaRPr lang="en-US" altLang="id-ID" sz="2300" dirty="0"/>
              </a:p>
              <a:p>
                <a:endParaRPr lang="en-US" altLang="id-ID" sz="2300" dirty="0"/>
              </a:p>
              <a:p>
                <a:pPr marL="0" indent="0">
                  <a:buNone/>
                </a:pPr>
                <a:endParaRPr lang="en-US" altLang="id-ID" sz="2300" dirty="0"/>
              </a:p>
              <a:p>
                <a:endParaRPr lang="en-US" altLang="id-ID" sz="230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1" y="1120463"/>
                <a:ext cx="7402775" cy="2423414"/>
              </a:xfrm>
              <a:prstGeom prst="rect">
                <a:avLst/>
              </a:prstGeom>
              <a:blipFill rotWithShape="0">
                <a:blip r:embed="rId2"/>
                <a:stretch>
                  <a:fillRect l="-1153" b="-3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730" y="2738866"/>
            <a:ext cx="666750" cy="590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448" y="2719816"/>
            <a:ext cx="666750" cy="6096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97280" y="1595370"/>
            <a:ext cx="5485918" cy="4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67265" y="2835991"/>
                <a:ext cx="35159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id-ID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id-ID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65" y="2835991"/>
                <a:ext cx="351593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6548" y="2835991"/>
                <a:ext cx="35159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48" y="2835991"/>
                <a:ext cx="3515933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5083" y="3313144"/>
                <a:ext cx="886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3" y="3313144"/>
                <a:ext cx="886066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715" y="3713254"/>
          <a:ext cx="1152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4247" y="4524624"/>
                <a:ext cx="886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47" y="4524624"/>
                <a:ext cx="886066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9109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9489" y="4898584"/>
          <a:ext cx="2720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0.258975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0.113445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44480" y="3749808"/>
                <a:ext cx="886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80" y="3749808"/>
                <a:ext cx="886066" cy="400110"/>
              </a:xfrm>
              <a:prstGeom prst="rect">
                <a:avLst/>
              </a:prstGeom>
              <a:blipFill rotWithShape="0">
                <a:blip r:embed="rId9"/>
                <a:stretch>
                  <a:fillRect r="-92414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14494"/>
              </p:ext>
            </p:extLst>
          </p:nvPr>
        </p:nvGraphicFramePr>
        <p:xfrm>
          <a:off x="3414573" y="4148890"/>
          <a:ext cx="2011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0.00051795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76560" y="3701080"/>
                <a:ext cx="886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60" y="3701080"/>
                <a:ext cx="886066" cy="400110"/>
              </a:xfrm>
              <a:prstGeom prst="rect">
                <a:avLst/>
              </a:prstGeom>
              <a:blipFill rotWithShape="0">
                <a:blip r:embed="rId10"/>
                <a:stretch>
                  <a:fillRect r="-11232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09627"/>
              </p:ext>
            </p:extLst>
          </p:nvPr>
        </p:nvGraphicFramePr>
        <p:xfrm>
          <a:off x="6069957" y="4077838"/>
          <a:ext cx="2011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594707" y="3713254"/>
                <a:ext cx="886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07" y="3713254"/>
                <a:ext cx="886066" cy="400110"/>
              </a:xfrm>
              <a:prstGeom prst="rect">
                <a:avLst/>
              </a:prstGeom>
              <a:blipFill rotWithShape="0">
                <a:blip r:embed="rId11"/>
                <a:stretch>
                  <a:fillRect r="-62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19756"/>
              </p:ext>
            </p:extLst>
          </p:nvPr>
        </p:nvGraphicFramePr>
        <p:xfrm>
          <a:off x="9029949" y="4087214"/>
          <a:ext cx="2011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18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67265" y="2835991"/>
                <a:ext cx="35159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id-ID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65" y="2835991"/>
                <a:ext cx="351593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6548" y="2835991"/>
                <a:ext cx="35159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id-ID" sz="2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id-ID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id-ID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id-ID" sz="2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id-ID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id-ID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id-ID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48" y="2835991"/>
                <a:ext cx="351593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>
            <a:normAutofit/>
          </a:bodyPr>
          <a:lstStyle/>
          <a:p>
            <a:r>
              <a:rPr lang="en-US" dirty="0"/>
              <a:t>Alarm Example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97281" y="1120463"/>
                <a:ext cx="7402775" cy="24234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id-ID" sz="2300" dirty="0"/>
              </a:p>
              <a:p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id-ID" sz="2300" dirty="0"/>
                  <a:t>		</a:t>
                </a:r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300" dirty="0"/>
              </a:p>
              <a:p>
                <a:r>
                  <a:rPr lang="en-US" altLang="id-ID" sz="2300" dirty="0"/>
                  <a:t>Finish with B</a:t>
                </a:r>
              </a:p>
              <a:p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3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300" dirty="0"/>
              </a:p>
              <a:p>
                <a14:m>
                  <m:oMath xmlns:m="http://schemas.openxmlformats.org/officeDocument/2006/math">
                    <m:r>
                      <a:rPr lang="en-US" altLang="id-ID" sz="23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altLang="id-ID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id-ID" sz="2300" dirty="0"/>
              </a:p>
              <a:p>
                <a:endParaRPr lang="en-US" altLang="id-ID" sz="2300" dirty="0"/>
              </a:p>
              <a:p>
                <a:endParaRPr lang="en-US" altLang="id-ID" sz="2300" dirty="0"/>
              </a:p>
              <a:p>
                <a:pPr marL="0" indent="0">
                  <a:buNone/>
                </a:pPr>
                <a:endParaRPr lang="en-US" altLang="id-ID" sz="2300" dirty="0"/>
              </a:p>
              <a:p>
                <a:endParaRPr lang="en-US" altLang="id-ID" sz="230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1" y="1120463"/>
                <a:ext cx="7402775" cy="2423414"/>
              </a:xfrm>
              <a:prstGeom prst="rect">
                <a:avLst/>
              </a:prstGeom>
              <a:blipFill rotWithShape="0">
                <a:blip r:embed="rId4"/>
                <a:stretch>
                  <a:fillRect l="-1153" b="-3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730" y="2738866"/>
            <a:ext cx="666750" cy="5905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97280" y="1595370"/>
            <a:ext cx="5485918" cy="4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614464" y="2847395"/>
            <a:ext cx="1252728" cy="5120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5607" y="4535424"/>
            <a:ext cx="800687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Lanjutkan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cocokkan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hasilnya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enumerasi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5912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99" name="Text Box 23"/>
              <p:cNvSpPr txBox="1">
                <a:spLocks noChangeArrowheads="1"/>
              </p:cNvSpPr>
              <p:nvPr/>
            </p:nvSpPr>
            <p:spPr bwMode="auto">
              <a:xfrm>
                <a:off x="2707639" y="6154751"/>
                <a:ext cx="677672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)  =</m:t>
                    </m:r>
                  </m:oMath>
                </a14:m>
                <a:endParaRPr lang="en-US" altLang="id-ID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9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7639" y="6154751"/>
                <a:ext cx="6776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/>
              <a:t>Tree-Structured Bayesian Network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73" y="2407153"/>
            <a:ext cx="4882651" cy="3252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4039" y="1762747"/>
            <a:ext cx="715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message passing algorithm</a:t>
            </a:r>
          </a:p>
        </p:txBody>
      </p:sp>
    </p:spTree>
    <p:extLst>
      <p:ext uri="{BB962C8B-B14F-4D97-AF65-F5344CB8AC3E}">
        <p14:creationId xmlns:p14="http://schemas.microsoft.com/office/powerpoint/2010/main" val="316206848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99" name="Text Box 23"/>
              <p:cNvSpPr txBox="1">
                <a:spLocks noChangeArrowheads="1"/>
              </p:cNvSpPr>
              <p:nvPr/>
            </p:nvSpPr>
            <p:spPr bwMode="auto">
              <a:xfrm>
                <a:off x="2526291" y="5370511"/>
                <a:ext cx="7841673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)  =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altLang="id-ID" sz="2800" dirty="0">
                  <a:latin typeface="Times New Roman" panose="02020603050405020304" pitchFamily="18" charset="0"/>
                </a:endParaRPr>
              </a:p>
              <a:p>
                <a:endParaRPr lang="en-US" altLang="id-ID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99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6291" y="5370511"/>
                <a:ext cx="7841673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/>
              <a:t>Tree-Structured Bayesian Network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75" y="1904233"/>
            <a:ext cx="4882651" cy="32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90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/>
              <a:t>Tree-Structured Bayesian Network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531" y="1629913"/>
            <a:ext cx="4882651" cy="3252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32214"/>
                  </p:ext>
                </p:extLst>
              </p:nvPr>
            </p:nvGraphicFramePr>
            <p:xfrm>
              <a:off x="6626099" y="1564669"/>
              <a:ext cx="612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32214"/>
                  </p:ext>
                </p:extLst>
              </p:nvPr>
            </p:nvGraphicFramePr>
            <p:xfrm>
              <a:off x="6626099" y="1564669"/>
              <a:ext cx="6120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639" r="-39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5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426151"/>
                  </p:ext>
                </p:extLst>
              </p:nvPr>
            </p:nvGraphicFramePr>
            <p:xfrm>
              <a:off x="7366844" y="2627697"/>
              <a:ext cx="116133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80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.60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426151"/>
                  </p:ext>
                </p:extLst>
              </p:nvPr>
            </p:nvGraphicFramePr>
            <p:xfrm>
              <a:off x="7366844" y="2627697"/>
              <a:ext cx="116133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668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80668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5"/>
                          <a:stretch>
                            <a:fillRect l="-102105" t="-12069" r="-526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.60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4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497656"/>
                  </p:ext>
                </p:extLst>
              </p:nvPr>
            </p:nvGraphicFramePr>
            <p:xfrm>
              <a:off x="3410712" y="2627697"/>
              <a:ext cx="127396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98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3698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497656"/>
                  </p:ext>
                </p:extLst>
              </p:nvPr>
            </p:nvGraphicFramePr>
            <p:xfrm>
              <a:off x="3410712" y="2627697"/>
              <a:ext cx="1273966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983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36983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D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6"/>
                          <a:stretch>
                            <a:fillRect l="-100952" t="-12069" r="-381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7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3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781429"/>
                  </p:ext>
                </p:extLst>
              </p:nvPr>
            </p:nvGraphicFramePr>
            <p:xfrm>
              <a:off x="8528179" y="4074144"/>
              <a:ext cx="124881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40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2440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781429"/>
                  </p:ext>
                </p:extLst>
              </p:nvPr>
            </p:nvGraphicFramePr>
            <p:xfrm>
              <a:off x="8528179" y="4074144"/>
              <a:ext cx="124881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40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2440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7"/>
                          <a:stretch>
                            <a:fillRect l="-100971" t="-10345" r="-4854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6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4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860358"/>
                  </p:ext>
                </p:extLst>
              </p:nvPr>
            </p:nvGraphicFramePr>
            <p:xfrm>
              <a:off x="6327698" y="4906021"/>
              <a:ext cx="120695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47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0347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5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860358"/>
                  </p:ext>
                </p:extLst>
              </p:nvPr>
            </p:nvGraphicFramePr>
            <p:xfrm>
              <a:off x="6327698" y="4906021"/>
              <a:ext cx="1206958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479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603479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E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8"/>
                          <a:stretch>
                            <a:fillRect l="-102020" t="-10345" r="-5051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5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5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622003"/>
                  </p:ext>
                </p:extLst>
              </p:nvPr>
            </p:nvGraphicFramePr>
            <p:xfrm>
              <a:off x="4684677" y="4906021"/>
              <a:ext cx="1189594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4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6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622003"/>
                  </p:ext>
                </p:extLst>
              </p:nvPr>
            </p:nvGraphicFramePr>
            <p:xfrm>
              <a:off x="4684677" y="4906021"/>
              <a:ext cx="1189594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7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7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9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4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6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614021"/>
                  </p:ext>
                </p:extLst>
              </p:nvPr>
            </p:nvGraphicFramePr>
            <p:xfrm>
              <a:off x="2396716" y="4074144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id-ID" sz="1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7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275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/>
                            <a:t>.</a:t>
                          </a:r>
                          <a:r>
                            <a:rPr lang="en-US" sz="1800" dirty="0"/>
                            <a:t>3</a:t>
                          </a:r>
                          <a:r>
                            <a:rPr lang="id-ID" sz="1800" dirty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614021"/>
                  </p:ext>
                </p:extLst>
              </p:nvPr>
            </p:nvGraphicFramePr>
            <p:xfrm>
              <a:off x="2396716" y="4074144"/>
              <a:ext cx="1189592" cy="10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6">
                      <a:extLst>
                        <a:ext uri="{9D8B030D-6E8A-4147-A177-3AD203B41FA5}">
                          <a16:colId xmlns:a16="http://schemas.microsoft.com/office/drawing/2014/main" val="2536097742"/>
                        </a:ext>
                      </a:extLst>
                    </a:gridCol>
                    <a:gridCol w="594796">
                      <a:extLst>
                        <a:ext uri="{9D8B030D-6E8A-4147-A177-3AD203B41FA5}">
                          <a16:colId xmlns:a16="http://schemas.microsoft.com/office/drawing/2014/main" val="559569289"/>
                        </a:ext>
                      </a:extLst>
                    </a:gridCol>
                  </a:tblGrid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B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630" marR="77630" marT="38815" marB="38815">
                        <a:blipFill>
                          <a:blip r:embed="rId10"/>
                          <a:stretch>
                            <a:fillRect l="-101020" t="-10345" r="-4082" b="-22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589701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T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7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961432654"/>
                      </a:ext>
                    </a:extLst>
                  </a:tr>
                  <a:tr h="35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1800" dirty="0" smtClean="0"/>
                            <a:t>F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sz="1800" dirty="0" smtClean="0"/>
                            <a:t>.</a:t>
                          </a:r>
                          <a:r>
                            <a:rPr lang="en-US" sz="1800" dirty="0" smtClean="0"/>
                            <a:t>3</a:t>
                          </a:r>
                          <a:r>
                            <a:rPr lang="id-ID" sz="1800" dirty="0" smtClean="0"/>
                            <a:t>0</a:t>
                          </a:r>
                          <a:endParaRPr lang="id-ID" sz="18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 marL="77630" marR="77630" marT="38815" marB="38815"/>
                    </a:tc>
                    <a:extLst>
                      <a:ext uri="{0D108BD9-81ED-4DB2-BD59-A6C34878D82A}">
                        <a16:rowId xmlns:a16="http://schemas.microsoft.com/office/drawing/2014/main" val="20585906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72971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47" name="Text Box 23"/>
              <p:cNvSpPr txBox="1">
                <a:spLocks noChangeArrowheads="1"/>
              </p:cNvSpPr>
              <p:nvPr/>
            </p:nvSpPr>
            <p:spPr bwMode="auto">
              <a:xfrm>
                <a:off x="3092488" y="5370843"/>
                <a:ext cx="6464223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id-ID" sz="2800" dirty="0" err="1">
                    <a:latin typeface="Times New Roman" panose="02020603050405020304" pitchFamily="18" charset="0"/>
                  </a:rPr>
                  <a:t>Diperoleh</a:t>
                </a:r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id-ID" sz="2800" dirty="0" err="1">
                    <a:latin typeface="Times New Roman" panose="02020603050405020304" pitchFamily="18" charset="0"/>
                  </a:rPr>
                  <a:t>informasi</a:t>
                </a:r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id-ID" sz="2800" dirty="0" err="1">
                    <a:latin typeface="Times New Roman" panose="02020603050405020304" pitchFamily="18" charset="0"/>
                  </a:rPr>
                  <a:t>bahwa</a:t>
                </a:r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id-ID" sz="2800" dirty="0" err="1">
                    <a:latin typeface="Times New Roman" panose="02020603050405020304" pitchFamily="18" charset="0"/>
                  </a:rPr>
                  <a:t>dan</a:t>
                </a:r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id-ID" sz="2800" dirty="0" err="1">
                    <a:latin typeface="Times New Roman" panose="02020603050405020304" pitchFamily="18" charset="0"/>
                  </a:rPr>
                  <a:t>terjadi</a:t>
                </a:r>
                <a:r>
                  <a:rPr lang="en-US" altLang="id-ID" sz="2800" dirty="0">
                    <a:latin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id-ID" sz="2800" dirty="0">
                    <a:latin typeface="Times New Roman" panose="02020603050405020304" pitchFamily="18" charset="0"/>
                  </a:rPr>
                  <a:t>Akan </a:t>
                </a:r>
                <a:r>
                  <a:rPr lang="en-US" altLang="id-ID" sz="2800" dirty="0" err="1">
                    <a:latin typeface="Times New Roman" panose="02020603050405020304" pitchFamily="18" charset="0"/>
                  </a:rPr>
                  <a:t>dihitung</a:t>
                </a:r>
                <a:r>
                  <a:rPr lang="en-US" altLang="id-ID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247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2488" y="5370843"/>
                <a:ext cx="6464223" cy="954107"/>
              </a:xfrm>
              <a:prstGeom prst="rect">
                <a:avLst/>
              </a:prstGeom>
              <a:blipFill>
                <a:blip r:embed="rId3"/>
                <a:stretch>
                  <a:fillRect l="-1885" t="-6369" r="-2262" b="-165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75" y="1904400"/>
            <a:ext cx="4882651" cy="3252734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 err="1"/>
              <a:t>Contoh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3852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95" name="Text Box 23"/>
              <p:cNvSpPr txBox="1">
                <a:spLocks noChangeArrowheads="1"/>
              </p:cNvSpPr>
              <p:nvPr/>
            </p:nvSpPr>
            <p:spPr bwMode="auto">
              <a:xfrm>
                <a:off x="3025159" y="5370845"/>
                <a:ext cx="6141681" cy="1002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id-ID" sz="2800" dirty="0">
                    <a:latin typeface="Times New Roman" panose="02020603050405020304" pitchFamily="18" charset="0"/>
                  </a:rPr>
                  <a:t>Kalkulasi </a:t>
                </a:r>
                <a:r>
                  <a:rPr lang="en-US" altLang="id-ID" sz="2800" dirty="0" err="1">
                    <a:latin typeface="Times New Roman" panose="02020603050405020304" pitchFamily="18" charset="0"/>
                  </a:rPr>
                  <a:t>langsung</a:t>
                </a:r>
                <a:r>
                  <a:rPr lang="en-US" altLang="id-ID" sz="2800" dirty="0">
                    <a:latin typeface="Times New Roman" panose="02020603050405020304" pitchFamily="18" charset="0"/>
                  </a:rPr>
                  <a:t>:  </a:t>
                </a:r>
                <a:endParaRPr lang="id-ID" altLang="id-ID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id-ID" sz="28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altLang="id-ID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id-ID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id-ID" sz="2800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d-ID" altLang="id-ID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𝑑𝑒𝑓</m:t>
                        </m:r>
                      </m:sub>
                      <m:sup/>
                      <m:e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id-ID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id-ID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id-ID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id-ID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id-ID" sz="2800" i="1" dirty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id-ID" sz="2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altLang="id-ID" sz="28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id-ID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id-ID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295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5159" y="5370845"/>
                <a:ext cx="6141681" cy="1002069"/>
              </a:xfrm>
              <a:prstGeom prst="rect">
                <a:avLst/>
              </a:prstGeom>
              <a:blipFill>
                <a:blip r:embed="rId3"/>
                <a:stretch>
                  <a:fillRect l="-1984" t="-6098" b="-115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75" y="1904400"/>
            <a:ext cx="4882651" cy="3252734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 err="1"/>
              <a:t>Contoh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3690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343" name="Text Box 23"/>
              <p:cNvSpPr txBox="1">
                <a:spLocks noChangeArrowheads="1"/>
              </p:cNvSpPr>
              <p:nvPr/>
            </p:nvSpPr>
            <p:spPr bwMode="auto">
              <a:xfrm>
                <a:off x="1911927" y="5084043"/>
                <a:ext cx="8368144" cy="2048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id-ID" sz="2800" dirty="0">
                    <a:latin typeface="Times New Roman" panose="02020603050405020304" pitchFamily="18" charset="0"/>
                  </a:rPr>
                  <a:t>Reordering: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id-ID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id-ID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id-ID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id-ID" sz="28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id-ID" sz="2800" dirty="0">
                  <a:latin typeface="Times New Roman" panose="02020603050405020304" pitchFamily="18" charset="0"/>
                </a:endParaRPr>
              </a:p>
              <a:p>
                <a:endParaRPr lang="en-US" altLang="id-ID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343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1927" y="5084043"/>
                <a:ext cx="8368144" cy="2048253"/>
              </a:xfrm>
              <a:prstGeom prst="rect">
                <a:avLst/>
              </a:prstGeom>
              <a:blipFill>
                <a:blip r:embed="rId3"/>
                <a:stretch>
                  <a:fillRect l="-1531" t="-32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75" y="1904400"/>
            <a:ext cx="4882651" cy="3252734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 err="1"/>
              <a:t>Contoh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4875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3601" y="4825191"/>
            <a:ext cx="8377295" cy="2032810"/>
            <a:chOff x="111703" y="4498600"/>
            <a:chExt cx="8377295" cy="2048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1703" y="4498600"/>
                  <a:ext cx="8377295" cy="2048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id-ID" sz="2800" dirty="0">
                      <a:latin typeface="Times New Roman" panose="02020603050405020304" pitchFamily="18" charset="0"/>
                    </a:rPr>
                    <a:t>Reordering: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id-ID" sz="28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id-ID" sz="2800" dirty="0">
                    <a:latin typeface="Times New Roman" panose="02020603050405020304" pitchFamily="18" charset="0"/>
                  </a:endParaRPr>
                </a:p>
                <a:p>
                  <a:endParaRPr lang="en-US" altLang="id-ID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703" y="4498600"/>
                  <a:ext cx="8377295" cy="2048253"/>
                </a:xfrm>
                <a:prstGeom prst="rect">
                  <a:avLst/>
                </a:prstGeom>
                <a:blipFill>
                  <a:blip r:embed="rId3"/>
                  <a:stretch>
                    <a:fillRect l="-1528" t="-330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93" name="Rectangle 25"/>
                <p:cNvSpPr>
                  <a:spLocks noChangeArrowheads="1"/>
                </p:cNvSpPr>
                <p:nvPr/>
              </p:nvSpPr>
              <p:spPr bwMode="auto">
                <a:xfrm>
                  <a:off x="6681788" y="5847975"/>
                  <a:ext cx="1398268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id-ID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393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81788" y="5847975"/>
                  <a:ext cx="139826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 err="1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675" y="1802633"/>
            <a:ext cx="4882651" cy="32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5035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424" y="1853271"/>
                <a:ext cx="6516709" cy="439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4" y="1853271"/>
                <a:ext cx="6516709" cy="4397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4133" y="1853271"/>
                <a:ext cx="5280340" cy="293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0.15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0.15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133" y="1853271"/>
                <a:ext cx="5280340" cy="2933752"/>
              </a:xfrm>
              <a:prstGeom prst="rect">
                <a:avLst/>
              </a:prstGeom>
              <a:blipFill>
                <a:blip r:embed="rId3"/>
                <a:stretch>
                  <a:fillRect b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490952" y="1970468"/>
            <a:ext cx="12879" cy="428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6A3226F1-8D88-4D58-B66B-3E90BA4BC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4705" y="11501"/>
                <a:ext cx="8377295" cy="2032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id-ID" sz="2800" dirty="0">
                    <a:latin typeface="Times New Roman" panose="02020603050405020304" pitchFamily="18" charset="0"/>
                  </a:rPr>
                  <a:t>Reordering: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id-ID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id-ID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id-ID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id-ID" altLang="id-ID" sz="28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id-ID" sz="28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id-ID" altLang="id-ID" sz="2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id-ID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id-ID" sz="2800" dirty="0">
                  <a:latin typeface="Times New Roman" panose="02020603050405020304" pitchFamily="18" charset="0"/>
                </a:endParaRPr>
              </a:p>
              <a:p>
                <a:endParaRPr lang="en-US" altLang="id-ID" sz="2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 Box 23">
                <a:extLst>
                  <a:ext uri="{FF2B5EF4-FFF2-40B4-BE49-F238E27FC236}">
                    <a16:creationId xmlns:a16="http://schemas.microsoft.com/office/drawing/2014/main" id="{6A3226F1-8D88-4D58-B66B-3E90BA4BC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4705" y="11501"/>
                <a:ext cx="8377295" cy="2032810"/>
              </a:xfrm>
              <a:prstGeom prst="rect">
                <a:avLst/>
              </a:prstGeom>
              <a:blipFill>
                <a:blip r:embed="rId4"/>
                <a:stretch>
                  <a:fillRect l="-1528" t="-33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00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Keterkaitan </a:t>
                </a:r>
                <a:r>
                  <a:rPr lang="en-US" dirty="0" err="1"/>
                  <a:t>menyatakan</a:t>
                </a:r>
                <a:r>
                  <a:rPr lang="en-US" dirty="0"/>
                  <a:t> dependency</a:t>
                </a:r>
              </a:p>
              <a:p>
                <a:r>
                  <a:rPr lang="en-US" dirty="0" err="1"/>
                  <a:t>Independen</a:t>
                </a:r>
                <a:r>
                  <a:rPr lang="en-US" dirty="0"/>
                  <a:t> → </a:t>
                </a:r>
                <a:r>
                  <a:rPr lang="en-US" dirty="0" err="1"/>
                  <a:t>tanpa</a:t>
                </a:r>
                <a:r>
                  <a:rPr lang="en-US" dirty="0"/>
                  <a:t> </a:t>
                </a:r>
                <a:r>
                  <a:rPr lang="en-US" dirty="0" err="1"/>
                  <a:t>keterkaitan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/>
                  <a:t>tanpa</a:t>
                </a:r>
                <a:r>
                  <a:rPr lang="en-US" dirty="0"/>
                  <a:t> arc</a:t>
                </a:r>
              </a:p>
              <a:p>
                <a:r>
                  <a:rPr lang="en-US" dirty="0"/>
                  <a:t>A </a:t>
                </a:r>
                <a:r>
                  <a:rPr lang="en-US" dirty="0" err="1"/>
                  <a:t>dan</a:t>
                </a:r>
                <a:r>
                  <a:rPr lang="en-US" dirty="0"/>
                  <a:t> B </a:t>
                </a:r>
                <a:r>
                  <a:rPr lang="en-US" dirty="0" err="1"/>
                  <a:t>independen</a:t>
                </a:r>
                <a:endParaRPr lang="en-US" dirty="0"/>
              </a:p>
              <a:p>
                <a:pPr lvl="1"/>
                <a:r>
                  <a:rPr lang="en-US" dirty="0"/>
                  <a:t>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dirty="0"/>
                  <a:t> → joint probability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→ marginal probability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→ conditional probability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66928" y="4044997"/>
            <a:ext cx="5806440" cy="2537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243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036" y="4652649"/>
            <a:ext cx="7824065" cy="1778756"/>
            <a:chOff x="938935" y="4429125"/>
            <a:chExt cx="7824065" cy="2211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38935" y="4429125"/>
                  <a:ext cx="7824065" cy="1947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id-ID" sz="2800" dirty="0">
                      <a:latin typeface="Times New Roman" panose="02020603050405020304" pitchFamily="18" charset="0"/>
                    </a:rPr>
                    <a:t>Reordering: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nary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id-ID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8935" y="4429125"/>
                  <a:ext cx="7824065" cy="1947422"/>
                </a:xfrm>
                <a:prstGeom prst="rect">
                  <a:avLst/>
                </a:prstGeom>
                <a:blipFill>
                  <a:blip r:embed="rId3"/>
                  <a:stretch>
                    <a:fillRect l="-1559" t="-389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5"/>
                <p:cNvSpPr>
                  <a:spLocks noChangeArrowheads="1"/>
                </p:cNvSpPr>
                <p:nvPr/>
              </p:nvSpPr>
              <p:spPr bwMode="auto">
                <a:xfrm>
                  <a:off x="6219472" y="5990013"/>
                  <a:ext cx="1418785" cy="6504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id-ID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19472" y="5990013"/>
                  <a:ext cx="1418785" cy="6504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itle 1"/>
          <p:cNvSpPr txBox="1">
            <a:spLocks/>
          </p:cNvSpPr>
          <p:nvPr/>
        </p:nvSpPr>
        <p:spPr>
          <a:xfrm>
            <a:off x="1558863" y="0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 err="1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155" y="1619753"/>
            <a:ext cx="4882651" cy="3252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1573" y="1366792"/>
                <a:ext cx="6341347" cy="279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2400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=0.58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73" y="1366792"/>
                <a:ext cx="6341347" cy="2793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03879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26161" y="1690691"/>
            <a:ext cx="6706465" cy="1997342"/>
            <a:chOff x="6722987" y="1099232"/>
            <a:chExt cx="6706465" cy="1997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722987" y="1099232"/>
                  <a:ext cx="6706465" cy="19973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id-ID" sz="2800" dirty="0">
                      <a:latin typeface="Times New Roman" panose="02020603050405020304" pitchFamily="18" charset="0"/>
                    </a:rPr>
                    <a:t>Reordering: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id-ID" sz="2800" dirty="0">
                    <a:latin typeface="Times New Roman" panose="02020603050405020304" pitchFamily="18" charset="0"/>
                  </a:endParaRPr>
                </a:p>
                <a:p>
                  <a:endParaRPr lang="en-US" altLang="id-ID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2987" y="1099232"/>
                  <a:ext cx="6706465" cy="1997342"/>
                </a:xfrm>
                <a:prstGeom prst="rect">
                  <a:avLst/>
                </a:prstGeom>
                <a:blipFill>
                  <a:blip r:embed="rId3"/>
                  <a:stretch>
                    <a:fillRect l="-1818" t="-30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5"/>
                <p:cNvSpPr>
                  <a:spLocks noChangeArrowheads="1"/>
                </p:cNvSpPr>
                <p:nvPr/>
              </p:nvSpPr>
              <p:spPr bwMode="auto">
                <a:xfrm>
                  <a:off x="10392879" y="2472776"/>
                  <a:ext cx="1769202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id-ID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92879" y="2472776"/>
                  <a:ext cx="17692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3" y="1464305"/>
            <a:ext cx="4882651" cy="3252734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 err="1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4930" y="5372042"/>
                <a:ext cx="8598062" cy="114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b="0" dirty="0"/>
                  <a:t>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0.609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0.58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0.222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0.42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=0.44646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30" y="5372042"/>
                <a:ext cx="8598062" cy="1142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5917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"/>
            <a:ext cx="10515600" cy="850392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29056" y="850393"/>
                <a:ext cx="10058400" cy="554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=0.46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0.46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=0.609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056" y="850393"/>
                <a:ext cx="10058400" cy="5549468"/>
              </a:xfrm>
              <a:prstGeom prst="rect">
                <a:avLst/>
              </a:prstGeo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474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34122" y="1366753"/>
            <a:ext cx="5603297" cy="1997342"/>
            <a:chOff x="3790949" y="4498600"/>
            <a:chExt cx="5603297" cy="1997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790949" y="4498600"/>
                  <a:ext cx="5603297" cy="19973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id-ID" sz="2800" dirty="0">
                      <a:latin typeface="Times New Roman" panose="02020603050405020304" pitchFamily="18" charset="0"/>
                    </a:rPr>
                    <a:t>Reordering: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id-ID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id-ID" altLang="id-ID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id-ID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id-ID" altLang="id-ID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nary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id-ID" sz="2800" dirty="0">
                    <a:latin typeface="Times New Roman" panose="02020603050405020304" pitchFamily="18" charset="0"/>
                  </a:endParaRPr>
                </a:p>
                <a:p>
                  <a:endParaRPr lang="en-US" altLang="id-ID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0949" y="4498600"/>
                  <a:ext cx="5603297" cy="1997342"/>
                </a:xfrm>
                <a:prstGeom prst="rect">
                  <a:avLst/>
                </a:prstGeom>
                <a:blipFill>
                  <a:blip r:embed="rId3"/>
                  <a:stretch>
                    <a:fillRect l="-2285" t="-30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5913438" y="5821701"/>
                  <a:ext cx="1754776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altLang="id-ID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d-ID" altLang="id-ID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altLang="id-ID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id-ID" altLang="id-ID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id-ID" altLang="id-ID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altLang="id-ID" sz="2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id-ID" altLang="id-ID" sz="28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3438" y="5821701"/>
                  <a:ext cx="175477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16" y="1482724"/>
            <a:ext cx="4882651" cy="3252734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1824039" y="365128"/>
            <a:ext cx="8543925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dirty="0" err="1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62456" y="5161098"/>
                <a:ext cx="9893808" cy="13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en-US" sz="2800" b="0" dirty="0"/>
                  <a:t>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0.44646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0.55354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=0.478584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56" y="5161098"/>
                <a:ext cx="9893808" cy="13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75811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alarm: </a:t>
            </a:r>
          </a:p>
          <a:p>
            <a:pPr lvl="1"/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earthquake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diinformasikan</a:t>
            </a:r>
            <a:r>
              <a:rPr lang="en-US" sz="2800" dirty="0"/>
              <a:t> Mary </a:t>
            </a:r>
            <a:r>
              <a:rPr lang="en-US" sz="2800" dirty="0" err="1"/>
              <a:t>dan</a:t>
            </a:r>
            <a:r>
              <a:rPr lang="en-US" sz="2800" dirty="0"/>
              <a:t> John </a:t>
            </a:r>
            <a:r>
              <a:rPr lang="en-US" sz="2800" dirty="0" err="1"/>
              <a:t>keduanya</a:t>
            </a:r>
            <a:r>
              <a:rPr lang="en-US" sz="2800" dirty="0"/>
              <a:t> </a:t>
            </a:r>
            <a:r>
              <a:rPr lang="en-US" sz="2800" dirty="0" err="1"/>
              <a:t>menelepon</a:t>
            </a:r>
            <a:endParaRPr lang="en-US" sz="2800" dirty="0"/>
          </a:p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BN Tree Structure:</a:t>
            </a:r>
          </a:p>
          <a:p>
            <a:pPr lvl="1"/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probabilitasnya</a:t>
            </a:r>
            <a:r>
              <a:rPr lang="en-US" sz="2800" dirty="0"/>
              <a:t> F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diinfokan</a:t>
            </a:r>
            <a:r>
              <a:rPr lang="en-US" sz="2800" dirty="0"/>
              <a:t> G </a:t>
            </a:r>
            <a:r>
              <a:rPr lang="en-US" sz="2800" dirty="0" err="1"/>
              <a:t>terjadi</a:t>
            </a:r>
            <a:endParaRPr lang="en-US" sz="2800" dirty="0"/>
          </a:p>
          <a:p>
            <a:pPr lvl="1"/>
            <a:r>
              <a:rPr lang="en-US" sz="2800" dirty="0"/>
              <a:t>Idem, </a:t>
            </a:r>
            <a:r>
              <a:rPr lang="en-US" sz="2800" dirty="0" err="1"/>
              <a:t>bila</a:t>
            </a:r>
            <a:r>
              <a:rPr lang="en-US" sz="2800" dirty="0"/>
              <a:t> B </a:t>
            </a:r>
            <a:r>
              <a:rPr lang="en-US" sz="2800" dirty="0" err="1"/>
              <a:t>dan</a:t>
            </a:r>
            <a:r>
              <a:rPr lang="en-US" sz="2800" dirty="0"/>
              <a:t> G </a:t>
            </a:r>
            <a:r>
              <a:rPr lang="en-US" sz="2800" dirty="0" err="1"/>
              <a:t>terjadi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2695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/>
              <a:t>Message Passing Algorithm (Pearl)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155825" y="1714500"/>
            <a:ext cx="7467600" cy="487680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None/>
            </a:pPr>
            <a:endParaRPr lang="en-US" altLang="id-ID" dirty="0"/>
          </a:p>
          <a:p>
            <a:pPr>
              <a:lnSpc>
                <a:spcPct val="110000"/>
              </a:lnSpc>
            </a:pPr>
            <a:r>
              <a:rPr lang="en-US" altLang="id-ID" dirty="0"/>
              <a:t>Pearl, 1988; </a:t>
            </a:r>
          </a:p>
          <a:p>
            <a:pPr>
              <a:lnSpc>
                <a:spcPct val="110000"/>
              </a:lnSpc>
            </a:pPr>
            <a:r>
              <a:rPr lang="en-US" altLang="id-ID" dirty="0" err="1"/>
              <a:t>Untuk</a:t>
            </a:r>
            <a:r>
              <a:rPr lang="en-US" altLang="id-ID" dirty="0"/>
              <a:t> BN yang </a:t>
            </a:r>
            <a:r>
              <a:rPr lang="en-US" altLang="id-ID" dirty="0" err="1"/>
              <a:t>berbentuk</a:t>
            </a:r>
            <a:r>
              <a:rPr lang="en-US" altLang="id-ID" dirty="0"/>
              <a:t> </a:t>
            </a:r>
            <a:r>
              <a:rPr lang="en-US" altLang="id-ID" dirty="0" err="1"/>
              <a:t>Polytree</a:t>
            </a:r>
            <a:endParaRPr lang="en-US" altLang="id-ID" dirty="0"/>
          </a:p>
          <a:p>
            <a:pPr>
              <a:lnSpc>
                <a:spcPct val="110000"/>
              </a:lnSpc>
            </a:pPr>
            <a:r>
              <a:rPr lang="en-US" altLang="id-ID" dirty="0" err="1"/>
              <a:t>Tentukan</a:t>
            </a:r>
            <a:r>
              <a:rPr lang="en-US" altLang="id-ID" dirty="0"/>
              <a:t> 1 node (</a:t>
            </a:r>
            <a:r>
              <a:rPr lang="en-US" altLang="id-ID" dirty="0" err="1"/>
              <a:t>sembarang</a:t>
            </a:r>
            <a:r>
              <a:rPr lang="en-US" altLang="id-ID" dirty="0"/>
              <a:t>) </a:t>
            </a:r>
            <a:r>
              <a:rPr lang="en-US" altLang="id-ID" dirty="0" err="1"/>
              <a:t>sebagai</a:t>
            </a:r>
            <a:r>
              <a:rPr lang="en-US" altLang="id-ID" dirty="0"/>
              <a:t> root </a:t>
            </a:r>
          </a:p>
          <a:p>
            <a:pPr>
              <a:lnSpc>
                <a:spcPct val="110000"/>
              </a:lnSpc>
            </a:pPr>
            <a:r>
              <a:rPr lang="en-US" altLang="id-ID" dirty="0" err="1"/>
              <a:t>Jadwalkan</a:t>
            </a:r>
            <a:r>
              <a:rPr lang="en-US" altLang="id-ID" dirty="0"/>
              <a:t> message passing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dua</a:t>
            </a:r>
            <a:r>
              <a:rPr lang="en-US" altLang="id-ID" dirty="0"/>
              <a:t> </a:t>
            </a:r>
            <a:r>
              <a:rPr lang="en-US" altLang="id-ID" dirty="0" err="1"/>
              <a:t>tahap</a:t>
            </a:r>
            <a:endParaRPr lang="en-US" altLang="id-ID" dirty="0"/>
          </a:p>
          <a:p>
            <a:pPr lvl="1">
              <a:lnSpc>
                <a:spcPct val="110000"/>
              </a:lnSpc>
            </a:pPr>
            <a:r>
              <a:rPr lang="en-US" altLang="id-ID" dirty="0"/>
              <a:t>nodes </a:t>
            </a:r>
            <a:r>
              <a:rPr lang="en-US" altLang="id-ID" dirty="0" err="1"/>
              <a:t>menyampaikan</a:t>
            </a:r>
            <a:r>
              <a:rPr lang="en-US" altLang="id-ID" dirty="0"/>
              <a:t> message </a:t>
            </a:r>
            <a:r>
              <a:rPr lang="en-US" altLang="id-ID" dirty="0" err="1"/>
              <a:t>ke</a:t>
            </a:r>
            <a:r>
              <a:rPr lang="en-US" altLang="id-ID" dirty="0"/>
              <a:t> root</a:t>
            </a:r>
          </a:p>
          <a:p>
            <a:pPr lvl="1">
              <a:lnSpc>
                <a:spcPct val="110000"/>
              </a:lnSpc>
            </a:pPr>
            <a:r>
              <a:rPr lang="en-US" altLang="id-ID" dirty="0"/>
              <a:t>Root </a:t>
            </a:r>
            <a:r>
              <a:rPr lang="en-US" altLang="id-ID" dirty="0" err="1"/>
              <a:t>mendistribusikan</a:t>
            </a:r>
            <a:r>
              <a:rPr lang="en-US" altLang="id-ID" dirty="0"/>
              <a:t> messages </a:t>
            </a:r>
            <a:r>
              <a:rPr lang="en-US" altLang="id-ID" dirty="0" err="1"/>
              <a:t>ke</a:t>
            </a:r>
            <a:r>
              <a:rPr lang="en-US" altLang="id-ID" dirty="0"/>
              <a:t> </a:t>
            </a:r>
            <a:r>
              <a:rPr lang="en-US" altLang="id-ID" dirty="0" err="1"/>
              <a:t>semua</a:t>
            </a:r>
            <a:r>
              <a:rPr lang="en-US" altLang="id-ID" dirty="0"/>
              <a:t> leaves</a:t>
            </a:r>
          </a:p>
          <a:p>
            <a:pPr>
              <a:lnSpc>
                <a:spcPct val="110000"/>
              </a:lnSpc>
            </a:pPr>
            <a:r>
              <a:rPr lang="en-US" altLang="id-ID" dirty="0" err="1"/>
              <a:t>Waktu</a:t>
            </a:r>
            <a:r>
              <a:rPr lang="en-US" altLang="id-ID" dirty="0"/>
              <a:t> </a:t>
            </a:r>
            <a:r>
              <a:rPr lang="en-US" altLang="id-ID" dirty="0" err="1"/>
              <a:t>komputasi</a:t>
            </a:r>
            <a:r>
              <a:rPr lang="en-US" altLang="id-ID" dirty="0"/>
              <a:t> </a:t>
            </a:r>
            <a:r>
              <a:rPr lang="en-US" altLang="id-ID" dirty="0" err="1"/>
              <a:t>sebanding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banyaknya</a:t>
            </a:r>
            <a:r>
              <a:rPr lang="en-US" altLang="id-ID" dirty="0"/>
              <a:t> node O(n) </a:t>
            </a:r>
          </a:p>
        </p:txBody>
      </p:sp>
    </p:spTree>
    <p:extLst>
      <p:ext uri="{BB962C8B-B14F-4D97-AF65-F5344CB8AC3E}">
        <p14:creationId xmlns:p14="http://schemas.microsoft.com/office/powerpoint/2010/main" val="2698581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438150"/>
            <a:ext cx="77724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dirty="0" err="1"/>
              <a:t>Contoh</a:t>
            </a:r>
            <a:r>
              <a:rPr lang="en-US" altLang="id-ID" dirty="0"/>
              <a:t> </a:t>
            </a:r>
            <a:r>
              <a:rPr lang="en-US" altLang="id-ID" dirty="0" err="1"/>
              <a:t>Operasional</a:t>
            </a:r>
            <a:r>
              <a:rPr lang="en-US" altLang="id-ID" dirty="0"/>
              <a:t> </a:t>
            </a:r>
            <a:r>
              <a:rPr lang="en-US" altLang="id-ID" dirty="0" err="1"/>
              <a:t>Algoritma</a:t>
            </a:r>
            <a:r>
              <a:rPr lang="en-US" altLang="id-ID" dirty="0"/>
              <a:t> MP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2273300" y="1701800"/>
            <a:ext cx="7089140" cy="3520440"/>
            <a:chOff x="472" y="1072"/>
            <a:chExt cx="2188" cy="904"/>
          </a:xfrm>
        </p:grpSpPr>
        <p:sp>
          <p:nvSpPr>
            <p:cNvPr id="88068" name="Oval 4"/>
            <p:cNvSpPr>
              <a:spLocks noChangeArrowheads="1"/>
            </p:cNvSpPr>
            <p:nvPr/>
          </p:nvSpPr>
          <p:spPr bwMode="auto">
            <a:xfrm>
              <a:off x="1468" y="1072"/>
              <a:ext cx="136" cy="1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8069" name="Oval 5"/>
            <p:cNvSpPr>
              <a:spLocks noChangeArrowheads="1"/>
            </p:cNvSpPr>
            <p:nvPr/>
          </p:nvSpPr>
          <p:spPr bwMode="auto">
            <a:xfrm>
              <a:off x="1132" y="1384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8070" name="Oval 6"/>
            <p:cNvSpPr>
              <a:spLocks noChangeArrowheads="1"/>
            </p:cNvSpPr>
            <p:nvPr/>
          </p:nvSpPr>
          <p:spPr bwMode="auto">
            <a:xfrm>
              <a:off x="1816" y="1396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8071" name="Oval 7"/>
            <p:cNvSpPr>
              <a:spLocks noChangeArrowheads="1"/>
            </p:cNvSpPr>
            <p:nvPr/>
          </p:nvSpPr>
          <p:spPr bwMode="auto">
            <a:xfrm>
              <a:off x="472" y="1828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8072" name="Oval 8"/>
            <p:cNvSpPr>
              <a:spLocks noChangeArrowheads="1"/>
            </p:cNvSpPr>
            <p:nvPr/>
          </p:nvSpPr>
          <p:spPr bwMode="auto">
            <a:xfrm>
              <a:off x="1156" y="1840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8073" name="Oval 9"/>
            <p:cNvSpPr>
              <a:spLocks noChangeArrowheads="1"/>
            </p:cNvSpPr>
            <p:nvPr/>
          </p:nvSpPr>
          <p:spPr bwMode="auto">
            <a:xfrm>
              <a:off x="1864" y="1864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8074" name="Oval 10"/>
            <p:cNvSpPr>
              <a:spLocks noChangeArrowheads="1"/>
            </p:cNvSpPr>
            <p:nvPr/>
          </p:nvSpPr>
          <p:spPr bwMode="auto">
            <a:xfrm>
              <a:off x="2548" y="1876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 flipH="1">
              <a:off x="1220" y="1168"/>
              <a:ext cx="236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1624" y="1168"/>
              <a:ext cx="22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 flipH="1">
              <a:off x="548" y="1480"/>
              <a:ext cx="59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1180" y="1480"/>
              <a:ext cx="28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1912" y="1504"/>
              <a:ext cx="1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1924" y="1468"/>
              <a:ext cx="652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52629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2273300" y="1701800"/>
            <a:ext cx="3473450" cy="1435100"/>
            <a:chOff x="472" y="1072"/>
            <a:chExt cx="2188" cy="904"/>
          </a:xfrm>
        </p:grpSpPr>
        <p:sp>
          <p:nvSpPr>
            <p:cNvPr id="96316" name="Oval 4"/>
            <p:cNvSpPr>
              <a:spLocks noChangeArrowheads="1"/>
            </p:cNvSpPr>
            <p:nvPr/>
          </p:nvSpPr>
          <p:spPr bwMode="auto">
            <a:xfrm>
              <a:off x="1468" y="1072"/>
              <a:ext cx="136" cy="1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17" name="Oval 5"/>
            <p:cNvSpPr>
              <a:spLocks noChangeArrowheads="1"/>
            </p:cNvSpPr>
            <p:nvPr/>
          </p:nvSpPr>
          <p:spPr bwMode="auto">
            <a:xfrm>
              <a:off x="1132" y="1384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18" name="Oval 6"/>
            <p:cNvSpPr>
              <a:spLocks noChangeArrowheads="1"/>
            </p:cNvSpPr>
            <p:nvPr/>
          </p:nvSpPr>
          <p:spPr bwMode="auto">
            <a:xfrm>
              <a:off x="1816" y="1396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19" name="Oval 7"/>
            <p:cNvSpPr>
              <a:spLocks noChangeArrowheads="1"/>
            </p:cNvSpPr>
            <p:nvPr/>
          </p:nvSpPr>
          <p:spPr bwMode="auto">
            <a:xfrm>
              <a:off x="472" y="1828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20" name="Oval 8"/>
            <p:cNvSpPr>
              <a:spLocks noChangeArrowheads="1"/>
            </p:cNvSpPr>
            <p:nvPr/>
          </p:nvSpPr>
          <p:spPr bwMode="auto">
            <a:xfrm>
              <a:off x="1156" y="1840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21" name="Oval 9"/>
            <p:cNvSpPr>
              <a:spLocks noChangeArrowheads="1"/>
            </p:cNvSpPr>
            <p:nvPr/>
          </p:nvSpPr>
          <p:spPr bwMode="auto">
            <a:xfrm>
              <a:off x="1864" y="1864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22" name="Oval 10"/>
            <p:cNvSpPr>
              <a:spLocks noChangeArrowheads="1"/>
            </p:cNvSpPr>
            <p:nvPr/>
          </p:nvSpPr>
          <p:spPr bwMode="auto">
            <a:xfrm>
              <a:off x="2548" y="1876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23" name="Line 11"/>
            <p:cNvSpPr>
              <a:spLocks noChangeShapeType="1"/>
            </p:cNvSpPr>
            <p:nvPr/>
          </p:nvSpPr>
          <p:spPr bwMode="auto">
            <a:xfrm flipH="1">
              <a:off x="1220" y="1168"/>
              <a:ext cx="236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4" name="Line 12"/>
            <p:cNvSpPr>
              <a:spLocks noChangeShapeType="1"/>
            </p:cNvSpPr>
            <p:nvPr/>
          </p:nvSpPr>
          <p:spPr bwMode="auto">
            <a:xfrm>
              <a:off x="1624" y="1168"/>
              <a:ext cx="22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5" name="Line 13"/>
            <p:cNvSpPr>
              <a:spLocks noChangeShapeType="1"/>
            </p:cNvSpPr>
            <p:nvPr/>
          </p:nvSpPr>
          <p:spPr bwMode="auto">
            <a:xfrm flipH="1">
              <a:off x="548" y="1480"/>
              <a:ext cx="59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6" name="Line 14"/>
            <p:cNvSpPr>
              <a:spLocks noChangeShapeType="1"/>
            </p:cNvSpPr>
            <p:nvPr/>
          </p:nvSpPr>
          <p:spPr bwMode="auto">
            <a:xfrm>
              <a:off x="1180" y="1480"/>
              <a:ext cx="28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7" name="Line 15"/>
            <p:cNvSpPr>
              <a:spLocks noChangeShapeType="1"/>
            </p:cNvSpPr>
            <p:nvPr/>
          </p:nvSpPr>
          <p:spPr bwMode="auto">
            <a:xfrm>
              <a:off x="1912" y="1504"/>
              <a:ext cx="1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8" name="Line 16"/>
            <p:cNvSpPr>
              <a:spLocks noChangeShapeType="1"/>
            </p:cNvSpPr>
            <p:nvPr/>
          </p:nvSpPr>
          <p:spPr bwMode="auto">
            <a:xfrm>
              <a:off x="1924" y="1468"/>
              <a:ext cx="652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0" name="Group 17"/>
          <p:cNvGrpSpPr>
            <a:grpSpLocks/>
          </p:cNvGrpSpPr>
          <p:nvPr/>
        </p:nvGrpSpPr>
        <p:grpSpPr bwMode="auto">
          <a:xfrm>
            <a:off x="6711950" y="1701800"/>
            <a:ext cx="3473450" cy="1435100"/>
            <a:chOff x="3268" y="1072"/>
            <a:chExt cx="2188" cy="904"/>
          </a:xfrm>
        </p:grpSpPr>
        <p:sp>
          <p:nvSpPr>
            <p:cNvPr id="96303" name="Oval 18"/>
            <p:cNvSpPr>
              <a:spLocks noChangeArrowheads="1"/>
            </p:cNvSpPr>
            <p:nvPr/>
          </p:nvSpPr>
          <p:spPr bwMode="auto">
            <a:xfrm>
              <a:off x="4264" y="1072"/>
              <a:ext cx="136" cy="1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04" name="Oval 19"/>
            <p:cNvSpPr>
              <a:spLocks noChangeArrowheads="1"/>
            </p:cNvSpPr>
            <p:nvPr/>
          </p:nvSpPr>
          <p:spPr bwMode="auto">
            <a:xfrm>
              <a:off x="3928" y="1384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05" name="Oval 20"/>
            <p:cNvSpPr>
              <a:spLocks noChangeArrowheads="1"/>
            </p:cNvSpPr>
            <p:nvPr/>
          </p:nvSpPr>
          <p:spPr bwMode="auto">
            <a:xfrm>
              <a:off x="4612" y="1396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06" name="Oval 21"/>
            <p:cNvSpPr>
              <a:spLocks noChangeArrowheads="1"/>
            </p:cNvSpPr>
            <p:nvPr/>
          </p:nvSpPr>
          <p:spPr bwMode="auto">
            <a:xfrm>
              <a:off x="3268" y="1828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07" name="Oval 22"/>
            <p:cNvSpPr>
              <a:spLocks noChangeArrowheads="1"/>
            </p:cNvSpPr>
            <p:nvPr/>
          </p:nvSpPr>
          <p:spPr bwMode="auto">
            <a:xfrm>
              <a:off x="3952" y="1840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08" name="Oval 23"/>
            <p:cNvSpPr>
              <a:spLocks noChangeArrowheads="1"/>
            </p:cNvSpPr>
            <p:nvPr/>
          </p:nvSpPr>
          <p:spPr bwMode="auto">
            <a:xfrm>
              <a:off x="4660" y="1864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09" name="Oval 24"/>
            <p:cNvSpPr>
              <a:spLocks noChangeArrowheads="1"/>
            </p:cNvSpPr>
            <p:nvPr/>
          </p:nvSpPr>
          <p:spPr bwMode="auto">
            <a:xfrm>
              <a:off x="5344" y="1876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310" name="Line 25"/>
            <p:cNvSpPr>
              <a:spLocks noChangeShapeType="1"/>
            </p:cNvSpPr>
            <p:nvPr/>
          </p:nvSpPr>
          <p:spPr bwMode="auto">
            <a:xfrm flipH="1">
              <a:off x="4016" y="1168"/>
              <a:ext cx="236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1" name="Line 26"/>
            <p:cNvSpPr>
              <a:spLocks noChangeShapeType="1"/>
            </p:cNvSpPr>
            <p:nvPr/>
          </p:nvSpPr>
          <p:spPr bwMode="auto">
            <a:xfrm>
              <a:off x="4420" y="1168"/>
              <a:ext cx="22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2" name="Line 27"/>
            <p:cNvSpPr>
              <a:spLocks noChangeShapeType="1"/>
            </p:cNvSpPr>
            <p:nvPr/>
          </p:nvSpPr>
          <p:spPr bwMode="auto">
            <a:xfrm flipH="1">
              <a:off x="3344" y="1480"/>
              <a:ext cx="59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3" name="Line 28"/>
            <p:cNvSpPr>
              <a:spLocks noChangeShapeType="1"/>
            </p:cNvSpPr>
            <p:nvPr/>
          </p:nvSpPr>
          <p:spPr bwMode="auto">
            <a:xfrm>
              <a:off x="3976" y="1480"/>
              <a:ext cx="28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4" name="Line 29"/>
            <p:cNvSpPr>
              <a:spLocks noChangeShapeType="1"/>
            </p:cNvSpPr>
            <p:nvPr/>
          </p:nvSpPr>
          <p:spPr bwMode="auto">
            <a:xfrm>
              <a:off x="4708" y="1504"/>
              <a:ext cx="1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15" name="Line 30"/>
            <p:cNvSpPr>
              <a:spLocks noChangeShapeType="1"/>
            </p:cNvSpPr>
            <p:nvPr/>
          </p:nvSpPr>
          <p:spPr bwMode="auto">
            <a:xfrm>
              <a:off x="4720" y="1468"/>
              <a:ext cx="652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1" name="Group 31"/>
          <p:cNvGrpSpPr>
            <a:grpSpLocks/>
          </p:cNvGrpSpPr>
          <p:nvPr/>
        </p:nvGrpSpPr>
        <p:grpSpPr bwMode="auto">
          <a:xfrm>
            <a:off x="2368550" y="4349750"/>
            <a:ext cx="3473450" cy="1435100"/>
            <a:chOff x="532" y="2740"/>
            <a:chExt cx="2188" cy="904"/>
          </a:xfrm>
        </p:grpSpPr>
        <p:sp>
          <p:nvSpPr>
            <p:cNvPr id="96290" name="Oval 32"/>
            <p:cNvSpPr>
              <a:spLocks noChangeArrowheads="1"/>
            </p:cNvSpPr>
            <p:nvPr/>
          </p:nvSpPr>
          <p:spPr bwMode="auto">
            <a:xfrm>
              <a:off x="1528" y="2740"/>
              <a:ext cx="136" cy="1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91" name="Oval 33"/>
            <p:cNvSpPr>
              <a:spLocks noChangeArrowheads="1"/>
            </p:cNvSpPr>
            <p:nvPr/>
          </p:nvSpPr>
          <p:spPr bwMode="auto">
            <a:xfrm>
              <a:off x="1192" y="3052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92" name="Oval 34"/>
            <p:cNvSpPr>
              <a:spLocks noChangeArrowheads="1"/>
            </p:cNvSpPr>
            <p:nvPr/>
          </p:nvSpPr>
          <p:spPr bwMode="auto">
            <a:xfrm>
              <a:off x="1876" y="3064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93" name="Oval 35"/>
            <p:cNvSpPr>
              <a:spLocks noChangeArrowheads="1"/>
            </p:cNvSpPr>
            <p:nvPr/>
          </p:nvSpPr>
          <p:spPr bwMode="auto">
            <a:xfrm>
              <a:off x="532" y="3496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94" name="Oval 36"/>
            <p:cNvSpPr>
              <a:spLocks noChangeArrowheads="1"/>
            </p:cNvSpPr>
            <p:nvPr/>
          </p:nvSpPr>
          <p:spPr bwMode="auto">
            <a:xfrm>
              <a:off x="1216" y="3508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95" name="Oval 37"/>
            <p:cNvSpPr>
              <a:spLocks noChangeArrowheads="1"/>
            </p:cNvSpPr>
            <p:nvPr/>
          </p:nvSpPr>
          <p:spPr bwMode="auto">
            <a:xfrm>
              <a:off x="1924" y="3532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96" name="Oval 38"/>
            <p:cNvSpPr>
              <a:spLocks noChangeArrowheads="1"/>
            </p:cNvSpPr>
            <p:nvPr/>
          </p:nvSpPr>
          <p:spPr bwMode="auto">
            <a:xfrm>
              <a:off x="2608" y="3544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97" name="Line 39"/>
            <p:cNvSpPr>
              <a:spLocks noChangeShapeType="1"/>
            </p:cNvSpPr>
            <p:nvPr/>
          </p:nvSpPr>
          <p:spPr bwMode="auto">
            <a:xfrm flipH="1">
              <a:off x="1280" y="2836"/>
              <a:ext cx="236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8" name="Line 40"/>
            <p:cNvSpPr>
              <a:spLocks noChangeShapeType="1"/>
            </p:cNvSpPr>
            <p:nvPr/>
          </p:nvSpPr>
          <p:spPr bwMode="auto">
            <a:xfrm>
              <a:off x="1684" y="2836"/>
              <a:ext cx="22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9" name="Line 41"/>
            <p:cNvSpPr>
              <a:spLocks noChangeShapeType="1"/>
            </p:cNvSpPr>
            <p:nvPr/>
          </p:nvSpPr>
          <p:spPr bwMode="auto">
            <a:xfrm flipH="1">
              <a:off x="608" y="3148"/>
              <a:ext cx="59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0" name="Line 42"/>
            <p:cNvSpPr>
              <a:spLocks noChangeShapeType="1"/>
            </p:cNvSpPr>
            <p:nvPr/>
          </p:nvSpPr>
          <p:spPr bwMode="auto">
            <a:xfrm>
              <a:off x="1240" y="3148"/>
              <a:ext cx="28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1" name="Line 43"/>
            <p:cNvSpPr>
              <a:spLocks noChangeShapeType="1"/>
            </p:cNvSpPr>
            <p:nvPr/>
          </p:nvSpPr>
          <p:spPr bwMode="auto">
            <a:xfrm>
              <a:off x="1972" y="3172"/>
              <a:ext cx="1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Line 44"/>
            <p:cNvSpPr>
              <a:spLocks noChangeShapeType="1"/>
            </p:cNvSpPr>
            <p:nvPr/>
          </p:nvSpPr>
          <p:spPr bwMode="auto">
            <a:xfrm>
              <a:off x="1984" y="3136"/>
              <a:ext cx="652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2" name="Group 45"/>
          <p:cNvGrpSpPr>
            <a:grpSpLocks/>
          </p:cNvGrpSpPr>
          <p:nvPr/>
        </p:nvGrpSpPr>
        <p:grpSpPr bwMode="auto">
          <a:xfrm>
            <a:off x="6635750" y="4254500"/>
            <a:ext cx="3473450" cy="1435100"/>
            <a:chOff x="3220" y="2680"/>
            <a:chExt cx="2188" cy="904"/>
          </a:xfrm>
        </p:grpSpPr>
        <p:sp>
          <p:nvSpPr>
            <p:cNvPr id="96277" name="Oval 46"/>
            <p:cNvSpPr>
              <a:spLocks noChangeArrowheads="1"/>
            </p:cNvSpPr>
            <p:nvPr/>
          </p:nvSpPr>
          <p:spPr bwMode="auto">
            <a:xfrm>
              <a:off x="4216" y="2680"/>
              <a:ext cx="136" cy="1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78" name="Oval 47"/>
            <p:cNvSpPr>
              <a:spLocks noChangeArrowheads="1"/>
            </p:cNvSpPr>
            <p:nvPr/>
          </p:nvSpPr>
          <p:spPr bwMode="auto">
            <a:xfrm>
              <a:off x="3880" y="2992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79" name="Oval 48"/>
            <p:cNvSpPr>
              <a:spLocks noChangeArrowheads="1"/>
            </p:cNvSpPr>
            <p:nvPr/>
          </p:nvSpPr>
          <p:spPr bwMode="auto">
            <a:xfrm>
              <a:off x="4564" y="3004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80" name="Oval 49"/>
            <p:cNvSpPr>
              <a:spLocks noChangeArrowheads="1"/>
            </p:cNvSpPr>
            <p:nvPr/>
          </p:nvSpPr>
          <p:spPr bwMode="auto">
            <a:xfrm>
              <a:off x="3220" y="3436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81" name="Oval 50"/>
            <p:cNvSpPr>
              <a:spLocks noChangeArrowheads="1"/>
            </p:cNvSpPr>
            <p:nvPr/>
          </p:nvSpPr>
          <p:spPr bwMode="auto">
            <a:xfrm>
              <a:off x="3904" y="3448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82" name="Oval 51"/>
            <p:cNvSpPr>
              <a:spLocks noChangeArrowheads="1"/>
            </p:cNvSpPr>
            <p:nvPr/>
          </p:nvSpPr>
          <p:spPr bwMode="auto">
            <a:xfrm>
              <a:off x="4612" y="3472"/>
              <a:ext cx="112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83" name="Oval 52"/>
            <p:cNvSpPr>
              <a:spLocks noChangeArrowheads="1"/>
            </p:cNvSpPr>
            <p:nvPr/>
          </p:nvSpPr>
          <p:spPr bwMode="auto">
            <a:xfrm>
              <a:off x="5296" y="3484"/>
              <a:ext cx="112" cy="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96284" name="Line 53"/>
            <p:cNvSpPr>
              <a:spLocks noChangeShapeType="1"/>
            </p:cNvSpPr>
            <p:nvPr/>
          </p:nvSpPr>
          <p:spPr bwMode="auto">
            <a:xfrm flipH="1">
              <a:off x="3968" y="2776"/>
              <a:ext cx="236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5" name="Line 54"/>
            <p:cNvSpPr>
              <a:spLocks noChangeShapeType="1"/>
            </p:cNvSpPr>
            <p:nvPr/>
          </p:nvSpPr>
          <p:spPr bwMode="auto">
            <a:xfrm>
              <a:off x="4372" y="2776"/>
              <a:ext cx="22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6" name="Line 55"/>
            <p:cNvSpPr>
              <a:spLocks noChangeShapeType="1"/>
            </p:cNvSpPr>
            <p:nvPr/>
          </p:nvSpPr>
          <p:spPr bwMode="auto">
            <a:xfrm flipH="1">
              <a:off x="3296" y="3088"/>
              <a:ext cx="59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Line 56"/>
            <p:cNvSpPr>
              <a:spLocks noChangeShapeType="1"/>
            </p:cNvSpPr>
            <p:nvPr/>
          </p:nvSpPr>
          <p:spPr bwMode="auto">
            <a:xfrm>
              <a:off x="3928" y="3088"/>
              <a:ext cx="28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8" name="Line 57"/>
            <p:cNvSpPr>
              <a:spLocks noChangeShapeType="1"/>
            </p:cNvSpPr>
            <p:nvPr/>
          </p:nvSpPr>
          <p:spPr bwMode="auto">
            <a:xfrm>
              <a:off x="4660" y="3112"/>
              <a:ext cx="16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9" name="Line 58"/>
            <p:cNvSpPr>
              <a:spLocks noChangeShapeType="1"/>
            </p:cNvSpPr>
            <p:nvPr/>
          </p:nvSpPr>
          <p:spPr bwMode="auto">
            <a:xfrm>
              <a:off x="4672" y="3076"/>
              <a:ext cx="652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3" name="Line 59"/>
          <p:cNvSpPr>
            <a:spLocks noChangeShapeType="1"/>
          </p:cNvSpPr>
          <p:nvPr/>
        </p:nvSpPr>
        <p:spPr bwMode="auto">
          <a:xfrm flipH="1" flipV="1">
            <a:off x="8704263" y="1722438"/>
            <a:ext cx="4889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60"/>
          <p:cNvSpPr>
            <a:spLocks noChangeShapeType="1"/>
          </p:cNvSpPr>
          <p:nvPr/>
        </p:nvSpPr>
        <p:spPr bwMode="auto">
          <a:xfrm flipV="1">
            <a:off x="2286002" y="2317750"/>
            <a:ext cx="708025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61"/>
          <p:cNvSpPr>
            <a:spLocks noChangeShapeType="1"/>
          </p:cNvSpPr>
          <p:nvPr/>
        </p:nvSpPr>
        <p:spPr bwMode="auto">
          <a:xfrm flipH="1" flipV="1">
            <a:off x="3581402" y="2373313"/>
            <a:ext cx="41275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62"/>
          <p:cNvSpPr>
            <a:spLocks noChangeShapeType="1"/>
          </p:cNvSpPr>
          <p:nvPr/>
        </p:nvSpPr>
        <p:spPr bwMode="auto">
          <a:xfrm flipV="1">
            <a:off x="7620000" y="17526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63"/>
          <p:cNvSpPr>
            <a:spLocks noChangeShapeType="1"/>
          </p:cNvSpPr>
          <p:nvPr/>
        </p:nvSpPr>
        <p:spPr bwMode="auto">
          <a:xfrm>
            <a:off x="4311650" y="4408488"/>
            <a:ext cx="4572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Line 64"/>
          <p:cNvSpPr>
            <a:spLocks noChangeShapeType="1"/>
          </p:cNvSpPr>
          <p:nvPr/>
        </p:nvSpPr>
        <p:spPr bwMode="auto">
          <a:xfrm flipH="1">
            <a:off x="3352800" y="4419600"/>
            <a:ext cx="431800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Line 65"/>
          <p:cNvSpPr>
            <a:spLocks noChangeShapeType="1"/>
          </p:cNvSpPr>
          <p:nvPr/>
        </p:nvSpPr>
        <p:spPr bwMode="auto">
          <a:xfrm flipH="1">
            <a:off x="6765925" y="5014913"/>
            <a:ext cx="50800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Rectangle 66"/>
          <p:cNvSpPr>
            <a:spLocks noChangeArrowheads="1"/>
          </p:cNvSpPr>
          <p:nvPr/>
        </p:nvSpPr>
        <p:spPr bwMode="auto">
          <a:xfrm>
            <a:off x="2233613" y="1597027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b="1"/>
              <a:t>1</a:t>
            </a:r>
          </a:p>
        </p:txBody>
      </p:sp>
      <p:sp>
        <p:nvSpPr>
          <p:cNvPr id="96271" name="Rectangle 67"/>
          <p:cNvSpPr>
            <a:spLocks noChangeArrowheads="1"/>
          </p:cNvSpPr>
          <p:nvPr/>
        </p:nvSpPr>
        <p:spPr bwMode="auto">
          <a:xfrm>
            <a:off x="7091363" y="1577977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b="1"/>
              <a:t>2</a:t>
            </a:r>
          </a:p>
        </p:txBody>
      </p:sp>
      <p:sp>
        <p:nvSpPr>
          <p:cNvPr id="96272" name="Rectangle 68"/>
          <p:cNvSpPr>
            <a:spLocks noChangeArrowheads="1"/>
          </p:cNvSpPr>
          <p:nvPr/>
        </p:nvSpPr>
        <p:spPr bwMode="auto">
          <a:xfrm>
            <a:off x="2271713" y="4359277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b="1"/>
              <a:t>3</a:t>
            </a:r>
          </a:p>
        </p:txBody>
      </p:sp>
      <p:sp>
        <p:nvSpPr>
          <p:cNvPr id="96273" name="Rectangle 69"/>
          <p:cNvSpPr>
            <a:spLocks noChangeArrowheads="1"/>
          </p:cNvSpPr>
          <p:nvPr/>
        </p:nvSpPr>
        <p:spPr bwMode="auto">
          <a:xfrm>
            <a:off x="6824663" y="4416427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b="1"/>
              <a:t>4</a:t>
            </a:r>
          </a:p>
        </p:txBody>
      </p:sp>
      <p:sp>
        <p:nvSpPr>
          <p:cNvPr id="96274" name="Line 70"/>
          <p:cNvSpPr>
            <a:spLocks noChangeShapeType="1"/>
          </p:cNvSpPr>
          <p:nvPr/>
        </p:nvSpPr>
        <p:spPr bwMode="auto">
          <a:xfrm>
            <a:off x="8813800" y="5029200"/>
            <a:ext cx="25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71"/>
          <p:cNvSpPr>
            <a:spLocks noChangeShapeType="1"/>
          </p:cNvSpPr>
          <p:nvPr/>
        </p:nvSpPr>
        <p:spPr bwMode="auto">
          <a:xfrm flipH="1" flipV="1">
            <a:off x="4873627" y="2308227"/>
            <a:ext cx="728663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72"/>
          <p:cNvSpPr>
            <a:spLocks noChangeShapeType="1"/>
          </p:cNvSpPr>
          <p:nvPr/>
        </p:nvSpPr>
        <p:spPr bwMode="auto">
          <a:xfrm flipH="1" flipV="1">
            <a:off x="4373565" y="2373315"/>
            <a:ext cx="1587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8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animBg="1"/>
      <p:bldP spid="96264" grpId="0" animBg="1"/>
      <p:bldP spid="96265" grpId="0" animBg="1"/>
      <p:bldP spid="96266" grpId="0" animBg="1"/>
      <p:bldP spid="96267" grpId="0" animBg="1"/>
      <p:bldP spid="96268" grpId="0" animBg="1"/>
      <p:bldP spid="96269" grpId="0" animBg="1"/>
      <p:bldP spid="96270" grpId="0"/>
      <p:bldP spid="96271" grpId="0"/>
      <p:bldP spid="96272" grpId="0"/>
      <p:bldP spid="96273" grpId="0"/>
      <p:bldP spid="96274" grpId="0" animBg="1"/>
      <p:bldP spid="96275" grpId="0" animBg="1"/>
      <p:bldP spid="962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id-ID" dirty="0"/>
              <a:t>BN yang </a:t>
            </a:r>
            <a:r>
              <a:rPr lang="en-US" altLang="id-ID" dirty="0" err="1"/>
              <a:t>bukan</a:t>
            </a:r>
            <a:r>
              <a:rPr lang="en-US" altLang="id-ID" dirty="0"/>
              <a:t> </a:t>
            </a:r>
            <a:r>
              <a:rPr lang="en-US" altLang="id-ID" dirty="0" err="1"/>
              <a:t>Polytree</a:t>
            </a:r>
            <a:endParaRPr lang="en-US" altLang="id-ID" dirty="0"/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5711825" y="1681165"/>
            <a:ext cx="368300" cy="3635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4803777" y="2597150"/>
            <a:ext cx="303213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6653215" y="2632075"/>
            <a:ext cx="301625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2962275" y="3900488"/>
            <a:ext cx="342900" cy="3730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8311" name="Oval 7"/>
          <p:cNvSpPr>
            <a:spLocks noChangeArrowheads="1"/>
          </p:cNvSpPr>
          <p:nvPr/>
        </p:nvSpPr>
        <p:spPr bwMode="auto">
          <a:xfrm>
            <a:off x="4868863" y="3935415"/>
            <a:ext cx="303212" cy="2936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8312" name="Oval 8"/>
          <p:cNvSpPr>
            <a:spLocks noChangeArrowheads="1"/>
          </p:cNvSpPr>
          <p:nvPr/>
        </p:nvSpPr>
        <p:spPr bwMode="auto">
          <a:xfrm>
            <a:off x="6723063" y="4006850"/>
            <a:ext cx="303212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8313" name="Oval 9"/>
          <p:cNvSpPr>
            <a:spLocks noChangeArrowheads="1"/>
          </p:cNvSpPr>
          <p:nvPr/>
        </p:nvSpPr>
        <p:spPr bwMode="auto">
          <a:xfrm>
            <a:off x="8629652" y="4003675"/>
            <a:ext cx="303213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>
            <a:off x="5041902" y="1963740"/>
            <a:ext cx="715963" cy="668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6035675" y="1963738"/>
            <a:ext cx="7112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H="1">
            <a:off x="3225802" y="2819402"/>
            <a:ext cx="1611313" cy="1128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4933950" y="2879727"/>
            <a:ext cx="57150" cy="1020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6813552" y="2949575"/>
            <a:ext cx="42863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6943727" y="2843213"/>
            <a:ext cx="1762125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5729288" y="161766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2970213" y="389414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4773613" y="2533652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4848227" y="386556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6731000" y="3940177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6648452" y="257810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8609013" y="3949702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5099050" y="2794000"/>
            <a:ext cx="16208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7564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id-ID" dirty="0"/>
              <a:t>BN yang </a:t>
            </a:r>
            <a:r>
              <a:rPr lang="en-US" altLang="id-ID" dirty="0" err="1"/>
              <a:t>bukan</a:t>
            </a:r>
            <a:r>
              <a:rPr lang="en-US" altLang="id-ID" dirty="0"/>
              <a:t> </a:t>
            </a:r>
            <a:r>
              <a:rPr lang="en-US" altLang="id-ID" dirty="0" err="1"/>
              <a:t>Polytree</a:t>
            </a:r>
            <a:endParaRPr lang="en-US" altLang="id-ID" dirty="0"/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5711825" y="1681165"/>
            <a:ext cx="368300" cy="3635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4803777" y="2597150"/>
            <a:ext cx="303213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6653215" y="2632075"/>
            <a:ext cx="301625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2962275" y="3900488"/>
            <a:ext cx="342900" cy="3730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4868863" y="3935415"/>
            <a:ext cx="303212" cy="2936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6723063" y="4006850"/>
            <a:ext cx="303212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8629652" y="4003675"/>
            <a:ext cx="303213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>
            <a:off x="5041902" y="1963740"/>
            <a:ext cx="715963" cy="668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035675" y="1963738"/>
            <a:ext cx="7112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3225802" y="2819402"/>
            <a:ext cx="1611313" cy="1128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4933950" y="2879727"/>
            <a:ext cx="57150" cy="1020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6813552" y="2949575"/>
            <a:ext cx="42863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6943727" y="2843213"/>
            <a:ext cx="1762125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5729288" y="161766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2970213" y="389414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4773613" y="2533652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4848227" y="386556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6731000" y="3940177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6648452" y="257810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8609013" y="3949702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099050" y="2794000"/>
            <a:ext cx="16208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1592581" y="5380039"/>
            <a:ext cx="90100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800" dirty="0">
                <a:latin typeface="Verdana" panose="020B0604030504040204" pitchFamily="34" charset="0"/>
              </a:rPr>
              <a:t>“cluster” </a:t>
            </a:r>
            <a:r>
              <a:rPr lang="en-US" altLang="id-ID" sz="2800" dirty="0" err="1">
                <a:latin typeface="Verdana" panose="020B0604030504040204" pitchFamily="34" charset="0"/>
              </a:rPr>
              <a:t>beberapa</a:t>
            </a:r>
            <a:r>
              <a:rPr lang="en-US" altLang="id-ID" sz="2800" dirty="0">
                <a:latin typeface="Verdana" panose="020B0604030504040204" pitchFamily="34" charset="0"/>
              </a:rPr>
              <a:t> nodes </a:t>
            </a:r>
            <a:r>
              <a:rPr lang="en-US" altLang="id-ID" sz="2800" dirty="0" err="1">
                <a:latin typeface="Verdana" panose="020B0604030504040204" pitchFamily="34" charset="0"/>
              </a:rPr>
              <a:t>menjadi</a:t>
            </a:r>
            <a:r>
              <a:rPr lang="en-US" altLang="id-ID" sz="2800" dirty="0">
                <a:latin typeface="Verdana" panose="020B0604030504040204" pitchFamily="34" charset="0"/>
              </a:rPr>
              <a:t> </a:t>
            </a:r>
            <a:r>
              <a:rPr lang="en-US" altLang="id-ID" sz="2800" dirty="0" err="1">
                <a:latin typeface="Verdana" panose="020B0604030504040204" pitchFamily="34" charset="0"/>
              </a:rPr>
              <a:t>satu</a:t>
            </a:r>
            <a:r>
              <a:rPr lang="en-US" altLang="id-ID" sz="2800" dirty="0">
                <a:latin typeface="Verdana" panose="020B0604030504040204" pitchFamily="34" charset="0"/>
              </a:rPr>
              <a:t> </a:t>
            </a:r>
            <a:r>
              <a:rPr lang="en-US" altLang="id-ID" sz="2800" dirty="0" err="1">
                <a:latin typeface="Verdana" panose="020B0604030504040204" pitchFamily="34" charset="0"/>
              </a:rPr>
              <a:t>untuk</a:t>
            </a:r>
            <a:r>
              <a:rPr lang="en-US" altLang="id-ID" sz="2800" dirty="0">
                <a:latin typeface="Verdana" panose="020B0604030504040204" pitchFamily="34" charset="0"/>
              </a:rPr>
              <a:t> </a:t>
            </a:r>
            <a:r>
              <a:rPr lang="en-US" altLang="id-ID" sz="2800" dirty="0" err="1">
                <a:latin typeface="Verdana" panose="020B0604030504040204" pitchFamily="34" charset="0"/>
              </a:rPr>
              <a:t>menghasilkan</a:t>
            </a:r>
            <a:r>
              <a:rPr lang="en-US" altLang="id-ID" sz="2800" dirty="0">
                <a:latin typeface="Verdana" panose="020B0604030504040204" pitchFamily="34" charset="0"/>
              </a:rPr>
              <a:t> </a:t>
            </a:r>
            <a:r>
              <a:rPr lang="en-US" altLang="id-ID" sz="2800" dirty="0" err="1">
                <a:latin typeface="Verdana" panose="020B0604030504040204" pitchFamily="34" charset="0"/>
              </a:rPr>
              <a:t>polytree</a:t>
            </a:r>
            <a:endParaRPr lang="en-US" altLang="id-ID" sz="2800" dirty="0">
              <a:latin typeface="Verdana" panose="020B0604030504040204" pitchFamily="34" charset="0"/>
            </a:endParaRPr>
          </a:p>
        </p:txBody>
      </p:sp>
      <p:sp>
        <p:nvSpPr>
          <p:cNvPr id="100377" name="Oval 25"/>
          <p:cNvSpPr>
            <a:spLocks noChangeArrowheads="1"/>
          </p:cNvSpPr>
          <p:nvPr/>
        </p:nvSpPr>
        <p:spPr bwMode="auto">
          <a:xfrm>
            <a:off x="4475163" y="2393952"/>
            <a:ext cx="2851150" cy="7651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227410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5521" y="1358235"/>
            <a:ext cx="3564872" cy="207318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354" y="3764687"/>
            <a:ext cx="5409126" cy="281641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relay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92608" lvl="1">
              <a:buNone/>
            </a:pPr>
            <a:r>
              <a:rPr lang="en-US" dirty="0"/>
              <a:t>	    	      Joint Probability Table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297905" y="4431215"/>
              <a:ext cx="3531672" cy="148336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882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093622"/>
                  </p:ext>
                </p:extLst>
              </p:nvPr>
            </p:nvGraphicFramePr>
            <p:xfrm>
              <a:off x="1297905" y="4431215"/>
              <a:ext cx="3531672" cy="148336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882918"/>
                    <a:gridCol w="882918"/>
                    <a:gridCol w="882918"/>
                    <a:gridCol w="8829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39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379" t="-1639" r="-10137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0" t="-100000" r="-302069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90" t="-203279" r="-30206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/>
          <p:cNvCxnSpPr/>
          <p:nvPr/>
        </p:nvCxnSpPr>
        <p:spPr>
          <a:xfrm>
            <a:off x="6126480" y="1879029"/>
            <a:ext cx="0" cy="428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31335" y="1360726"/>
                <a:ext cx="33915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=0.7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335" y="1360726"/>
                <a:ext cx="3391522" cy="1200329"/>
              </a:xfrm>
              <a:prstGeom prst="rect">
                <a:avLst/>
              </a:prstGeom>
              <a:blipFill>
                <a:blip r:embed="rId4"/>
                <a:stretch>
                  <a:fillRect l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01118" y="3019842"/>
                <a:ext cx="2578350" cy="107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</a:rPr>
                  <a:t>Maka,</a:t>
                </a:r>
                <a:endParaRPr lang="en-US" sz="2400" b="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118" y="3019842"/>
                <a:ext cx="2578350" cy="1073627"/>
              </a:xfrm>
              <a:prstGeom prst="rect">
                <a:avLst/>
              </a:prstGeom>
              <a:blipFill>
                <a:blip r:embed="rId5"/>
                <a:stretch>
                  <a:fillRect l="-3783" t="-4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521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4381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id-ID"/>
              <a:t>Junction Tree</a:t>
            </a:r>
          </a:p>
        </p:txBody>
      </p:sp>
      <p:sp>
        <p:nvSpPr>
          <p:cNvPr id="102403" name="Oval 3"/>
          <p:cNvSpPr>
            <a:spLocks noChangeArrowheads="1"/>
          </p:cNvSpPr>
          <p:nvPr/>
        </p:nvSpPr>
        <p:spPr bwMode="auto">
          <a:xfrm>
            <a:off x="5711825" y="1681165"/>
            <a:ext cx="368300" cy="3635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5592765" y="2454275"/>
            <a:ext cx="593725" cy="452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2962275" y="3900488"/>
            <a:ext cx="342900" cy="3730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4868863" y="3935415"/>
            <a:ext cx="303212" cy="2936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6723063" y="4006850"/>
            <a:ext cx="303212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8629652" y="4003675"/>
            <a:ext cx="303213" cy="293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5889627" y="2047877"/>
            <a:ext cx="9525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 flipH="1">
            <a:off x="3225800" y="2711452"/>
            <a:ext cx="2351088" cy="1236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>
            <a:off x="4991102" y="2863850"/>
            <a:ext cx="715963" cy="1036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6170615" y="2709863"/>
            <a:ext cx="2535237" cy="130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5729288" y="161766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2970213" y="389414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5588000" y="2481265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B, E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4848227" y="386556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6731000" y="3940177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8609013" y="3949702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id-ID" sz="20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6046788" y="2884488"/>
            <a:ext cx="673100" cy="120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572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BN Sample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2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algn="l"/>
            <a:r>
              <a:rPr lang="en-US" altLang="en-US"/>
              <a:t>Example from Medical Diagnostics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0952" y="5932075"/>
            <a:ext cx="9031224" cy="759238"/>
          </a:xfrm>
          <a:solidFill>
            <a:schemeClr val="accent5">
              <a:lumMod val="75000"/>
            </a:schemeClr>
          </a:solidFill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Network represents a knowledge structure that models the relationship between medical difficulties, their causes and effects, patient information and diagnostic tests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2209800" y="13017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271715" y="1349375"/>
            <a:ext cx="1336675" cy="363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Visit to Asia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2161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71715" y="2720975"/>
            <a:ext cx="1362075" cy="363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Tuberculosis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4197350" y="3663950"/>
            <a:ext cx="1511300" cy="7493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252915" y="3711577"/>
            <a:ext cx="1362075" cy="638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Tuberculosis</a:t>
            </a:r>
          </a:p>
          <a:p>
            <a:pPr algn="ctr"/>
            <a:r>
              <a:rPr lang="en-US" altLang="en-US" sz="1800">
                <a:solidFill>
                  <a:schemeClr val="bg1"/>
                </a:solidFill>
              </a:rPr>
              <a:t>or Cancer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2216150" y="48831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71713" y="4930777"/>
            <a:ext cx="136896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XRay Result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5873750" y="4959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5929315" y="5006977"/>
            <a:ext cx="9906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Dyspnea</a:t>
            </a: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85407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8596315" y="2720977"/>
            <a:ext cx="114454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Bronchitis</a:t>
            </a: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55689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624513" y="2720977"/>
            <a:ext cx="1381790" cy="3667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Lung Cancer</a:t>
            </a:r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7016750" y="13017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7072315" y="1349377"/>
            <a:ext cx="10163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Smoking</a:t>
            </a:r>
          </a:p>
        </p:txBody>
      </p:sp>
      <p:sp>
        <p:nvSpPr>
          <p:cNvPr id="9236" name="Rectangle 21"/>
          <p:cNvSpPr>
            <a:spLocks noChangeArrowheads="1"/>
          </p:cNvSpPr>
          <p:nvPr/>
        </p:nvSpPr>
        <p:spPr bwMode="auto">
          <a:xfrm>
            <a:off x="8596315" y="1852613"/>
            <a:ext cx="158216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Patient Information</a:t>
            </a:r>
          </a:p>
        </p:txBody>
      </p:sp>
      <p:sp>
        <p:nvSpPr>
          <p:cNvPr id="9237" name="Rectangle 23"/>
          <p:cNvSpPr>
            <a:spLocks noChangeArrowheads="1"/>
          </p:cNvSpPr>
          <p:nvPr/>
        </p:nvSpPr>
        <p:spPr bwMode="auto">
          <a:xfrm>
            <a:off x="8520113" y="3224213"/>
            <a:ext cx="163179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Medical Difficulties</a:t>
            </a:r>
          </a:p>
        </p:txBody>
      </p:sp>
      <p:sp>
        <p:nvSpPr>
          <p:cNvPr id="9238" name="Rectangle 25"/>
          <p:cNvSpPr>
            <a:spLocks noChangeArrowheads="1"/>
          </p:cNvSpPr>
          <p:nvPr/>
        </p:nvSpPr>
        <p:spPr bwMode="auto">
          <a:xfrm>
            <a:off x="8748713" y="5411788"/>
            <a:ext cx="14605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Diagnostic Tests</a:t>
            </a:r>
          </a:p>
        </p:txBody>
      </p:sp>
      <p:cxnSp>
        <p:nvCxnSpPr>
          <p:cNvPr id="9239" name="AutoShape 27"/>
          <p:cNvCxnSpPr>
            <a:cxnSpLocks noChangeShapeType="1"/>
            <a:stCxn id="9220" idx="2"/>
            <a:endCxn id="9222" idx="0"/>
          </p:cNvCxnSpPr>
          <p:nvPr/>
        </p:nvCxnSpPr>
        <p:spPr bwMode="auto">
          <a:xfrm>
            <a:off x="2965450" y="1746250"/>
            <a:ext cx="6350" cy="92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0" name="AutoShape 28"/>
          <p:cNvCxnSpPr>
            <a:cxnSpLocks noChangeShapeType="1"/>
            <a:stCxn id="9234" idx="2"/>
            <a:endCxn id="9232" idx="0"/>
          </p:cNvCxnSpPr>
          <p:nvPr/>
        </p:nvCxnSpPr>
        <p:spPr bwMode="auto">
          <a:xfrm flipH="1">
            <a:off x="6324600" y="1746250"/>
            <a:ext cx="1447800" cy="92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AutoShape 29"/>
          <p:cNvCxnSpPr>
            <a:cxnSpLocks noChangeShapeType="1"/>
            <a:stCxn id="9234" idx="2"/>
            <a:endCxn id="9230" idx="0"/>
          </p:cNvCxnSpPr>
          <p:nvPr/>
        </p:nvCxnSpPr>
        <p:spPr bwMode="auto">
          <a:xfrm>
            <a:off x="7772400" y="1746250"/>
            <a:ext cx="1524000" cy="92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AutoShape 30"/>
          <p:cNvCxnSpPr>
            <a:cxnSpLocks noChangeShapeType="1"/>
            <a:stCxn id="9222" idx="2"/>
            <a:endCxn id="9224" idx="0"/>
          </p:cNvCxnSpPr>
          <p:nvPr/>
        </p:nvCxnSpPr>
        <p:spPr bwMode="auto">
          <a:xfrm>
            <a:off x="2971800" y="3117850"/>
            <a:ext cx="1981200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31"/>
          <p:cNvCxnSpPr>
            <a:cxnSpLocks noChangeShapeType="1"/>
            <a:stCxn id="9232" idx="2"/>
            <a:endCxn id="9224" idx="0"/>
          </p:cNvCxnSpPr>
          <p:nvPr/>
        </p:nvCxnSpPr>
        <p:spPr bwMode="auto">
          <a:xfrm flipH="1">
            <a:off x="4953000" y="3117850"/>
            <a:ext cx="1371600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4" name="AutoShape 32"/>
          <p:cNvCxnSpPr>
            <a:cxnSpLocks noChangeShapeType="1"/>
            <a:stCxn id="9230" idx="2"/>
            <a:endCxn id="9228" idx="0"/>
          </p:cNvCxnSpPr>
          <p:nvPr/>
        </p:nvCxnSpPr>
        <p:spPr bwMode="auto">
          <a:xfrm flipH="1">
            <a:off x="6629400" y="3117850"/>
            <a:ext cx="2667000" cy="1841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5" name="AutoShape 33"/>
          <p:cNvCxnSpPr>
            <a:cxnSpLocks noChangeShapeType="1"/>
            <a:stCxn id="9224" idx="2"/>
            <a:endCxn id="9228" idx="0"/>
          </p:cNvCxnSpPr>
          <p:nvPr/>
        </p:nvCxnSpPr>
        <p:spPr bwMode="auto">
          <a:xfrm>
            <a:off x="4953000" y="4413250"/>
            <a:ext cx="1676400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6" name="AutoShape 34"/>
          <p:cNvCxnSpPr>
            <a:cxnSpLocks noChangeShapeType="1"/>
            <a:stCxn id="9224" idx="2"/>
            <a:endCxn id="9226" idx="0"/>
          </p:cNvCxnSpPr>
          <p:nvPr/>
        </p:nvCxnSpPr>
        <p:spPr bwMode="auto">
          <a:xfrm flipH="1">
            <a:off x="2971800" y="4413250"/>
            <a:ext cx="1981200" cy="469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7" name="Rectangle 35"/>
          <p:cNvSpPr>
            <a:spLocks noChangeArrowheads="1"/>
          </p:cNvSpPr>
          <p:nvPr/>
        </p:nvSpPr>
        <p:spPr bwMode="auto">
          <a:xfrm>
            <a:off x="1835150" y="996950"/>
            <a:ext cx="8369300" cy="11303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8" name="Rectangle 36"/>
          <p:cNvSpPr>
            <a:spLocks noChangeArrowheads="1"/>
          </p:cNvSpPr>
          <p:nvPr/>
        </p:nvSpPr>
        <p:spPr bwMode="auto">
          <a:xfrm>
            <a:off x="1835150" y="2292350"/>
            <a:ext cx="8369300" cy="1206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9" name="Rectangle 37"/>
          <p:cNvSpPr>
            <a:spLocks noChangeArrowheads="1"/>
          </p:cNvSpPr>
          <p:nvPr/>
        </p:nvSpPr>
        <p:spPr bwMode="auto">
          <a:xfrm>
            <a:off x="1835150" y="4578350"/>
            <a:ext cx="8369300" cy="11303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66191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80"/>
          <p:cNvSpPr>
            <a:spLocks noChangeArrowheads="1"/>
          </p:cNvSpPr>
          <p:nvPr/>
        </p:nvSpPr>
        <p:spPr bwMode="auto">
          <a:xfrm>
            <a:off x="4572000" y="2667000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algn="l"/>
            <a:r>
              <a:rPr lang="en-US" altLang="en-US"/>
              <a:t>Example from Medical Diagnostics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idx="1"/>
          </p:nvPr>
        </p:nvSpPr>
        <p:spPr>
          <a:xfrm>
            <a:off x="1905000" y="5791200"/>
            <a:ext cx="8382000" cy="74168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Relationship knowledge is modeled by deterministic functions, logic and conditional probability distributions</a:t>
            </a:r>
          </a:p>
        </p:txBody>
      </p:sp>
      <p:sp>
        <p:nvSpPr>
          <p:cNvPr id="10246" name="Rectangle 20"/>
          <p:cNvSpPr>
            <a:spLocks noChangeArrowheads="1"/>
          </p:cNvSpPr>
          <p:nvPr/>
        </p:nvSpPr>
        <p:spPr bwMode="auto">
          <a:xfrm>
            <a:off x="1835150" y="996950"/>
            <a:ext cx="8369300" cy="11303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21"/>
          <p:cNvSpPr>
            <a:spLocks noChangeArrowheads="1"/>
          </p:cNvSpPr>
          <p:nvPr/>
        </p:nvSpPr>
        <p:spPr bwMode="auto">
          <a:xfrm>
            <a:off x="8596315" y="1852613"/>
            <a:ext cx="158216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Patient Information</a:t>
            </a:r>
          </a:p>
        </p:txBody>
      </p:sp>
      <p:sp>
        <p:nvSpPr>
          <p:cNvPr id="10248" name="Rectangle 22"/>
          <p:cNvSpPr>
            <a:spLocks noChangeArrowheads="1"/>
          </p:cNvSpPr>
          <p:nvPr/>
        </p:nvSpPr>
        <p:spPr bwMode="auto">
          <a:xfrm>
            <a:off x="1835150" y="2292350"/>
            <a:ext cx="8369300" cy="1206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Rectangle 24"/>
          <p:cNvSpPr>
            <a:spLocks noChangeArrowheads="1"/>
          </p:cNvSpPr>
          <p:nvPr/>
        </p:nvSpPr>
        <p:spPr bwMode="auto">
          <a:xfrm>
            <a:off x="1835150" y="4578350"/>
            <a:ext cx="8369300" cy="11303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0" name="Rectangle 25"/>
          <p:cNvSpPr>
            <a:spLocks noChangeArrowheads="1"/>
          </p:cNvSpPr>
          <p:nvPr/>
        </p:nvSpPr>
        <p:spPr bwMode="auto">
          <a:xfrm>
            <a:off x="8748713" y="5411788"/>
            <a:ext cx="14605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Diagnostic Tests</a:t>
            </a:r>
          </a:p>
        </p:txBody>
      </p:sp>
      <p:sp>
        <p:nvSpPr>
          <p:cNvPr id="10251" name="AutoShape 55"/>
          <p:cNvSpPr>
            <a:spLocks noChangeArrowheads="1"/>
          </p:cNvSpPr>
          <p:nvPr/>
        </p:nvSpPr>
        <p:spPr bwMode="auto">
          <a:xfrm>
            <a:off x="2209800" y="13017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2271715" y="1349375"/>
            <a:ext cx="1336675" cy="363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Visit to Asia</a:t>
            </a:r>
          </a:p>
        </p:txBody>
      </p:sp>
      <p:sp>
        <p:nvSpPr>
          <p:cNvPr id="10253" name="AutoShape 57"/>
          <p:cNvSpPr>
            <a:spLocks noChangeArrowheads="1"/>
          </p:cNvSpPr>
          <p:nvPr/>
        </p:nvSpPr>
        <p:spPr bwMode="auto">
          <a:xfrm>
            <a:off x="22161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2271715" y="2720975"/>
            <a:ext cx="1362075" cy="363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Tuberculosis</a:t>
            </a:r>
          </a:p>
        </p:txBody>
      </p:sp>
      <p:sp>
        <p:nvSpPr>
          <p:cNvPr id="10255" name="AutoShape 59"/>
          <p:cNvSpPr>
            <a:spLocks noChangeArrowheads="1"/>
          </p:cNvSpPr>
          <p:nvPr/>
        </p:nvSpPr>
        <p:spPr bwMode="auto">
          <a:xfrm>
            <a:off x="4197350" y="3663950"/>
            <a:ext cx="1511300" cy="7493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4252915" y="3711577"/>
            <a:ext cx="1362075" cy="638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Tuberculosis</a:t>
            </a:r>
          </a:p>
          <a:p>
            <a:pPr algn="ctr"/>
            <a:r>
              <a:rPr lang="en-US" altLang="en-US" sz="1800">
                <a:solidFill>
                  <a:schemeClr val="bg1"/>
                </a:solidFill>
              </a:rPr>
              <a:t>or Cancer</a:t>
            </a:r>
          </a:p>
        </p:txBody>
      </p:sp>
      <p:sp>
        <p:nvSpPr>
          <p:cNvPr id="10257" name="AutoShape 61"/>
          <p:cNvSpPr>
            <a:spLocks noChangeArrowheads="1"/>
          </p:cNvSpPr>
          <p:nvPr/>
        </p:nvSpPr>
        <p:spPr bwMode="auto">
          <a:xfrm>
            <a:off x="2216150" y="4892294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2271713" y="4930777"/>
            <a:ext cx="1368966" cy="3667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XRay Result</a:t>
            </a:r>
          </a:p>
        </p:txBody>
      </p:sp>
      <p:sp>
        <p:nvSpPr>
          <p:cNvPr id="10259" name="AutoShape 63"/>
          <p:cNvSpPr>
            <a:spLocks noChangeArrowheads="1"/>
          </p:cNvSpPr>
          <p:nvPr/>
        </p:nvSpPr>
        <p:spPr bwMode="auto">
          <a:xfrm>
            <a:off x="5873750" y="4968494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5929315" y="5006977"/>
            <a:ext cx="990657" cy="3667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Dyspnea</a:t>
            </a:r>
          </a:p>
        </p:txBody>
      </p:sp>
      <p:sp>
        <p:nvSpPr>
          <p:cNvPr id="10261" name="AutoShape 65"/>
          <p:cNvSpPr>
            <a:spLocks noChangeArrowheads="1"/>
          </p:cNvSpPr>
          <p:nvPr/>
        </p:nvSpPr>
        <p:spPr bwMode="auto">
          <a:xfrm>
            <a:off x="85407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62" name="Rectangle 66"/>
          <p:cNvSpPr>
            <a:spLocks noChangeArrowheads="1"/>
          </p:cNvSpPr>
          <p:nvPr/>
        </p:nvSpPr>
        <p:spPr bwMode="auto">
          <a:xfrm>
            <a:off x="8596315" y="2720977"/>
            <a:ext cx="1144545" cy="3667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Bronchitis</a:t>
            </a:r>
          </a:p>
        </p:txBody>
      </p:sp>
      <p:sp>
        <p:nvSpPr>
          <p:cNvPr id="10263" name="AutoShape 67"/>
          <p:cNvSpPr>
            <a:spLocks noChangeArrowheads="1"/>
          </p:cNvSpPr>
          <p:nvPr/>
        </p:nvSpPr>
        <p:spPr bwMode="auto">
          <a:xfrm>
            <a:off x="55689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64" name="Rectangle 68"/>
          <p:cNvSpPr>
            <a:spLocks noChangeArrowheads="1"/>
          </p:cNvSpPr>
          <p:nvPr/>
        </p:nvSpPr>
        <p:spPr bwMode="auto">
          <a:xfrm>
            <a:off x="5624513" y="2720977"/>
            <a:ext cx="1381790" cy="3667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Lung Cancer</a:t>
            </a:r>
          </a:p>
        </p:txBody>
      </p:sp>
      <p:sp>
        <p:nvSpPr>
          <p:cNvPr id="10265" name="AutoShape 69"/>
          <p:cNvSpPr>
            <a:spLocks noChangeArrowheads="1"/>
          </p:cNvSpPr>
          <p:nvPr/>
        </p:nvSpPr>
        <p:spPr bwMode="auto">
          <a:xfrm>
            <a:off x="7016750" y="13017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66" name="Rectangle 70"/>
          <p:cNvSpPr>
            <a:spLocks noChangeArrowheads="1"/>
          </p:cNvSpPr>
          <p:nvPr/>
        </p:nvSpPr>
        <p:spPr bwMode="auto">
          <a:xfrm>
            <a:off x="7072315" y="1349377"/>
            <a:ext cx="1016305" cy="3667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Smoking</a:t>
            </a:r>
          </a:p>
        </p:txBody>
      </p:sp>
      <p:cxnSp>
        <p:nvCxnSpPr>
          <p:cNvPr id="10267" name="AutoShape 72"/>
          <p:cNvCxnSpPr>
            <a:cxnSpLocks noChangeShapeType="1"/>
            <a:stCxn id="10265" idx="2"/>
            <a:endCxn id="10263" idx="0"/>
          </p:cNvCxnSpPr>
          <p:nvPr/>
        </p:nvCxnSpPr>
        <p:spPr bwMode="auto">
          <a:xfrm flipH="1">
            <a:off x="6324600" y="1746250"/>
            <a:ext cx="1447800" cy="92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8" name="AutoShape 73"/>
          <p:cNvCxnSpPr>
            <a:cxnSpLocks noChangeShapeType="1"/>
            <a:stCxn id="10265" idx="2"/>
            <a:endCxn id="10261" idx="0"/>
          </p:cNvCxnSpPr>
          <p:nvPr/>
        </p:nvCxnSpPr>
        <p:spPr bwMode="auto">
          <a:xfrm>
            <a:off x="7772400" y="1746250"/>
            <a:ext cx="1524000" cy="92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9" name="AutoShape 74"/>
          <p:cNvCxnSpPr>
            <a:cxnSpLocks noChangeShapeType="1"/>
            <a:stCxn id="10253" idx="2"/>
            <a:endCxn id="10255" idx="0"/>
          </p:cNvCxnSpPr>
          <p:nvPr/>
        </p:nvCxnSpPr>
        <p:spPr bwMode="auto">
          <a:xfrm>
            <a:off x="2971800" y="3117850"/>
            <a:ext cx="1981200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0" name="AutoShape 75"/>
          <p:cNvCxnSpPr>
            <a:cxnSpLocks noChangeShapeType="1"/>
            <a:stCxn id="10263" idx="2"/>
            <a:endCxn id="10255" idx="0"/>
          </p:cNvCxnSpPr>
          <p:nvPr/>
        </p:nvCxnSpPr>
        <p:spPr bwMode="auto">
          <a:xfrm flipH="1">
            <a:off x="4953000" y="3117850"/>
            <a:ext cx="1371600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1" name="AutoShape 76"/>
          <p:cNvCxnSpPr>
            <a:cxnSpLocks noChangeShapeType="1"/>
            <a:stCxn id="10261" idx="2"/>
            <a:endCxn id="10259" idx="0"/>
          </p:cNvCxnSpPr>
          <p:nvPr/>
        </p:nvCxnSpPr>
        <p:spPr bwMode="auto">
          <a:xfrm flipH="1">
            <a:off x="6629400" y="3117850"/>
            <a:ext cx="2667000" cy="1850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AutoShape 77"/>
          <p:cNvCxnSpPr>
            <a:cxnSpLocks noChangeShapeType="1"/>
            <a:stCxn id="10255" idx="2"/>
            <a:endCxn id="10259" idx="0"/>
          </p:cNvCxnSpPr>
          <p:nvPr/>
        </p:nvCxnSpPr>
        <p:spPr bwMode="auto">
          <a:xfrm>
            <a:off x="4953000" y="4413250"/>
            <a:ext cx="1676400" cy="5552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AutoShape 78"/>
          <p:cNvCxnSpPr>
            <a:cxnSpLocks noChangeShapeType="1"/>
            <a:stCxn id="10255" idx="2"/>
            <a:endCxn id="10257" idx="0"/>
          </p:cNvCxnSpPr>
          <p:nvPr/>
        </p:nvCxnSpPr>
        <p:spPr bwMode="auto">
          <a:xfrm flipH="1">
            <a:off x="2971800" y="4413250"/>
            <a:ext cx="1981200" cy="4790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4" name="Group 81"/>
          <p:cNvGrpSpPr>
            <a:grpSpLocks/>
          </p:cNvGrpSpPr>
          <p:nvPr/>
        </p:nvGrpSpPr>
        <p:grpSpPr bwMode="auto">
          <a:xfrm>
            <a:off x="3574779" y="987425"/>
            <a:ext cx="3081336" cy="1682750"/>
            <a:chOff x="720" y="584"/>
            <a:chExt cx="2152" cy="1100"/>
          </a:xfrm>
          <a:solidFill>
            <a:schemeClr val="accent3">
              <a:lumMod val="40000"/>
              <a:lumOff val="60000"/>
            </a:schemeClr>
          </a:solidFill>
        </p:grpSpPr>
        <p:cxnSp>
          <p:nvCxnSpPr>
            <p:cNvPr id="10292" name="AutoShape 71"/>
            <p:cNvCxnSpPr>
              <a:cxnSpLocks noChangeShapeType="1"/>
              <a:stCxn id="10251" idx="2"/>
              <a:endCxn id="10253" idx="0"/>
            </p:cNvCxnSpPr>
            <p:nvPr/>
          </p:nvCxnSpPr>
          <p:spPr bwMode="auto">
            <a:xfrm>
              <a:off x="908" y="1100"/>
              <a:ext cx="4" cy="58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93" name="Rectangle 43"/>
            <p:cNvSpPr>
              <a:spLocks noChangeArrowheads="1"/>
            </p:cNvSpPr>
            <p:nvPr/>
          </p:nvSpPr>
          <p:spPr bwMode="auto">
            <a:xfrm>
              <a:off x="720" y="584"/>
              <a:ext cx="2152" cy="10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95" name="Rectangle 45"/>
            <p:cNvSpPr>
              <a:spLocks noChangeArrowheads="1"/>
            </p:cNvSpPr>
            <p:nvPr/>
          </p:nvSpPr>
          <p:spPr bwMode="auto">
            <a:xfrm>
              <a:off x="897" y="651"/>
              <a:ext cx="448" cy="10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Tuber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Present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Present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Absent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Absent</a:t>
              </a:r>
            </a:p>
          </p:txBody>
        </p:sp>
        <p:sp>
          <p:nvSpPr>
            <p:cNvPr id="10296" name="Rectangle 46"/>
            <p:cNvSpPr>
              <a:spLocks noChangeArrowheads="1"/>
            </p:cNvSpPr>
            <p:nvPr/>
          </p:nvSpPr>
          <p:spPr bwMode="auto">
            <a:xfrm>
              <a:off x="1520" y="651"/>
              <a:ext cx="564" cy="10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Lung Can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Present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Absent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Present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Absent</a:t>
              </a:r>
            </a:p>
          </p:txBody>
        </p:sp>
        <p:sp>
          <p:nvSpPr>
            <p:cNvPr id="10297" name="Rectangle 47"/>
            <p:cNvSpPr>
              <a:spLocks noChangeArrowheads="1"/>
            </p:cNvSpPr>
            <p:nvPr/>
          </p:nvSpPr>
          <p:spPr bwMode="auto">
            <a:xfrm>
              <a:off x="2146" y="651"/>
              <a:ext cx="626" cy="10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Tub or Can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True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True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True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10298" name="Line 48"/>
            <p:cNvSpPr>
              <a:spLocks noChangeShapeType="1"/>
            </p:cNvSpPr>
            <p:nvPr/>
          </p:nvSpPr>
          <p:spPr bwMode="auto">
            <a:xfrm>
              <a:off x="768" y="868"/>
              <a:ext cx="20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49"/>
            <p:cNvSpPr>
              <a:spLocks noChangeShapeType="1"/>
            </p:cNvSpPr>
            <p:nvPr/>
          </p:nvSpPr>
          <p:spPr bwMode="auto">
            <a:xfrm>
              <a:off x="768" y="1060"/>
              <a:ext cx="20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50"/>
            <p:cNvSpPr>
              <a:spLocks noChangeShapeType="1"/>
            </p:cNvSpPr>
            <p:nvPr/>
          </p:nvSpPr>
          <p:spPr bwMode="auto">
            <a:xfrm>
              <a:off x="768" y="1252"/>
              <a:ext cx="20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51"/>
            <p:cNvSpPr>
              <a:spLocks noChangeShapeType="1"/>
            </p:cNvSpPr>
            <p:nvPr/>
          </p:nvSpPr>
          <p:spPr bwMode="auto">
            <a:xfrm>
              <a:off x="768" y="1444"/>
              <a:ext cx="20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52"/>
            <p:cNvSpPr>
              <a:spLocks noChangeShapeType="1"/>
            </p:cNvSpPr>
            <p:nvPr/>
          </p:nvSpPr>
          <p:spPr bwMode="auto">
            <a:xfrm>
              <a:off x="1436" y="632"/>
              <a:ext cx="0" cy="1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Line 53"/>
            <p:cNvSpPr>
              <a:spLocks noChangeShapeType="1"/>
            </p:cNvSpPr>
            <p:nvPr/>
          </p:nvSpPr>
          <p:spPr bwMode="auto">
            <a:xfrm>
              <a:off x="2108" y="632"/>
              <a:ext cx="0" cy="1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5" name="Group 82"/>
          <p:cNvGrpSpPr>
            <a:grpSpLocks/>
          </p:cNvGrpSpPr>
          <p:nvPr/>
        </p:nvGrpSpPr>
        <p:grpSpPr bwMode="auto">
          <a:xfrm>
            <a:off x="8376549" y="3461147"/>
            <a:ext cx="3367027" cy="1916906"/>
            <a:chOff x="2640" y="1784"/>
            <a:chExt cx="2776" cy="1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277" name="Rectangle 27"/>
            <p:cNvSpPr>
              <a:spLocks noChangeArrowheads="1"/>
            </p:cNvSpPr>
            <p:nvPr/>
          </p:nvSpPr>
          <p:spPr bwMode="auto">
            <a:xfrm>
              <a:off x="2640" y="1795"/>
              <a:ext cx="2776" cy="12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79" name="Rectangle 29"/>
            <p:cNvSpPr>
              <a:spLocks noChangeArrowheads="1"/>
            </p:cNvSpPr>
            <p:nvPr/>
          </p:nvSpPr>
          <p:spPr bwMode="auto">
            <a:xfrm>
              <a:off x="2728" y="2043"/>
              <a:ext cx="626" cy="10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Tub or Can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True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True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False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10280" name="Rectangle 30"/>
            <p:cNvSpPr>
              <a:spLocks noChangeArrowheads="1"/>
            </p:cNvSpPr>
            <p:nvPr/>
          </p:nvSpPr>
          <p:spPr bwMode="auto">
            <a:xfrm>
              <a:off x="3429" y="2043"/>
              <a:ext cx="587" cy="10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Bronchitis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Present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Absent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Present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Absent</a:t>
              </a:r>
            </a:p>
          </p:txBody>
        </p:sp>
        <p:sp>
          <p:nvSpPr>
            <p:cNvPr id="10281" name="Rectangle 31"/>
            <p:cNvSpPr>
              <a:spLocks noChangeArrowheads="1"/>
            </p:cNvSpPr>
            <p:nvPr/>
          </p:nvSpPr>
          <p:spPr bwMode="auto">
            <a:xfrm>
              <a:off x="4155" y="2043"/>
              <a:ext cx="448" cy="10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Present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0.90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0.70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0.80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0.10</a:t>
              </a:r>
            </a:p>
          </p:txBody>
        </p:sp>
        <p:sp>
          <p:nvSpPr>
            <p:cNvPr id="10282" name="Line 32"/>
            <p:cNvSpPr>
              <a:spLocks noChangeShapeType="1"/>
            </p:cNvSpPr>
            <p:nvPr/>
          </p:nvSpPr>
          <p:spPr bwMode="auto">
            <a:xfrm>
              <a:off x="2688" y="2260"/>
              <a:ext cx="26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Line 33"/>
            <p:cNvSpPr>
              <a:spLocks noChangeShapeType="1"/>
            </p:cNvSpPr>
            <p:nvPr/>
          </p:nvSpPr>
          <p:spPr bwMode="auto">
            <a:xfrm>
              <a:off x="2688" y="2452"/>
              <a:ext cx="26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Line 34"/>
            <p:cNvSpPr>
              <a:spLocks noChangeShapeType="1"/>
            </p:cNvSpPr>
            <p:nvPr/>
          </p:nvSpPr>
          <p:spPr bwMode="auto">
            <a:xfrm>
              <a:off x="2688" y="2644"/>
              <a:ext cx="26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Line 35"/>
            <p:cNvSpPr>
              <a:spLocks noChangeShapeType="1"/>
            </p:cNvSpPr>
            <p:nvPr/>
          </p:nvSpPr>
          <p:spPr bwMode="auto">
            <a:xfrm>
              <a:off x="2688" y="2836"/>
              <a:ext cx="26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Line 36"/>
            <p:cNvSpPr>
              <a:spLocks noChangeShapeType="1"/>
            </p:cNvSpPr>
            <p:nvPr/>
          </p:nvSpPr>
          <p:spPr bwMode="auto">
            <a:xfrm>
              <a:off x="3356" y="2024"/>
              <a:ext cx="0" cy="1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Line 37"/>
            <p:cNvSpPr>
              <a:spLocks noChangeShapeType="1"/>
            </p:cNvSpPr>
            <p:nvPr/>
          </p:nvSpPr>
          <p:spPr bwMode="auto">
            <a:xfrm>
              <a:off x="4028" y="1784"/>
              <a:ext cx="0" cy="12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38"/>
            <p:cNvSpPr>
              <a:spLocks noChangeArrowheads="1"/>
            </p:cNvSpPr>
            <p:nvPr/>
          </p:nvSpPr>
          <p:spPr bwMode="auto">
            <a:xfrm>
              <a:off x="4832" y="2043"/>
              <a:ext cx="436" cy="10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Absent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0.l0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0.30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0.20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1400">
                  <a:solidFill>
                    <a:schemeClr val="bg1"/>
                  </a:solidFill>
                </a:rPr>
                <a:t>0.90</a:t>
              </a:r>
            </a:p>
          </p:txBody>
        </p:sp>
        <p:sp>
          <p:nvSpPr>
            <p:cNvPr id="10289" name="Line 39"/>
            <p:cNvSpPr>
              <a:spLocks noChangeShapeType="1"/>
            </p:cNvSpPr>
            <p:nvPr/>
          </p:nvSpPr>
          <p:spPr bwMode="auto">
            <a:xfrm>
              <a:off x="4700" y="2024"/>
              <a:ext cx="0" cy="1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Line 40"/>
            <p:cNvSpPr>
              <a:spLocks noChangeShapeType="1"/>
            </p:cNvSpPr>
            <p:nvPr/>
          </p:nvSpPr>
          <p:spPr bwMode="auto">
            <a:xfrm>
              <a:off x="2688" y="2020"/>
              <a:ext cx="26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41"/>
            <p:cNvSpPr>
              <a:spLocks noChangeArrowheads="1"/>
            </p:cNvSpPr>
            <p:nvPr/>
          </p:nvSpPr>
          <p:spPr bwMode="auto">
            <a:xfrm>
              <a:off x="4463" y="1792"/>
              <a:ext cx="512" cy="2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Dyspnea</a:t>
              </a:r>
            </a:p>
          </p:txBody>
        </p:sp>
        <p:sp>
          <p:nvSpPr>
            <p:cNvPr id="10276" name="Rectangle 23"/>
            <p:cNvSpPr>
              <a:spLocks noChangeArrowheads="1"/>
            </p:cNvSpPr>
            <p:nvPr/>
          </p:nvSpPr>
          <p:spPr bwMode="auto">
            <a:xfrm>
              <a:off x="2811" y="1834"/>
              <a:ext cx="1198" cy="2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chemeClr val="bg1"/>
                  </a:solidFill>
                </a:rPr>
                <a:t>Medical Difficulties</a:t>
              </a:r>
            </a:p>
          </p:txBody>
        </p:sp>
      </p:grpSp>
      <p:sp>
        <p:nvSpPr>
          <p:cNvPr id="69" name="AutoShape 80"/>
          <p:cNvSpPr>
            <a:spLocks noChangeArrowheads="1"/>
          </p:cNvSpPr>
          <p:nvPr/>
        </p:nvSpPr>
        <p:spPr bwMode="auto">
          <a:xfrm rot="5400000">
            <a:off x="7630990" y="4666003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597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4038" y="1"/>
            <a:ext cx="8543925" cy="8270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Example from Medical Diagnostics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105400"/>
            <a:ext cx="7772400" cy="142748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sz="2000" dirty="0"/>
              <a:t>Propagation algorithm processes relationship information to provide an unconditional or marginal probability distribution for each node</a:t>
            </a:r>
          </a:p>
          <a:p>
            <a:r>
              <a:rPr lang="en-US" altLang="en-US" sz="2000" dirty="0"/>
              <a:t>The unconditional or marginal probability distribution is frequently called the belief function of that node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27088"/>
            <a:ext cx="7543800" cy="4125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938566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1"/>
            <a:ext cx="8543925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Example from Medical Diagnostics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169161" y="5029200"/>
            <a:ext cx="8625839" cy="182880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sz="2000" dirty="0"/>
              <a:t>As a finding is entered, the propagation algorithm updates the beliefs attached to each relevant node in the network</a:t>
            </a:r>
          </a:p>
          <a:p>
            <a:r>
              <a:rPr lang="en-US" altLang="en-US" sz="2000" dirty="0"/>
              <a:t>Interviewing the patient produces the information that “Visit to Asia” is “Visit”</a:t>
            </a:r>
          </a:p>
          <a:p>
            <a:r>
              <a:rPr lang="en-US" altLang="en-US" sz="2000" dirty="0"/>
              <a:t>This finding propagates through the network and the belief functions of several nodes are updated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7467600" cy="40846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</p:pic>
      <p:sp>
        <p:nvSpPr>
          <p:cNvPr id="12293" name="AutoShape 6"/>
          <p:cNvSpPr>
            <a:spLocks noChangeArrowheads="1"/>
          </p:cNvSpPr>
          <p:nvPr/>
        </p:nvSpPr>
        <p:spPr bwMode="auto">
          <a:xfrm>
            <a:off x="4724400" y="42672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AutoShape 7"/>
          <p:cNvSpPr>
            <a:spLocks noChangeArrowheads="1"/>
          </p:cNvSpPr>
          <p:nvPr/>
        </p:nvSpPr>
        <p:spPr bwMode="auto">
          <a:xfrm>
            <a:off x="7467600" y="42672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AutoShape 8"/>
          <p:cNvSpPr>
            <a:spLocks noChangeArrowheads="1"/>
          </p:cNvSpPr>
          <p:nvPr/>
        </p:nvSpPr>
        <p:spPr bwMode="auto">
          <a:xfrm>
            <a:off x="5867400" y="32766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AutoShape 9"/>
          <p:cNvSpPr>
            <a:spLocks noChangeArrowheads="1"/>
          </p:cNvSpPr>
          <p:nvPr/>
        </p:nvSpPr>
        <p:spPr bwMode="auto">
          <a:xfrm>
            <a:off x="4495800" y="22098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6472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69965"/>
            <a:ext cx="7696200" cy="4211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38" y="1"/>
            <a:ext cx="8543925" cy="8534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Example from Medical Diagnostics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2037080" y="5562600"/>
            <a:ext cx="869696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sz="2000"/>
              <a:t>Further interviewing of the patient produces the finding “Smoking” is “Smoker”</a:t>
            </a:r>
          </a:p>
          <a:p>
            <a:r>
              <a:rPr lang="en-US" altLang="en-US" sz="2000"/>
              <a:t>This information propagates through the network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4648200" y="44751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7467600" y="44751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791200" y="34845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9601200" y="23415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AutoShape 10"/>
          <p:cNvSpPr>
            <a:spLocks noChangeArrowheads="1"/>
          </p:cNvSpPr>
          <p:nvPr/>
        </p:nvSpPr>
        <p:spPr bwMode="auto">
          <a:xfrm>
            <a:off x="7010400" y="23415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06583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957263"/>
            <a:ext cx="7542212" cy="4125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4038" y="1"/>
            <a:ext cx="8543925" cy="9572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Example from Medical Diagnostics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1701800" y="5138737"/>
            <a:ext cx="8463280" cy="990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sz="2000" dirty="0"/>
              <a:t>Finished with interviewing the patient, the physician begins the examination</a:t>
            </a:r>
          </a:p>
          <a:p>
            <a:r>
              <a:rPr lang="en-US" altLang="en-US" sz="2000" dirty="0"/>
              <a:t>The physician now moves to specific diagnostic tests such as an X-Ray, which results in a “Normal” finding which propagates through the network</a:t>
            </a:r>
          </a:p>
          <a:p>
            <a:r>
              <a:rPr lang="en-US" altLang="en-US" sz="2000" dirty="0"/>
              <a:t>Note that the information from this finding propagates backward and forward through the arcs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 flipV="1">
            <a:off x="7429500" y="437991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 flipV="1">
            <a:off x="5829300" y="33528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AutoShape 9"/>
          <p:cNvSpPr>
            <a:spLocks noChangeArrowheads="1"/>
          </p:cNvSpPr>
          <p:nvPr/>
        </p:nvSpPr>
        <p:spPr bwMode="auto">
          <a:xfrm flipV="1">
            <a:off x="7010400" y="226695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AutoShape 11"/>
          <p:cNvSpPr>
            <a:spLocks noChangeArrowheads="1"/>
          </p:cNvSpPr>
          <p:nvPr/>
        </p:nvSpPr>
        <p:spPr bwMode="auto">
          <a:xfrm flipV="1">
            <a:off x="4419600" y="226695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63148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09638"/>
            <a:ext cx="7391400" cy="4043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804988" y="-7143"/>
            <a:ext cx="8543925" cy="71834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Example from Medical Diagnostics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2372360" y="5151437"/>
            <a:ext cx="7772400" cy="1706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sz="2000" dirty="0"/>
              <a:t>The physician also determines that the patient is having difficulty breathing, the finding “Present” is entered for “Dyspnea” and is propagated through the network</a:t>
            </a:r>
          </a:p>
          <a:p>
            <a:r>
              <a:rPr lang="en-US" altLang="en-US" sz="2000" dirty="0"/>
              <a:t>The doctor might now conclude that the patient has bronchitis and does not have tuberculosis or lung cancer</a:t>
            </a:r>
          </a:p>
          <a:p>
            <a:endParaRPr lang="en-US" altLang="en-US" sz="2000" dirty="0"/>
          </a:p>
        </p:txBody>
      </p: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5810250" y="321945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AutoShape 8"/>
          <p:cNvSpPr>
            <a:spLocks noChangeArrowheads="1"/>
          </p:cNvSpPr>
          <p:nvPr/>
        </p:nvSpPr>
        <p:spPr bwMode="auto">
          <a:xfrm>
            <a:off x="9429750" y="219075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>
            <a:off x="6934200" y="21717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0"/>
          <p:cNvSpPr>
            <a:spLocks noChangeArrowheads="1"/>
          </p:cNvSpPr>
          <p:nvPr/>
        </p:nvSpPr>
        <p:spPr bwMode="auto">
          <a:xfrm>
            <a:off x="4419600" y="21717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86620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BN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64315"/>
                <a:ext cx="4749728" cy="1399737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64315"/>
                <a:ext cx="4749728" cy="1399737"/>
              </a:xfrm>
              <a:blipFill>
                <a:blip r:embed="rId2"/>
                <a:stretch>
                  <a:fillRect l="-1669" t="-4783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3094276" y="3167154"/>
            <a:ext cx="343867" cy="734095"/>
          </a:xfrm>
          <a:prstGeom prst="rightBrace">
            <a:avLst>
              <a:gd name="adj1" fmla="val 26947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52293" y="3322104"/>
                <a:ext cx="31038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93" y="3322104"/>
                <a:ext cx="310380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5580416" y="2663227"/>
            <a:ext cx="266592" cy="1236371"/>
          </a:xfrm>
          <a:prstGeom prst="rightBrace">
            <a:avLst>
              <a:gd name="adj1" fmla="val 3577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80416" y="2966174"/>
                <a:ext cx="44702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𝑘𝑎𝑟𝑒𝑛𝑎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𝑚𝑎𝑘𝑎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𝑑𝑒𝑝𝑒𝑛𝑑𝑒𝑛𝑡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16" y="2966174"/>
                <a:ext cx="4470257" cy="707886"/>
              </a:xfrm>
              <a:prstGeom prst="rect">
                <a:avLst/>
              </a:prstGeom>
              <a:blipFill>
                <a:blip r:embed="rId4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02808" y="1685884"/>
            <a:ext cx="656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Apakah</a:t>
            </a:r>
            <a:r>
              <a:rPr lang="en-US" sz="2400" dirty="0"/>
              <a:t> relay 1 </a:t>
            </a:r>
            <a:r>
              <a:rPr lang="en-US" sz="2400" dirty="0" err="1"/>
              <a:t>dan</a:t>
            </a:r>
            <a:r>
              <a:rPr lang="en-US" sz="2400" dirty="0"/>
              <a:t> 2 </a:t>
            </a:r>
            <a:r>
              <a:rPr lang="en-US" sz="2400" dirty="0" err="1"/>
              <a:t>independen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Bukti</a:t>
            </a:r>
            <a:r>
              <a:rPr lang="en-US" sz="2400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4164220"/>
                <a:ext cx="2008031" cy="156906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Bukti 2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4220"/>
                <a:ext cx="2008031" cy="1569068"/>
              </a:xfrm>
              <a:prstGeom prst="rect">
                <a:avLst/>
              </a:prstGeom>
              <a:blipFill>
                <a:blip r:embed="rId5"/>
                <a:stretch>
                  <a:fillRect l="-9422" t="-5426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>
            <a:off x="2846231" y="4692678"/>
            <a:ext cx="258993" cy="874795"/>
          </a:xfrm>
          <a:prstGeom prst="rightBrace">
            <a:avLst>
              <a:gd name="adj1" fmla="val 3657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02357" y="4859587"/>
                <a:ext cx="310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𝑑𝑒𝑝𝑒𝑛𝑑𝑒𝑛𝑡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357" y="4859587"/>
                <a:ext cx="3103809" cy="707886"/>
              </a:xfrm>
              <a:prstGeom prst="rect">
                <a:avLst/>
              </a:prstGeom>
              <a:blipFill>
                <a:blip r:embed="rId6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7726137" y="4825793"/>
              <a:ext cx="3531672" cy="148336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882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769561"/>
                  </p:ext>
                </p:extLst>
              </p:nvPr>
            </p:nvGraphicFramePr>
            <p:xfrm>
              <a:off x="7726137" y="4825793"/>
              <a:ext cx="3531672" cy="148336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882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29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0" t="-1639" r="-20137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690" t="-1639" r="-10137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101639" r="-30137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201639" r="-30137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7113489" y="4164220"/>
            <a:ext cx="4519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independen</a:t>
            </a:r>
            <a:r>
              <a:rPr lang="en-US" sz="2400" dirty="0"/>
              <a:t>,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985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6113" y="60328"/>
            <a:ext cx="8543925" cy="835024"/>
          </a:xfrm>
        </p:spPr>
        <p:txBody>
          <a:bodyPr/>
          <a:lstStyle/>
          <a:p>
            <a:r>
              <a:rPr lang="en-US" altLang="en-US" dirty="0"/>
              <a:t>Building BN Structures by Learning</a:t>
            </a:r>
          </a:p>
        </p:txBody>
      </p:sp>
      <p:sp>
        <p:nvSpPr>
          <p:cNvPr id="50179" name="AutoShape 1027"/>
          <p:cNvSpPr>
            <a:spLocks noChangeArrowheads="1"/>
          </p:cNvSpPr>
          <p:nvPr/>
        </p:nvSpPr>
        <p:spPr bwMode="auto">
          <a:xfrm>
            <a:off x="7885884" y="1293813"/>
            <a:ext cx="1452608" cy="908864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Bayesian</a:t>
            </a:r>
          </a:p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50180" name="AutoShape 1028"/>
          <p:cNvSpPr>
            <a:spLocks noChangeArrowheads="1"/>
          </p:cNvSpPr>
          <p:nvPr/>
        </p:nvSpPr>
        <p:spPr bwMode="auto">
          <a:xfrm>
            <a:off x="7885884" y="2817813"/>
            <a:ext cx="1452608" cy="908864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Bayesian</a:t>
            </a:r>
          </a:p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50181" name="AutoShape 1029"/>
          <p:cNvSpPr>
            <a:spLocks noChangeArrowheads="1"/>
          </p:cNvSpPr>
          <p:nvPr/>
        </p:nvSpPr>
        <p:spPr bwMode="auto">
          <a:xfrm>
            <a:off x="7885884" y="4799013"/>
            <a:ext cx="1452608" cy="908864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Bayesian</a:t>
            </a:r>
          </a:p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50182" name="Oval 1030"/>
          <p:cNvSpPr>
            <a:spLocks noChangeArrowheads="1"/>
          </p:cNvSpPr>
          <p:nvPr/>
        </p:nvSpPr>
        <p:spPr bwMode="auto">
          <a:xfrm>
            <a:off x="2645013" y="1000127"/>
            <a:ext cx="1269524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Problem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Domain</a:t>
            </a:r>
          </a:p>
        </p:txBody>
      </p:sp>
      <p:sp>
        <p:nvSpPr>
          <p:cNvPr id="50183" name="Oval 1031"/>
          <p:cNvSpPr>
            <a:spLocks noChangeArrowheads="1"/>
          </p:cNvSpPr>
          <p:nvPr/>
        </p:nvSpPr>
        <p:spPr bwMode="auto">
          <a:xfrm>
            <a:off x="2645013" y="2589215"/>
            <a:ext cx="1269524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Problem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Domain</a:t>
            </a:r>
          </a:p>
        </p:txBody>
      </p:sp>
      <p:sp>
        <p:nvSpPr>
          <p:cNvPr id="50184" name="Oval 1032"/>
          <p:cNvSpPr>
            <a:spLocks noChangeArrowheads="1"/>
          </p:cNvSpPr>
          <p:nvPr/>
        </p:nvSpPr>
        <p:spPr bwMode="auto">
          <a:xfrm>
            <a:off x="2645013" y="4189415"/>
            <a:ext cx="1269524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Problem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Domain</a:t>
            </a:r>
          </a:p>
        </p:txBody>
      </p:sp>
      <p:sp>
        <p:nvSpPr>
          <p:cNvPr id="50185" name="AutoShape 1033"/>
          <p:cNvSpPr>
            <a:spLocks noChangeArrowheads="1"/>
          </p:cNvSpPr>
          <p:nvPr/>
        </p:nvSpPr>
        <p:spPr bwMode="auto">
          <a:xfrm>
            <a:off x="2687638" y="1751015"/>
            <a:ext cx="1185862" cy="5746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Expert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Knowledge</a:t>
            </a:r>
          </a:p>
        </p:txBody>
      </p:sp>
      <p:sp>
        <p:nvSpPr>
          <p:cNvPr id="50186" name="AutoShape 1034"/>
          <p:cNvSpPr>
            <a:spLocks noChangeArrowheads="1"/>
          </p:cNvSpPr>
          <p:nvPr/>
        </p:nvSpPr>
        <p:spPr bwMode="auto">
          <a:xfrm>
            <a:off x="2720977" y="4951415"/>
            <a:ext cx="1185863" cy="5746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Expert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Knowledge</a:t>
            </a:r>
          </a:p>
        </p:txBody>
      </p:sp>
      <p:sp>
        <p:nvSpPr>
          <p:cNvPr id="50187" name="AutoShape 1035"/>
          <p:cNvSpPr>
            <a:spLocks noChangeArrowheads="1"/>
          </p:cNvSpPr>
          <p:nvPr/>
        </p:nvSpPr>
        <p:spPr bwMode="auto">
          <a:xfrm>
            <a:off x="2839721" y="3351213"/>
            <a:ext cx="880113" cy="594062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Training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50188" name="AutoShape 1036"/>
          <p:cNvSpPr>
            <a:spLocks noChangeArrowheads="1"/>
          </p:cNvSpPr>
          <p:nvPr/>
        </p:nvSpPr>
        <p:spPr bwMode="auto">
          <a:xfrm>
            <a:off x="2839721" y="5561013"/>
            <a:ext cx="880113" cy="594062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Training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50189" name="Line 1037"/>
          <p:cNvSpPr>
            <a:spLocks noChangeShapeType="1"/>
          </p:cNvSpPr>
          <p:nvPr/>
        </p:nvSpPr>
        <p:spPr bwMode="auto">
          <a:xfrm>
            <a:off x="2416175" y="4037013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038"/>
          <p:cNvSpPr>
            <a:spLocks noChangeShapeType="1"/>
          </p:cNvSpPr>
          <p:nvPr/>
        </p:nvSpPr>
        <p:spPr bwMode="auto">
          <a:xfrm>
            <a:off x="2416175" y="2436813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AutoShape 1039"/>
          <p:cNvSpPr>
            <a:spLocks noChangeArrowheads="1"/>
          </p:cNvSpPr>
          <p:nvPr/>
        </p:nvSpPr>
        <p:spPr bwMode="auto">
          <a:xfrm>
            <a:off x="5245205" y="1381127"/>
            <a:ext cx="1560307" cy="735747"/>
          </a:xfrm>
          <a:prstGeom prst="wedgeEllipseCallout">
            <a:avLst>
              <a:gd name="adj1" fmla="val -54792"/>
              <a:gd name="adj2" fmla="val 148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Probability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Elicitor</a:t>
            </a:r>
          </a:p>
        </p:txBody>
      </p:sp>
      <p:sp>
        <p:nvSpPr>
          <p:cNvPr id="50192" name="AutoShape 1040"/>
          <p:cNvSpPr>
            <a:spLocks noChangeArrowheads="1"/>
          </p:cNvSpPr>
          <p:nvPr/>
        </p:nvSpPr>
        <p:spPr bwMode="auto">
          <a:xfrm>
            <a:off x="5425073" y="2922590"/>
            <a:ext cx="1200568" cy="69526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Learning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50193" name="AutoShape 1041"/>
          <p:cNvSpPr>
            <a:spLocks noChangeArrowheads="1"/>
          </p:cNvSpPr>
          <p:nvPr/>
        </p:nvSpPr>
        <p:spPr bwMode="auto">
          <a:xfrm>
            <a:off x="5425073" y="4903790"/>
            <a:ext cx="1200568" cy="69526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Learning</a:t>
            </a:r>
          </a:p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50194" name="AutoShape 1042"/>
          <p:cNvSpPr>
            <a:spLocks noChangeArrowheads="1"/>
          </p:cNvSpPr>
          <p:nvPr/>
        </p:nvSpPr>
        <p:spPr bwMode="auto">
          <a:xfrm>
            <a:off x="4359275" y="497205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95" name="AutoShape 1043"/>
          <p:cNvSpPr>
            <a:spLocks noChangeArrowheads="1"/>
          </p:cNvSpPr>
          <p:nvPr/>
        </p:nvSpPr>
        <p:spPr bwMode="auto">
          <a:xfrm>
            <a:off x="7026275" y="299085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96" name="AutoShape 1044"/>
          <p:cNvSpPr>
            <a:spLocks noChangeArrowheads="1"/>
          </p:cNvSpPr>
          <p:nvPr/>
        </p:nvSpPr>
        <p:spPr bwMode="auto">
          <a:xfrm>
            <a:off x="7026275" y="497205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97" name="AutoShape 1045"/>
          <p:cNvSpPr>
            <a:spLocks noChangeArrowheads="1"/>
          </p:cNvSpPr>
          <p:nvPr/>
        </p:nvSpPr>
        <p:spPr bwMode="auto">
          <a:xfrm>
            <a:off x="7026275" y="146685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98" name="AutoShape 1046"/>
          <p:cNvSpPr>
            <a:spLocks noChangeArrowheads="1"/>
          </p:cNvSpPr>
          <p:nvPr/>
        </p:nvSpPr>
        <p:spPr bwMode="auto">
          <a:xfrm>
            <a:off x="4359275" y="299085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99" name="AutoShape 1047"/>
          <p:cNvSpPr>
            <a:spLocks noChangeArrowheads="1"/>
          </p:cNvSpPr>
          <p:nvPr/>
        </p:nvSpPr>
        <p:spPr bwMode="auto">
          <a:xfrm>
            <a:off x="4359275" y="146685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4408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5559425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Propagation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305050" y="5884863"/>
            <a:ext cx="7772400" cy="633412"/>
          </a:xfrm>
        </p:spPr>
        <p:txBody>
          <a:bodyPr/>
          <a:lstStyle/>
          <a:p>
            <a:r>
              <a:rPr lang="en-US" altLang="en-US" sz="1800"/>
              <a:t>The example above requires five time periods to reach equilibrium after the introduction of data (Pearl, 1988, p 174)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613400" y="123825"/>
            <a:ext cx="4929188" cy="12080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“The impact of each new piece of evidence is </a:t>
            </a:r>
          </a:p>
          <a:p>
            <a:pPr algn="ctr"/>
            <a:r>
              <a:rPr lang="en-US" altLang="en-US" sz="1800">
                <a:solidFill>
                  <a:schemeClr val="bg1"/>
                </a:solidFill>
              </a:rPr>
              <a:t>viewed as a perturbation that propagates through</a:t>
            </a:r>
          </a:p>
          <a:p>
            <a:pPr algn="ctr"/>
            <a:r>
              <a:rPr lang="en-US" altLang="en-US" sz="1800">
                <a:solidFill>
                  <a:schemeClr val="bg1"/>
                </a:solidFill>
              </a:rPr>
              <a:t>the network via message-passing between</a:t>
            </a:r>
          </a:p>
          <a:p>
            <a:pPr algn="ctr"/>
            <a:r>
              <a:rPr lang="en-US" altLang="en-US" sz="1800">
                <a:solidFill>
                  <a:schemeClr val="bg1"/>
                </a:solidFill>
              </a:rPr>
              <a:t>neighboring variables . . .”  (Pearl, 1988, p 143`</a:t>
            </a: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3021013" y="1622427"/>
            <a:ext cx="220662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2578102" y="2065338"/>
            <a:ext cx="220663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3462338" y="206533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2135188" y="2506663"/>
            <a:ext cx="220662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2578102" y="2728913"/>
            <a:ext cx="220663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8" name="Oval 11"/>
          <p:cNvSpPr>
            <a:spLocks noChangeArrowheads="1"/>
          </p:cNvSpPr>
          <p:nvPr/>
        </p:nvSpPr>
        <p:spPr bwMode="auto">
          <a:xfrm>
            <a:off x="3462338" y="2728913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9" name="Oval 12"/>
          <p:cNvSpPr>
            <a:spLocks noChangeArrowheads="1"/>
          </p:cNvSpPr>
          <p:nvPr/>
        </p:nvSpPr>
        <p:spPr bwMode="auto">
          <a:xfrm>
            <a:off x="3949702" y="2551113"/>
            <a:ext cx="220663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00" name="Oval 13"/>
          <p:cNvSpPr>
            <a:spLocks noChangeArrowheads="1"/>
          </p:cNvSpPr>
          <p:nvPr/>
        </p:nvSpPr>
        <p:spPr bwMode="auto">
          <a:xfrm>
            <a:off x="3063875" y="312737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01" name="Oval 14"/>
          <p:cNvSpPr>
            <a:spLocks noChangeArrowheads="1"/>
          </p:cNvSpPr>
          <p:nvPr/>
        </p:nvSpPr>
        <p:spPr bwMode="auto">
          <a:xfrm>
            <a:off x="3860800" y="312737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7902" name="AutoShape 15"/>
          <p:cNvCxnSpPr>
            <a:cxnSpLocks noChangeShapeType="1"/>
            <a:stCxn id="37893" idx="3"/>
            <a:endCxn id="37894" idx="7"/>
          </p:cNvCxnSpPr>
          <p:nvPr/>
        </p:nvCxnSpPr>
        <p:spPr bwMode="auto">
          <a:xfrm flipH="1">
            <a:off x="2767013" y="1811338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3" name="AutoShape 16"/>
          <p:cNvCxnSpPr>
            <a:cxnSpLocks noChangeShapeType="1"/>
            <a:stCxn id="37893" idx="5"/>
            <a:endCxn id="37895" idx="1"/>
          </p:cNvCxnSpPr>
          <p:nvPr/>
        </p:nvCxnSpPr>
        <p:spPr bwMode="auto">
          <a:xfrm>
            <a:off x="3209925" y="1811338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4" name="AutoShape 17"/>
          <p:cNvCxnSpPr>
            <a:cxnSpLocks noChangeShapeType="1"/>
            <a:stCxn id="37895" idx="5"/>
            <a:endCxn id="37899" idx="1"/>
          </p:cNvCxnSpPr>
          <p:nvPr/>
        </p:nvCxnSpPr>
        <p:spPr bwMode="auto">
          <a:xfrm>
            <a:off x="3651250" y="2254250"/>
            <a:ext cx="330200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5" name="AutoShape 18"/>
          <p:cNvCxnSpPr>
            <a:cxnSpLocks noChangeShapeType="1"/>
            <a:stCxn id="37895" idx="4"/>
            <a:endCxn id="37898" idx="0"/>
          </p:cNvCxnSpPr>
          <p:nvPr/>
        </p:nvCxnSpPr>
        <p:spPr bwMode="auto">
          <a:xfrm>
            <a:off x="3573463" y="2286002"/>
            <a:ext cx="0" cy="442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6" name="AutoShape 19"/>
          <p:cNvCxnSpPr>
            <a:cxnSpLocks noChangeShapeType="1"/>
            <a:stCxn id="37894" idx="3"/>
            <a:endCxn id="37896" idx="7"/>
          </p:cNvCxnSpPr>
          <p:nvPr/>
        </p:nvCxnSpPr>
        <p:spPr bwMode="auto">
          <a:xfrm flipH="1">
            <a:off x="2324100" y="22542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7" name="AutoShape 20"/>
          <p:cNvCxnSpPr>
            <a:cxnSpLocks noChangeShapeType="1"/>
            <a:stCxn id="37894" idx="4"/>
            <a:endCxn id="37897" idx="0"/>
          </p:cNvCxnSpPr>
          <p:nvPr/>
        </p:nvCxnSpPr>
        <p:spPr bwMode="auto">
          <a:xfrm>
            <a:off x="2689225" y="2286002"/>
            <a:ext cx="0" cy="442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8" name="AutoShape 22"/>
          <p:cNvCxnSpPr>
            <a:cxnSpLocks noChangeShapeType="1"/>
            <a:stCxn id="37898" idx="3"/>
            <a:endCxn id="37900" idx="7"/>
          </p:cNvCxnSpPr>
          <p:nvPr/>
        </p:nvCxnSpPr>
        <p:spPr bwMode="auto">
          <a:xfrm flipH="1">
            <a:off x="3254375" y="2917825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27"/>
          <p:cNvCxnSpPr>
            <a:cxnSpLocks noChangeShapeType="1"/>
          </p:cNvCxnSpPr>
          <p:nvPr/>
        </p:nvCxnSpPr>
        <p:spPr bwMode="auto">
          <a:xfrm>
            <a:off x="3663950" y="2905125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0" name="Text Box 60"/>
          <p:cNvSpPr txBox="1">
            <a:spLocks noChangeArrowheads="1"/>
          </p:cNvSpPr>
          <p:nvPr/>
        </p:nvSpPr>
        <p:spPr bwMode="auto">
          <a:xfrm>
            <a:off x="5030790" y="31765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Data</a:t>
            </a:r>
          </a:p>
        </p:txBody>
      </p:sp>
      <p:sp>
        <p:nvSpPr>
          <p:cNvPr id="37911" name="Text Box 61"/>
          <p:cNvSpPr txBox="1">
            <a:spLocks noChangeArrowheads="1"/>
          </p:cNvSpPr>
          <p:nvPr/>
        </p:nvSpPr>
        <p:spPr bwMode="auto">
          <a:xfrm>
            <a:off x="6818315" y="28956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Data</a:t>
            </a:r>
          </a:p>
        </p:txBody>
      </p:sp>
      <p:sp>
        <p:nvSpPr>
          <p:cNvPr id="37912" name="Oval 63"/>
          <p:cNvSpPr>
            <a:spLocks noChangeArrowheads="1"/>
          </p:cNvSpPr>
          <p:nvPr/>
        </p:nvSpPr>
        <p:spPr bwMode="auto">
          <a:xfrm>
            <a:off x="5694363" y="1622427"/>
            <a:ext cx="220662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13" name="Oval 64"/>
          <p:cNvSpPr>
            <a:spLocks noChangeArrowheads="1"/>
          </p:cNvSpPr>
          <p:nvPr/>
        </p:nvSpPr>
        <p:spPr bwMode="auto">
          <a:xfrm>
            <a:off x="5251452" y="2065338"/>
            <a:ext cx="220663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14" name="Oval 65"/>
          <p:cNvSpPr>
            <a:spLocks noChangeArrowheads="1"/>
          </p:cNvSpPr>
          <p:nvPr/>
        </p:nvSpPr>
        <p:spPr bwMode="auto">
          <a:xfrm>
            <a:off x="6135688" y="206533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15" name="Oval 66"/>
          <p:cNvSpPr>
            <a:spLocks noChangeArrowheads="1"/>
          </p:cNvSpPr>
          <p:nvPr/>
        </p:nvSpPr>
        <p:spPr bwMode="auto">
          <a:xfrm>
            <a:off x="4808538" y="2506663"/>
            <a:ext cx="220662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16" name="Oval 67"/>
          <p:cNvSpPr>
            <a:spLocks noChangeArrowheads="1"/>
          </p:cNvSpPr>
          <p:nvPr/>
        </p:nvSpPr>
        <p:spPr bwMode="auto">
          <a:xfrm>
            <a:off x="5251452" y="2728913"/>
            <a:ext cx="220663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17" name="Oval 68"/>
          <p:cNvSpPr>
            <a:spLocks noChangeArrowheads="1"/>
          </p:cNvSpPr>
          <p:nvPr/>
        </p:nvSpPr>
        <p:spPr bwMode="auto">
          <a:xfrm>
            <a:off x="6135688" y="2728913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18" name="Oval 69"/>
          <p:cNvSpPr>
            <a:spLocks noChangeArrowheads="1"/>
          </p:cNvSpPr>
          <p:nvPr/>
        </p:nvSpPr>
        <p:spPr bwMode="auto">
          <a:xfrm>
            <a:off x="6623052" y="2551113"/>
            <a:ext cx="220663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19" name="Oval 70"/>
          <p:cNvSpPr>
            <a:spLocks noChangeArrowheads="1"/>
          </p:cNvSpPr>
          <p:nvPr/>
        </p:nvSpPr>
        <p:spPr bwMode="auto">
          <a:xfrm>
            <a:off x="5737225" y="312737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20" name="Oval 71"/>
          <p:cNvSpPr>
            <a:spLocks noChangeArrowheads="1"/>
          </p:cNvSpPr>
          <p:nvPr/>
        </p:nvSpPr>
        <p:spPr bwMode="auto">
          <a:xfrm>
            <a:off x="6534150" y="312737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7921" name="AutoShape 72"/>
          <p:cNvCxnSpPr>
            <a:cxnSpLocks noChangeShapeType="1"/>
            <a:stCxn id="37912" idx="3"/>
            <a:endCxn id="37913" idx="7"/>
          </p:cNvCxnSpPr>
          <p:nvPr/>
        </p:nvCxnSpPr>
        <p:spPr bwMode="auto">
          <a:xfrm flipH="1">
            <a:off x="5440363" y="1811338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2" name="AutoShape 73"/>
          <p:cNvCxnSpPr>
            <a:cxnSpLocks noChangeShapeType="1"/>
            <a:stCxn id="37912" idx="5"/>
            <a:endCxn id="37914" idx="1"/>
          </p:cNvCxnSpPr>
          <p:nvPr/>
        </p:nvCxnSpPr>
        <p:spPr bwMode="auto">
          <a:xfrm>
            <a:off x="5883275" y="1811338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3" name="AutoShape 74"/>
          <p:cNvCxnSpPr>
            <a:cxnSpLocks noChangeShapeType="1"/>
            <a:stCxn id="37914" idx="5"/>
            <a:endCxn id="37918" idx="1"/>
          </p:cNvCxnSpPr>
          <p:nvPr/>
        </p:nvCxnSpPr>
        <p:spPr bwMode="auto">
          <a:xfrm>
            <a:off x="6324600" y="2254250"/>
            <a:ext cx="330200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4" name="AutoShape 75"/>
          <p:cNvCxnSpPr>
            <a:cxnSpLocks noChangeShapeType="1"/>
            <a:stCxn id="37914" idx="4"/>
            <a:endCxn id="37917" idx="0"/>
          </p:cNvCxnSpPr>
          <p:nvPr/>
        </p:nvCxnSpPr>
        <p:spPr bwMode="auto">
          <a:xfrm>
            <a:off x="6246813" y="2286002"/>
            <a:ext cx="0" cy="442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5" name="AutoShape 76"/>
          <p:cNvCxnSpPr>
            <a:cxnSpLocks noChangeShapeType="1"/>
            <a:stCxn id="37913" idx="3"/>
            <a:endCxn id="37915" idx="7"/>
          </p:cNvCxnSpPr>
          <p:nvPr/>
        </p:nvCxnSpPr>
        <p:spPr bwMode="auto">
          <a:xfrm flipH="1">
            <a:off x="4997450" y="22542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6" name="AutoShape 77"/>
          <p:cNvCxnSpPr>
            <a:cxnSpLocks noChangeShapeType="1"/>
            <a:stCxn id="37913" idx="4"/>
            <a:endCxn id="37916" idx="0"/>
          </p:cNvCxnSpPr>
          <p:nvPr/>
        </p:nvCxnSpPr>
        <p:spPr bwMode="auto">
          <a:xfrm>
            <a:off x="5362575" y="2286002"/>
            <a:ext cx="0" cy="442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7" name="AutoShape 78"/>
          <p:cNvCxnSpPr>
            <a:cxnSpLocks noChangeShapeType="1"/>
          </p:cNvCxnSpPr>
          <p:nvPr/>
        </p:nvCxnSpPr>
        <p:spPr bwMode="auto">
          <a:xfrm flipH="1" flipV="1">
            <a:off x="6843713" y="2773363"/>
            <a:ext cx="177800" cy="176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28" name="AutoShape 79"/>
          <p:cNvCxnSpPr>
            <a:cxnSpLocks noChangeShapeType="1"/>
            <a:stCxn id="37917" idx="3"/>
            <a:endCxn id="37919" idx="7"/>
          </p:cNvCxnSpPr>
          <p:nvPr/>
        </p:nvCxnSpPr>
        <p:spPr bwMode="auto">
          <a:xfrm flipH="1">
            <a:off x="5927725" y="2917825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9" name="Oval 80"/>
          <p:cNvSpPr>
            <a:spLocks noChangeArrowheads="1"/>
          </p:cNvSpPr>
          <p:nvPr/>
        </p:nvSpPr>
        <p:spPr bwMode="auto">
          <a:xfrm>
            <a:off x="6629400" y="2330450"/>
            <a:ext cx="133350" cy="1333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7930" name="AutoShape 81"/>
          <p:cNvCxnSpPr>
            <a:cxnSpLocks noChangeShapeType="1"/>
            <a:stCxn id="37929" idx="1"/>
          </p:cNvCxnSpPr>
          <p:nvPr/>
        </p:nvCxnSpPr>
        <p:spPr bwMode="auto">
          <a:xfrm flipH="1" flipV="1">
            <a:off x="6500815" y="2200277"/>
            <a:ext cx="147637" cy="149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1" name="AutoShape 82"/>
          <p:cNvCxnSpPr>
            <a:cxnSpLocks noChangeShapeType="1"/>
          </p:cNvCxnSpPr>
          <p:nvPr/>
        </p:nvCxnSpPr>
        <p:spPr bwMode="auto">
          <a:xfrm>
            <a:off x="6337300" y="2905125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2" name="AutoShape 83"/>
          <p:cNvCxnSpPr>
            <a:cxnSpLocks noChangeShapeType="1"/>
          </p:cNvCxnSpPr>
          <p:nvPr/>
        </p:nvCxnSpPr>
        <p:spPr bwMode="auto">
          <a:xfrm flipV="1">
            <a:off x="5340350" y="2994027"/>
            <a:ext cx="0" cy="220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3" name="Oval 84"/>
          <p:cNvSpPr>
            <a:spLocks noChangeArrowheads="1"/>
          </p:cNvSpPr>
          <p:nvPr/>
        </p:nvSpPr>
        <p:spPr bwMode="auto">
          <a:xfrm>
            <a:off x="5427663" y="2506663"/>
            <a:ext cx="133350" cy="1333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7934" name="AutoShape 85"/>
          <p:cNvCxnSpPr>
            <a:cxnSpLocks noChangeShapeType="1"/>
          </p:cNvCxnSpPr>
          <p:nvPr/>
        </p:nvCxnSpPr>
        <p:spPr bwMode="auto">
          <a:xfrm flipV="1">
            <a:off x="5494338" y="2319340"/>
            <a:ext cx="0" cy="187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5" name="Oval 89"/>
          <p:cNvSpPr>
            <a:spLocks noChangeArrowheads="1"/>
          </p:cNvSpPr>
          <p:nvPr/>
        </p:nvSpPr>
        <p:spPr bwMode="auto">
          <a:xfrm>
            <a:off x="8912227" y="1622427"/>
            <a:ext cx="220663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36" name="Oval 90"/>
          <p:cNvSpPr>
            <a:spLocks noChangeArrowheads="1"/>
          </p:cNvSpPr>
          <p:nvPr/>
        </p:nvSpPr>
        <p:spPr bwMode="auto">
          <a:xfrm>
            <a:off x="8469313" y="2065338"/>
            <a:ext cx="220662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37" name="Oval 91"/>
          <p:cNvSpPr>
            <a:spLocks noChangeArrowheads="1"/>
          </p:cNvSpPr>
          <p:nvPr/>
        </p:nvSpPr>
        <p:spPr bwMode="auto">
          <a:xfrm>
            <a:off x="9353550" y="206533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38" name="Oval 92"/>
          <p:cNvSpPr>
            <a:spLocks noChangeArrowheads="1"/>
          </p:cNvSpPr>
          <p:nvPr/>
        </p:nvSpPr>
        <p:spPr bwMode="auto">
          <a:xfrm>
            <a:off x="8026402" y="2506663"/>
            <a:ext cx="220663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39" name="Oval 93"/>
          <p:cNvSpPr>
            <a:spLocks noChangeArrowheads="1"/>
          </p:cNvSpPr>
          <p:nvPr/>
        </p:nvSpPr>
        <p:spPr bwMode="auto">
          <a:xfrm>
            <a:off x="8469313" y="2728913"/>
            <a:ext cx="220662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40" name="Oval 94"/>
          <p:cNvSpPr>
            <a:spLocks noChangeArrowheads="1"/>
          </p:cNvSpPr>
          <p:nvPr/>
        </p:nvSpPr>
        <p:spPr bwMode="auto">
          <a:xfrm>
            <a:off x="9353550" y="2728913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41" name="Oval 95"/>
          <p:cNvSpPr>
            <a:spLocks noChangeArrowheads="1"/>
          </p:cNvSpPr>
          <p:nvPr/>
        </p:nvSpPr>
        <p:spPr bwMode="auto">
          <a:xfrm>
            <a:off x="9840913" y="2551113"/>
            <a:ext cx="220662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42" name="Oval 96"/>
          <p:cNvSpPr>
            <a:spLocks noChangeArrowheads="1"/>
          </p:cNvSpPr>
          <p:nvPr/>
        </p:nvSpPr>
        <p:spPr bwMode="auto">
          <a:xfrm>
            <a:off x="8955088" y="312737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43" name="Oval 97"/>
          <p:cNvSpPr>
            <a:spLocks noChangeArrowheads="1"/>
          </p:cNvSpPr>
          <p:nvPr/>
        </p:nvSpPr>
        <p:spPr bwMode="auto">
          <a:xfrm>
            <a:off x="9752013" y="312737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7944" name="AutoShape 98"/>
          <p:cNvCxnSpPr>
            <a:cxnSpLocks noChangeShapeType="1"/>
            <a:stCxn id="37935" idx="3"/>
            <a:endCxn id="37936" idx="7"/>
          </p:cNvCxnSpPr>
          <p:nvPr/>
        </p:nvCxnSpPr>
        <p:spPr bwMode="auto">
          <a:xfrm flipH="1">
            <a:off x="8658225" y="1811338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5" name="AutoShape 99"/>
          <p:cNvCxnSpPr>
            <a:cxnSpLocks noChangeShapeType="1"/>
            <a:stCxn id="37935" idx="5"/>
            <a:endCxn id="37937" idx="1"/>
          </p:cNvCxnSpPr>
          <p:nvPr/>
        </p:nvCxnSpPr>
        <p:spPr bwMode="auto">
          <a:xfrm>
            <a:off x="9101138" y="1811338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6" name="AutoShape 100"/>
          <p:cNvCxnSpPr>
            <a:cxnSpLocks noChangeShapeType="1"/>
            <a:stCxn id="37937" idx="5"/>
            <a:endCxn id="37941" idx="1"/>
          </p:cNvCxnSpPr>
          <p:nvPr/>
        </p:nvCxnSpPr>
        <p:spPr bwMode="auto">
          <a:xfrm>
            <a:off x="9542463" y="2254250"/>
            <a:ext cx="330200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7" name="AutoShape 101"/>
          <p:cNvCxnSpPr>
            <a:cxnSpLocks noChangeShapeType="1"/>
            <a:stCxn id="37937" idx="4"/>
            <a:endCxn id="37940" idx="0"/>
          </p:cNvCxnSpPr>
          <p:nvPr/>
        </p:nvCxnSpPr>
        <p:spPr bwMode="auto">
          <a:xfrm>
            <a:off x="9464675" y="2286002"/>
            <a:ext cx="0" cy="442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8" name="AutoShape 102"/>
          <p:cNvCxnSpPr>
            <a:cxnSpLocks noChangeShapeType="1"/>
            <a:stCxn id="37936" idx="3"/>
            <a:endCxn id="37938" idx="7"/>
          </p:cNvCxnSpPr>
          <p:nvPr/>
        </p:nvCxnSpPr>
        <p:spPr bwMode="auto">
          <a:xfrm flipH="1">
            <a:off x="8215313" y="22542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49" name="AutoShape 103"/>
          <p:cNvCxnSpPr>
            <a:cxnSpLocks noChangeShapeType="1"/>
            <a:stCxn id="37936" idx="4"/>
            <a:endCxn id="37939" idx="0"/>
          </p:cNvCxnSpPr>
          <p:nvPr/>
        </p:nvCxnSpPr>
        <p:spPr bwMode="auto">
          <a:xfrm>
            <a:off x="8580438" y="2286002"/>
            <a:ext cx="0" cy="442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0" name="AutoShape 105"/>
          <p:cNvCxnSpPr>
            <a:cxnSpLocks noChangeShapeType="1"/>
            <a:stCxn id="37940" idx="3"/>
            <a:endCxn id="37942" idx="7"/>
          </p:cNvCxnSpPr>
          <p:nvPr/>
        </p:nvCxnSpPr>
        <p:spPr bwMode="auto">
          <a:xfrm flipH="1">
            <a:off x="9145588" y="2917825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51" name="Oval 106"/>
          <p:cNvSpPr>
            <a:spLocks noChangeArrowheads="1"/>
          </p:cNvSpPr>
          <p:nvPr/>
        </p:nvSpPr>
        <p:spPr bwMode="auto">
          <a:xfrm>
            <a:off x="9371013" y="1854200"/>
            <a:ext cx="133350" cy="1333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7952" name="AutoShape 107"/>
          <p:cNvCxnSpPr>
            <a:cxnSpLocks noChangeShapeType="1"/>
            <a:stCxn id="37951" idx="1"/>
          </p:cNvCxnSpPr>
          <p:nvPr/>
        </p:nvCxnSpPr>
        <p:spPr bwMode="auto">
          <a:xfrm flipH="1" flipV="1">
            <a:off x="9242425" y="1724027"/>
            <a:ext cx="147638" cy="149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3" name="AutoShape 108"/>
          <p:cNvCxnSpPr>
            <a:cxnSpLocks noChangeShapeType="1"/>
          </p:cNvCxnSpPr>
          <p:nvPr/>
        </p:nvCxnSpPr>
        <p:spPr bwMode="auto">
          <a:xfrm>
            <a:off x="9555163" y="2905125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54" name="Group 118"/>
          <p:cNvGrpSpPr>
            <a:grpSpLocks/>
          </p:cNvGrpSpPr>
          <p:nvPr/>
        </p:nvGrpSpPr>
        <p:grpSpPr bwMode="auto">
          <a:xfrm flipV="1">
            <a:off x="9255125" y="2300290"/>
            <a:ext cx="133350" cy="320675"/>
            <a:chOff x="4510" y="1742"/>
            <a:chExt cx="84" cy="202"/>
          </a:xfrm>
        </p:grpSpPr>
        <p:sp>
          <p:nvSpPr>
            <p:cNvPr id="38042" name="Oval 110"/>
            <p:cNvSpPr>
              <a:spLocks noChangeArrowheads="1"/>
            </p:cNvSpPr>
            <p:nvPr/>
          </p:nvSpPr>
          <p:spPr bwMode="auto">
            <a:xfrm>
              <a:off x="4510" y="1860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43" name="AutoShape 111"/>
            <p:cNvCxnSpPr>
              <a:cxnSpLocks noChangeShapeType="1"/>
            </p:cNvCxnSpPr>
            <p:nvPr/>
          </p:nvCxnSpPr>
          <p:spPr bwMode="auto">
            <a:xfrm flipV="1">
              <a:off x="4552" y="1742"/>
              <a:ext cx="0" cy="1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955" name="Group 114"/>
          <p:cNvGrpSpPr>
            <a:grpSpLocks/>
          </p:cNvGrpSpPr>
          <p:nvPr/>
        </p:nvGrpSpPr>
        <p:grpSpPr bwMode="auto">
          <a:xfrm flipH="1">
            <a:off x="8542340" y="1724027"/>
            <a:ext cx="261937" cy="263525"/>
            <a:chOff x="5252" y="1355"/>
            <a:chExt cx="165" cy="166"/>
          </a:xfrm>
        </p:grpSpPr>
        <p:sp>
          <p:nvSpPr>
            <p:cNvPr id="38040" name="Oval 112"/>
            <p:cNvSpPr>
              <a:spLocks noChangeArrowheads="1"/>
            </p:cNvSpPr>
            <p:nvPr/>
          </p:nvSpPr>
          <p:spPr bwMode="auto">
            <a:xfrm>
              <a:off x="5333" y="1437"/>
              <a:ext cx="84" cy="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41" name="AutoShape 113"/>
            <p:cNvCxnSpPr>
              <a:cxnSpLocks noChangeShapeType="1"/>
              <a:stCxn id="38040" idx="1"/>
            </p:cNvCxnSpPr>
            <p:nvPr/>
          </p:nvCxnSpPr>
          <p:spPr bwMode="auto">
            <a:xfrm flipH="1" flipV="1">
              <a:off x="5252" y="1355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956" name="Group 115"/>
          <p:cNvGrpSpPr>
            <a:grpSpLocks/>
          </p:cNvGrpSpPr>
          <p:nvPr/>
        </p:nvGrpSpPr>
        <p:grpSpPr bwMode="auto">
          <a:xfrm rot="5400000" flipH="1" flipV="1">
            <a:off x="8133559" y="2128046"/>
            <a:ext cx="261937" cy="263525"/>
            <a:chOff x="5252" y="1355"/>
            <a:chExt cx="165" cy="166"/>
          </a:xfrm>
        </p:grpSpPr>
        <p:sp>
          <p:nvSpPr>
            <p:cNvPr id="38038" name="Oval 116"/>
            <p:cNvSpPr>
              <a:spLocks noChangeArrowheads="1"/>
            </p:cNvSpPr>
            <p:nvPr/>
          </p:nvSpPr>
          <p:spPr bwMode="auto">
            <a:xfrm>
              <a:off x="5333" y="1437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39" name="AutoShape 117"/>
            <p:cNvCxnSpPr>
              <a:cxnSpLocks noChangeShapeType="1"/>
              <a:stCxn id="38038" idx="1"/>
            </p:cNvCxnSpPr>
            <p:nvPr/>
          </p:nvCxnSpPr>
          <p:spPr bwMode="auto">
            <a:xfrm flipH="1" flipV="1">
              <a:off x="5252" y="1355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957" name="Oval 147"/>
          <p:cNvSpPr>
            <a:spLocks noChangeArrowheads="1"/>
          </p:cNvSpPr>
          <p:nvPr/>
        </p:nvSpPr>
        <p:spPr bwMode="auto">
          <a:xfrm>
            <a:off x="3006727" y="3906838"/>
            <a:ext cx="220663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58" name="Oval 148"/>
          <p:cNvSpPr>
            <a:spLocks noChangeArrowheads="1"/>
          </p:cNvSpPr>
          <p:nvPr/>
        </p:nvSpPr>
        <p:spPr bwMode="auto">
          <a:xfrm>
            <a:off x="2563813" y="4349752"/>
            <a:ext cx="220662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59" name="Oval 149"/>
          <p:cNvSpPr>
            <a:spLocks noChangeArrowheads="1"/>
          </p:cNvSpPr>
          <p:nvPr/>
        </p:nvSpPr>
        <p:spPr bwMode="auto">
          <a:xfrm>
            <a:off x="3448050" y="4349752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60" name="Oval 150"/>
          <p:cNvSpPr>
            <a:spLocks noChangeArrowheads="1"/>
          </p:cNvSpPr>
          <p:nvPr/>
        </p:nvSpPr>
        <p:spPr bwMode="auto">
          <a:xfrm>
            <a:off x="2120902" y="4791075"/>
            <a:ext cx="220663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61" name="Oval 151"/>
          <p:cNvSpPr>
            <a:spLocks noChangeArrowheads="1"/>
          </p:cNvSpPr>
          <p:nvPr/>
        </p:nvSpPr>
        <p:spPr bwMode="auto">
          <a:xfrm>
            <a:off x="2563813" y="5013327"/>
            <a:ext cx="220662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62" name="Oval 152"/>
          <p:cNvSpPr>
            <a:spLocks noChangeArrowheads="1"/>
          </p:cNvSpPr>
          <p:nvPr/>
        </p:nvSpPr>
        <p:spPr bwMode="auto">
          <a:xfrm>
            <a:off x="3448050" y="501332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63" name="Oval 153"/>
          <p:cNvSpPr>
            <a:spLocks noChangeArrowheads="1"/>
          </p:cNvSpPr>
          <p:nvPr/>
        </p:nvSpPr>
        <p:spPr bwMode="auto">
          <a:xfrm>
            <a:off x="3935413" y="4835525"/>
            <a:ext cx="220662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64" name="Oval 154"/>
          <p:cNvSpPr>
            <a:spLocks noChangeArrowheads="1"/>
          </p:cNvSpPr>
          <p:nvPr/>
        </p:nvSpPr>
        <p:spPr bwMode="auto">
          <a:xfrm>
            <a:off x="3049588" y="541178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65" name="Oval 155"/>
          <p:cNvSpPr>
            <a:spLocks noChangeArrowheads="1"/>
          </p:cNvSpPr>
          <p:nvPr/>
        </p:nvSpPr>
        <p:spPr bwMode="auto">
          <a:xfrm>
            <a:off x="3846513" y="541178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7966" name="AutoShape 156"/>
          <p:cNvCxnSpPr>
            <a:cxnSpLocks noChangeShapeType="1"/>
            <a:stCxn id="37957" idx="3"/>
            <a:endCxn id="37958" idx="7"/>
          </p:cNvCxnSpPr>
          <p:nvPr/>
        </p:nvCxnSpPr>
        <p:spPr bwMode="auto">
          <a:xfrm flipH="1">
            <a:off x="2752725" y="40957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7" name="AutoShape 157"/>
          <p:cNvCxnSpPr>
            <a:cxnSpLocks noChangeShapeType="1"/>
            <a:stCxn id="37957" idx="5"/>
            <a:endCxn id="37959" idx="1"/>
          </p:cNvCxnSpPr>
          <p:nvPr/>
        </p:nvCxnSpPr>
        <p:spPr bwMode="auto">
          <a:xfrm>
            <a:off x="3195638" y="40957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8" name="AutoShape 158"/>
          <p:cNvCxnSpPr>
            <a:cxnSpLocks noChangeShapeType="1"/>
            <a:stCxn id="37959" idx="5"/>
            <a:endCxn id="37963" idx="1"/>
          </p:cNvCxnSpPr>
          <p:nvPr/>
        </p:nvCxnSpPr>
        <p:spPr bwMode="auto">
          <a:xfrm>
            <a:off x="3636963" y="4538663"/>
            <a:ext cx="330200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9" name="AutoShape 159"/>
          <p:cNvCxnSpPr>
            <a:cxnSpLocks noChangeShapeType="1"/>
            <a:stCxn id="37959" idx="4"/>
            <a:endCxn id="37962" idx="0"/>
          </p:cNvCxnSpPr>
          <p:nvPr/>
        </p:nvCxnSpPr>
        <p:spPr bwMode="auto">
          <a:xfrm>
            <a:off x="3559175" y="4570413"/>
            <a:ext cx="0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70" name="AutoShape 160"/>
          <p:cNvCxnSpPr>
            <a:cxnSpLocks noChangeShapeType="1"/>
            <a:stCxn id="37958" idx="3"/>
            <a:endCxn id="37960" idx="7"/>
          </p:cNvCxnSpPr>
          <p:nvPr/>
        </p:nvCxnSpPr>
        <p:spPr bwMode="auto">
          <a:xfrm flipH="1">
            <a:off x="2309813" y="4538663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71" name="AutoShape 161"/>
          <p:cNvCxnSpPr>
            <a:cxnSpLocks noChangeShapeType="1"/>
            <a:stCxn id="37958" idx="4"/>
            <a:endCxn id="37961" idx="0"/>
          </p:cNvCxnSpPr>
          <p:nvPr/>
        </p:nvCxnSpPr>
        <p:spPr bwMode="auto">
          <a:xfrm>
            <a:off x="2674938" y="4570413"/>
            <a:ext cx="0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72" name="AutoShape 162"/>
          <p:cNvCxnSpPr>
            <a:cxnSpLocks noChangeShapeType="1"/>
            <a:stCxn id="37962" idx="3"/>
            <a:endCxn id="37964" idx="7"/>
          </p:cNvCxnSpPr>
          <p:nvPr/>
        </p:nvCxnSpPr>
        <p:spPr bwMode="auto">
          <a:xfrm flipH="1">
            <a:off x="3238500" y="5202238"/>
            <a:ext cx="242888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73" name="Group 175"/>
          <p:cNvGrpSpPr>
            <a:grpSpLocks/>
          </p:cNvGrpSpPr>
          <p:nvPr/>
        </p:nvGrpSpPr>
        <p:grpSpPr bwMode="auto">
          <a:xfrm rot="10800000">
            <a:off x="3336925" y="4008440"/>
            <a:ext cx="261938" cy="263525"/>
            <a:chOff x="962" y="2297"/>
            <a:chExt cx="165" cy="166"/>
          </a:xfrm>
        </p:grpSpPr>
        <p:sp>
          <p:nvSpPr>
            <p:cNvPr id="38036" name="Oval 163"/>
            <p:cNvSpPr>
              <a:spLocks noChangeArrowheads="1"/>
            </p:cNvSpPr>
            <p:nvPr/>
          </p:nvSpPr>
          <p:spPr bwMode="auto">
            <a:xfrm>
              <a:off x="1043" y="2379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37" name="AutoShape 164"/>
            <p:cNvCxnSpPr>
              <a:cxnSpLocks noChangeShapeType="1"/>
              <a:stCxn id="38036" idx="1"/>
            </p:cNvCxnSpPr>
            <p:nvPr/>
          </p:nvCxnSpPr>
          <p:spPr bwMode="auto">
            <a:xfrm flipH="1" flipV="1">
              <a:off x="962" y="2297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7974" name="AutoShape 165"/>
          <p:cNvCxnSpPr>
            <a:cxnSpLocks noChangeShapeType="1"/>
          </p:cNvCxnSpPr>
          <p:nvPr/>
        </p:nvCxnSpPr>
        <p:spPr bwMode="auto">
          <a:xfrm>
            <a:off x="3649663" y="5189538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75" name="Group 169"/>
          <p:cNvGrpSpPr>
            <a:grpSpLocks/>
          </p:cNvGrpSpPr>
          <p:nvPr/>
        </p:nvGrpSpPr>
        <p:grpSpPr bwMode="auto">
          <a:xfrm rot="10800000" flipH="1">
            <a:off x="2636840" y="4008440"/>
            <a:ext cx="261937" cy="263525"/>
            <a:chOff x="5252" y="1355"/>
            <a:chExt cx="165" cy="166"/>
          </a:xfrm>
        </p:grpSpPr>
        <p:sp>
          <p:nvSpPr>
            <p:cNvPr id="38034" name="Oval 170"/>
            <p:cNvSpPr>
              <a:spLocks noChangeArrowheads="1"/>
            </p:cNvSpPr>
            <p:nvPr/>
          </p:nvSpPr>
          <p:spPr bwMode="auto">
            <a:xfrm>
              <a:off x="5333" y="1437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35" name="AutoShape 171"/>
            <p:cNvCxnSpPr>
              <a:cxnSpLocks noChangeShapeType="1"/>
              <a:stCxn id="38034" idx="1"/>
            </p:cNvCxnSpPr>
            <p:nvPr/>
          </p:nvCxnSpPr>
          <p:spPr bwMode="auto">
            <a:xfrm flipH="1" flipV="1">
              <a:off x="5252" y="1355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976" name="Group 176"/>
          <p:cNvGrpSpPr>
            <a:grpSpLocks/>
          </p:cNvGrpSpPr>
          <p:nvPr/>
        </p:nvGrpSpPr>
        <p:grpSpPr bwMode="auto">
          <a:xfrm rot="10800000">
            <a:off x="3784600" y="5089527"/>
            <a:ext cx="261938" cy="263525"/>
            <a:chOff x="962" y="2297"/>
            <a:chExt cx="165" cy="166"/>
          </a:xfrm>
        </p:grpSpPr>
        <p:sp>
          <p:nvSpPr>
            <p:cNvPr id="38032" name="Oval 177"/>
            <p:cNvSpPr>
              <a:spLocks noChangeArrowheads="1"/>
            </p:cNvSpPr>
            <p:nvPr/>
          </p:nvSpPr>
          <p:spPr bwMode="auto">
            <a:xfrm>
              <a:off x="1043" y="2379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33" name="AutoShape 178"/>
            <p:cNvCxnSpPr>
              <a:cxnSpLocks noChangeShapeType="1"/>
              <a:stCxn id="38032" idx="1"/>
            </p:cNvCxnSpPr>
            <p:nvPr/>
          </p:nvCxnSpPr>
          <p:spPr bwMode="auto">
            <a:xfrm flipH="1" flipV="1">
              <a:off x="962" y="2297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977" name="Group 179"/>
          <p:cNvGrpSpPr>
            <a:grpSpLocks/>
          </p:cNvGrpSpPr>
          <p:nvPr/>
        </p:nvGrpSpPr>
        <p:grpSpPr bwMode="auto">
          <a:xfrm rot="10800000" flipH="1">
            <a:off x="3084515" y="5089527"/>
            <a:ext cx="261937" cy="263525"/>
            <a:chOff x="5252" y="1355"/>
            <a:chExt cx="165" cy="166"/>
          </a:xfrm>
        </p:grpSpPr>
        <p:sp>
          <p:nvSpPr>
            <p:cNvPr id="38030" name="Oval 180"/>
            <p:cNvSpPr>
              <a:spLocks noChangeArrowheads="1"/>
            </p:cNvSpPr>
            <p:nvPr/>
          </p:nvSpPr>
          <p:spPr bwMode="auto">
            <a:xfrm>
              <a:off x="5333" y="1437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31" name="AutoShape 181"/>
            <p:cNvCxnSpPr>
              <a:cxnSpLocks noChangeShapeType="1"/>
              <a:stCxn id="38030" idx="1"/>
            </p:cNvCxnSpPr>
            <p:nvPr/>
          </p:nvCxnSpPr>
          <p:spPr bwMode="auto">
            <a:xfrm flipH="1" flipV="1">
              <a:off x="5252" y="1355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978" name="Oval 182"/>
          <p:cNvSpPr>
            <a:spLocks noChangeArrowheads="1"/>
          </p:cNvSpPr>
          <p:nvPr/>
        </p:nvSpPr>
        <p:spPr bwMode="auto">
          <a:xfrm>
            <a:off x="5970588" y="3906838"/>
            <a:ext cx="220662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79" name="Oval 183"/>
          <p:cNvSpPr>
            <a:spLocks noChangeArrowheads="1"/>
          </p:cNvSpPr>
          <p:nvPr/>
        </p:nvSpPr>
        <p:spPr bwMode="auto">
          <a:xfrm>
            <a:off x="5527677" y="4349752"/>
            <a:ext cx="220663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80" name="Oval 184"/>
          <p:cNvSpPr>
            <a:spLocks noChangeArrowheads="1"/>
          </p:cNvSpPr>
          <p:nvPr/>
        </p:nvSpPr>
        <p:spPr bwMode="auto">
          <a:xfrm>
            <a:off x="6411913" y="4349752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81" name="Oval 185"/>
          <p:cNvSpPr>
            <a:spLocks noChangeArrowheads="1"/>
          </p:cNvSpPr>
          <p:nvPr/>
        </p:nvSpPr>
        <p:spPr bwMode="auto">
          <a:xfrm>
            <a:off x="5084763" y="4791075"/>
            <a:ext cx="220662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82" name="Oval 186"/>
          <p:cNvSpPr>
            <a:spLocks noChangeArrowheads="1"/>
          </p:cNvSpPr>
          <p:nvPr/>
        </p:nvSpPr>
        <p:spPr bwMode="auto">
          <a:xfrm>
            <a:off x="5527677" y="5013327"/>
            <a:ext cx="220663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83" name="Oval 187"/>
          <p:cNvSpPr>
            <a:spLocks noChangeArrowheads="1"/>
          </p:cNvSpPr>
          <p:nvPr/>
        </p:nvSpPr>
        <p:spPr bwMode="auto">
          <a:xfrm>
            <a:off x="6411913" y="501332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84" name="Oval 188"/>
          <p:cNvSpPr>
            <a:spLocks noChangeArrowheads="1"/>
          </p:cNvSpPr>
          <p:nvPr/>
        </p:nvSpPr>
        <p:spPr bwMode="auto">
          <a:xfrm>
            <a:off x="6899277" y="4835525"/>
            <a:ext cx="220663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85" name="Oval 189"/>
          <p:cNvSpPr>
            <a:spLocks noChangeArrowheads="1"/>
          </p:cNvSpPr>
          <p:nvPr/>
        </p:nvSpPr>
        <p:spPr bwMode="auto">
          <a:xfrm>
            <a:off x="6013450" y="541178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986" name="Oval 190"/>
          <p:cNvSpPr>
            <a:spLocks noChangeArrowheads="1"/>
          </p:cNvSpPr>
          <p:nvPr/>
        </p:nvSpPr>
        <p:spPr bwMode="auto">
          <a:xfrm>
            <a:off x="6810375" y="541178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7987" name="AutoShape 191"/>
          <p:cNvCxnSpPr>
            <a:cxnSpLocks noChangeShapeType="1"/>
            <a:stCxn id="37978" idx="3"/>
            <a:endCxn id="37979" idx="7"/>
          </p:cNvCxnSpPr>
          <p:nvPr/>
        </p:nvCxnSpPr>
        <p:spPr bwMode="auto">
          <a:xfrm flipH="1">
            <a:off x="5716588" y="40957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88" name="AutoShape 192"/>
          <p:cNvCxnSpPr>
            <a:cxnSpLocks noChangeShapeType="1"/>
            <a:stCxn id="37978" idx="5"/>
            <a:endCxn id="37980" idx="1"/>
          </p:cNvCxnSpPr>
          <p:nvPr/>
        </p:nvCxnSpPr>
        <p:spPr bwMode="auto">
          <a:xfrm>
            <a:off x="6159500" y="40957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89" name="AutoShape 193"/>
          <p:cNvCxnSpPr>
            <a:cxnSpLocks noChangeShapeType="1"/>
            <a:stCxn id="37980" idx="5"/>
            <a:endCxn id="37984" idx="1"/>
          </p:cNvCxnSpPr>
          <p:nvPr/>
        </p:nvCxnSpPr>
        <p:spPr bwMode="auto">
          <a:xfrm>
            <a:off x="6600825" y="4538663"/>
            <a:ext cx="330200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90" name="AutoShape 194"/>
          <p:cNvCxnSpPr>
            <a:cxnSpLocks noChangeShapeType="1"/>
            <a:stCxn id="37980" idx="4"/>
            <a:endCxn id="37983" idx="0"/>
          </p:cNvCxnSpPr>
          <p:nvPr/>
        </p:nvCxnSpPr>
        <p:spPr bwMode="auto">
          <a:xfrm>
            <a:off x="6523038" y="4570413"/>
            <a:ext cx="0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91" name="AutoShape 195"/>
          <p:cNvCxnSpPr>
            <a:cxnSpLocks noChangeShapeType="1"/>
            <a:stCxn id="37979" idx="3"/>
            <a:endCxn id="37981" idx="7"/>
          </p:cNvCxnSpPr>
          <p:nvPr/>
        </p:nvCxnSpPr>
        <p:spPr bwMode="auto">
          <a:xfrm flipH="1">
            <a:off x="5273675" y="4538663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92" name="AutoShape 196"/>
          <p:cNvCxnSpPr>
            <a:cxnSpLocks noChangeShapeType="1"/>
            <a:stCxn id="37979" idx="4"/>
            <a:endCxn id="37982" idx="0"/>
          </p:cNvCxnSpPr>
          <p:nvPr/>
        </p:nvCxnSpPr>
        <p:spPr bwMode="auto">
          <a:xfrm>
            <a:off x="5638800" y="4570413"/>
            <a:ext cx="0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93" name="AutoShape 197"/>
          <p:cNvCxnSpPr>
            <a:cxnSpLocks noChangeShapeType="1"/>
            <a:stCxn id="37983" idx="3"/>
            <a:endCxn id="37985" idx="7"/>
          </p:cNvCxnSpPr>
          <p:nvPr/>
        </p:nvCxnSpPr>
        <p:spPr bwMode="auto">
          <a:xfrm flipH="1">
            <a:off x="6202365" y="5202238"/>
            <a:ext cx="242887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94" name="Group 198"/>
          <p:cNvGrpSpPr>
            <a:grpSpLocks/>
          </p:cNvGrpSpPr>
          <p:nvPr/>
        </p:nvGrpSpPr>
        <p:grpSpPr bwMode="auto">
          <a:xfrm rot="10800000">
            <a:off x="6734175" y="4432302"/>
            <a:ext cx="261938" cy="263525"/>
            <a:chOff x="962" y="2297"/>
            <a:chExt cx="165" cy="166"/>
          </a:xfrm>
        </p:grpSpPr>
        <p:sp>
          <p:nvSpPr>
            <p:cNvPr id="38028" name="Oval 199"/>
            <p:cNvSpPr>
              <a:spLocks noChangeArrowheads="1"/>
            </p:cNvSpPr>
            <p:nvPr/>
          </p:nvSpPr>
          <p:spPr bwMode="auto">
            <a:xfrm>
              <a:off x="1043" y="2379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29" name="AutoShape 200"/>
            <p:cNvCxnSpPr>
              <a:cxnSpLocks noChangeShapeType="1"/>
              <a:stCxn id="38028" idx="1"/>
            </p:cNvCxnSpPr>
            <p:nvPr/>
          </p:nvCxnSpPr>
          <p:spPr bwMode="auto">
            <a:xfrm flipH="1" flipV="1">
              <a:off x="962" y="2297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7995" name="AutoShape 201"/>
          <p:cNvCxnSpPr>
            <a:cxnSpLocks noChangeShapeType="1"/>
          </p:cNvCxnSpPr>
          <p:nvPr/>
        </p:nvCxnSpPr>
        <p:spPr bwMode="auto">
          <a:xfrm>
            <a:off x="6613525" y="5189538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996" name="Group 202"/>
          <p:cNvGrpSpPr>
            <a:grpSpLocks/>
          </p:cNvGrpSpPr>
          <p:nvPr/>
        </p:nvGrpSpPr>
        <p:grpSpPr bwMode="auto">
          <a:xfrm rot="10800000" flipH="1">
            <a:off x="5186365" y="4398965"/>
            <a:ext cx="261937" cy="263525"/>
            <a:chOff x="5252" y="1355"/>
            <a:chExt cx="165" cy="166"/>
          </a:xfrm>
        </p:grpSpPr>
        <p:sp>
          <p:nvSpPr>
            <p:cNvPr id="38026" name="Oval 203"/>
            <p:cNvSpPr>
              <a:spLocks noChangeArrowheads="1"/>
            </p:cNvSpPr>
            <p:nvPr/>
          </p:nvSpPr>
          <p:spPr bwMode="auto">
            <a:xfrm>
              <a:off x="5333" y="1437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27" name="AutoShape 204"/>
            <p:cNvCxnSpPr>
              <a:cxnSpLocks noChangeShapeType="1"/>
              <a:stCxn id="38026" idx="1"/>
            </p:cNvCxnSpPr>
            <p:nvPr/>
          </p:nvCxnSpPr>
          <p:spPr bwMode="auto">
            <a:xfrm flipH="1" flipV="1">
              <a:off x="5252" y="1355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997" name="Group 214"/>
          <p:cNvGrpSpPr>
            <a:grpSpLocks/>
          </p:cNvGrpSpPr>
          <p:nvPr/>
        </p:nvGrpSpPr>
        <p:grpSpPr bwMode="auto">
          <a:xfrm flipV="1">
            <a:off x="5726113" y="4632327"/>
            <a:ext cx="133350" cy="320675"/>
            <a:chOff x="4510" y="1742"/>
            <a:chExt cx="84" cy="202"/>
          </a:xfrm>
        </p:grpSpPr>
        <p:sp>
          <p:nvSpPr>
            <p:cNvPr id="38024" name="Oval 215"/>
            <p:cNvSpPr>
              <a:spLocks noChangeArrowheads="1"/>
            </p:cNvSpPr>
            <p:nvPr/>
          </p:nvSpPr>
          <p:spPr bwMode="auto">
            <a:xfrm>
              <a:off x="4510" y="1860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25" name="AutoShape 216"/>
            <p:cNvCxnSpPr>
              <a:cxnSpLocks noChangeShapeType="1"/>
            </p:cNvCxnSpPr>
            <p:nvPr/>
          </p:nvCxnSpPr>
          <p:spPr bwMode="auto">
            <a:xfrm flipV="1">
              <a:off x="4552" y="1742"/>
              <a:ext cx="0" cy="1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998" name="Group 217"/>
          <p:cNvGrpSpPr>
            <a:grpSpLocks/>
          </p:cNvGrpSpPr>
          <p:nvPr/>
        </p:nvGrpSpPr>
        <p:grpSpPr bwMode="auto">
          <a:xfrm flipV="1">
            <a:off x="6311900" y="4632327"/>
            <a:ext cx="133350" cy="320675"/>
            <a:chOff x="4510" y="1742"/>
            <a:chExt cx="84" cy="202"/>
          </a:xfrm>
        </p:grpSpPr>
        <p:sp>
          <p:nvSpPr>
            <p:cNvPr id="38022" name="Oval 218"/>
            <p:cNvSpPr>
              <a:spLocks noChangeArrowheads="1"/>
            </p:cNvSpPr>
            <p:nvPr/>
          </p:nvSpPr>
          <p:spPr bwMode="auto">
            <a:xfrm>
              <a:off x="4510" y="1860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23" name="AutoShape 219"/>
            <p:cNvCxnSpPr>
              <a:cxnSpLocks noChangeShapeType="1"/>
            </p:cNvCxnSpPr>
            <p:nvPr/>
          </p:nvCxnSpPr>
          <p:spPr bwMode="auto">
            <a:xfrm flipV="1">
              <a:off x="4552" y="1742"/>
              <a:ext cx="0" cy="1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999" name="Oval 220"/>
          <p:cNvSpPr>
            <a:spLocks noChangeArrowheads="1"/>
          </p:cNvSpPr>
          <p:nvPr/>
        </p:nvSpPr>
        <p:spPr bwMode="auto">
          <a:xfrm>
            <a:off x="8936038" y="3906838"/>
            <a:ext cx="220662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000" name="Oval 221"/>
          <p:cNvSpPr>
            <a:spLocks noChangeArrowheads="1"/>
          </p:cNvSpPr>
          <p:nvPr/>
        </p:nvSpPr>
        <p:spPr bwMode="auto">
          <a:xfrm>
            <a:off x="8493127" y="4349752"/>
            <a:ext cx="220663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001" name="Oval 222"/>
          <p:cNvSpPr>
            <a:spLocks noChangeArrowheads="1"/>
          </p:cNvSpPr>
          <p:nvPr/>
        </p:nvSpPr>
        <p:spPr bwMode="auto">
          <a:xfrm>
            <a:off x="9377363" y="4349752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002" name="Oval 223"/>
          <p:cNvSpPr>
            <a:spLocks noChangeArrowheads="1"/>
          </p:cNvSpPr>
          <p:nvPr/>
        </p:nvSpPr>
        <p:spPr bwMode="auto">
          <a:xfrm>
            <a:off x="8050213" y="4791075"/>
            <a:ext cx="220662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003" name="Oval 224"/>
          <p:cNvSpPr>
            <a:spLocks noChangeArrowheads="1"/>
          </p:cNvSpPr>
          <p:nvPr/>
        </p:nvSpPr>
        <p:spPr bwMode="auto">
          <a:xfrm>
            <a:off x="8493127" y="5013327"/>
            <a:ext cx="220663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004" name="Oval 225"/>
          <p:cNvSpPr>
            <a:spLocks noChangeArrowheads="1"/>
          </p:cNvSpPr>
          <p:nvPr/>
        </p:nvSpPr>
        <p:spPr bwMode="auto">
          <a:xfrm>
            <a:off x="9377363" y="5013327"/>
            <a:ext cx="222250" cy="2206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005" name="Oval 226"/>
          <p:cNvSpPr>
            <a:spLocks noChangeArrowheads="1"/>
          </p:cNvSpPr>
          <p:nvPr/>
        </p:nvSpPr>
        <p:spPr bwMode="auto">
          <a:xfrm>
            <a:off x="9864727" y="4835525"/>
            <a:ext cx="220663" cy="2222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006" name="Oval 227"/>
          <p:cNvSpPr>
            <a:spLocks noChangeArrowheads="1"/>
          </p:cNvSpPr>
          <p:nvPr/>
        </p:nvSpPr>
        <p:spPr bwMode="auto">
          <a:xfrm>
            <a:off x="8978900" y="541178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007" name="Oval 228"/>
          <p:cNvSpPr>
            <a:spLocks noChangeArrowheads="1"/>
          </p:cNvSpPr>
          <p:nvPr/>
        </p:nvSpPr>
        <p:spPr bwMode="auto">
          <a:xfrm>
            <a:off x="9775825" y="5411788"/>
            <a:ext cx="222250" cy="22066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8008" name="AutoShape 229"/>
          <p:cNvCxnSpPr>
            <a:cxnSpLocks noChangeShapeType="1"/>
            <a:stCxn id="37999" idx="3"/>
            <a:endCxn id="38000" idx="7"/>
          </p:cNvCxnSpPr>
          <p:nvPr/>
        </p:nvCxnSpPr>
        <p:spPr bwMode="auto">
          <a:xfrm flipH="1">
            <a:off x="8682038" y="40957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09" name="AutoShape 230"/>
          <p:cNvCxnSpPr>
            <a:cxnSpLocks noChangeShapeType="1"/>
            <a:stCxn id="37999" idx="5"/>
            <a:endCxn id="38001" idx="1"/>
          </p:cNvCxnSpPr>
          <p:nvPr/>
        </p:nvCxnSpPr>
        <p:spPr bwMode="auto">
          <a:xfrm>
            <a:off x="9124950" y="4095750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10" name="AutoShape 231"/>
          <p:cNvCxnSpPr>
            <a:cxnSpLocks noChangeShapeType="1"/>
            <a:stCxn id="38001" idx="5"/>
            <a:endCxn id="38005" idx="1"/>
          </p:cNvCxnSpPr>
          <p:nvPr/>
        </p:nvCxnSpPr>
        <p:spPr bwMode="auto">
          <a:xfrm>
            <a:off x="9566275" y="4538663"/>
            <a:ext cx="330200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11" name="AutoShape 232"/>
          <p:cNvCxnSpPr>
            <a:cxnSpLocks noChangeShapeType="1"/>
            <a:stCxn id="38001" idx="4"/>
            <a:endCxn id="38004" idx="0"/>
          </p:cNvCxnSpPr>
          <p:nvPr/>
        </p:nvCxnSpPr>
        <p:spPr bwMode="auto">
          <a:xfrm>
            <a:off x="9488488" y="4570413"/>
            <a:ext cx="0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12" name="AutoShape 233"/>
          <p:cNvCxnSpPr>
            <a:cxnSpLocks noChangeShapeType="1"/>
            <a:stCxn id="38000" idx="3"/>
            <a:endCxn id="38002" idx="7"/>
          </p:cNvCxnSpPr>
          <p:nvPr/>
        </p:nvCxnSpPr>
        <p:spPr bwMode="auto">
          <a:xfrm flipH="1">
            <a:off x="8239125" y="4538663"/>
            <a:ext cx="28575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13" name="AutoShape 234"/>
          <p:cNvCxnSpPr>
            <a:cxnSpLocks noChangeShapeType="1"/>
            <a:stCxn id="38000" idx="4"/>
            <a:endCxn id="38003" idx="0"/>
          </p:cNvCxnSpPr>
          <p:nvPr/>
        </p:nvCxnSpPr>
        <p:spPr bwMode="auto">
          <a:xfrm>
            <a:off x="8604250" y="4570413"/>
            <a:ext cx="0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14" name="AutoShape 235"/>
          <p:cNvCxnSpPr>
            <a:cxnSpLocks noChangeShapeType="1"/>
            <a:stCxn id="38004" idx="3"/>
            <a:endCxn id="38006" idx="7"/>
          </p:cNvCxnSpPr>
          <p:nvPr/>
        </p:nvCxnSpPr>
        <p:spPr bwMode="auto">
          <a:xfrm flipH="1">
            <a:off x="9167815" y="5202238"/>
            <a:ext cx="242887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015" name="Group 236"/>
          <p:cNvGrpSpPr>
            <a:grpSpLocks/>
          </p:cNvGrpSpPr>
          <p:nvPr/>
        </p:nvGrpSpPr>
        <p:grpSpPr bwMode="auto">
          <a:xfrm rot="10800000">
            <a:off x="9671050" y="5065715"/>
            <a:ext cx="261938" cy="263525"/>
            <a:chOff x="962" y="2297"/>
            <a:chExt cx="165" cy="166"/>
          </a:xfrm>
        </p:grpSpPr>
        <p:sp>
          <p:nvSpPr>
            <p:cNvPr id="38020" name="Oval 237"/>
            <p:cNvSpPr>
              <a:spLocks noChangeArrowheads="1"/>
            </p:cNvSpPr>
            <p:nvPr/>
          </p:nvSpPr>
          <p:spPr bwMode="auto">
            <a:xfrm>
              <a:off x="1043" y="2379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21" name="AutoShape 238"/>
            <p:cNvCxnSpPr>
              <a:cxnSpLocks noChangeShapeType="1"/>
              <a:stCxn id="38020" idx="1"/>
            </p:cNvCxnSpPr>
            <p:nvPr/>
          </p:nvCxnSpPr>
          <p:spPr bwMode="auto">
            <a:xfrm flipH="1" flipV="1">
              <a:off x="962" y="2297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016" name="AutoShape 239"/>
          <p:cNvCxnSpPr>
            <a:cxnSpLocks noChangeShapeType="1"/>
          </p:cNvCxnSpPr>
          <p:nvPr/>
        </p:nvCxnSpPr>
        <p:spPr bwMode="auto">
          <a:xfrm>
            <a:off x="9578975" y="5189538"/>
            <a:ext cx="24130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017" name="Group 240"/>
          <p:cNvGrpSpPr>
            <a:grpSpLocks/>
          </p:cNvGrpSpPr>
          <p:nvPr/>
        </p:nvGrpSpPr>
        <p:grpSpPr bwMode="auto">
          <a:xfrm rot="10800000" flipH="1">
            <a:off x="9075740" y="5065715"/>
            <a:ext cx="261937" cy="263525"/>
            <a:chOff x="5252" y="1355"/>
            <a:chExt cx="165" cy="166"/>
          </a:xfrm>
        </p:grpSpPr>
        <p:sp>
          <p:nvSpPr>
            <p:cNvPr id="38018" name="Oval 241"/>
            <p:cNvSpPr>
              <a:spLocks noChangeArrowheads="1"/>
            </p:cNvSpPr>
            <p:nvPr/>
          </p:nvSpPr>
          <p:spPr bwMode="auto">
            <a:xfrm>
              <a:off x="5333" y="1437"/>
              <a:ext cx="84" cy="84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8019" name="AutoShape 242"/>
            <p:cNvCxnSpPr>
              <a:cxnSpLocks noChangeShapeType="1"/>
              <a:stCxn id="38018" idx="1"/>
            </p:cNvCxnSpPr>
            <p:nvPr/>
          </p:nvCxnSpPr>
          <p:spPr bwMode="auto">
            <a:xfrm flipH="1" flipV="1">
              <a:off x="5252" y="1355"/>
              <a:ext cx="93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98383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079" y="1"/>
            <a:ext cx="8543925" cy="904875"/>
          </a:xfrm>
        </p:spPr>
        <p:txBody>
          <a:bodyPr/>
          <a:lstStyle/>
          <a:p>
            <a:r>
              <a:rPr lang="en-US" altLang="en-US" dirty="0"/>
              <a:t>Original Network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904875"/>
            <a:ext cx="9144000" cy="5549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97507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33450"/>
            <a:ext cx="9144000" cy="55514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714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Learned Network with 1000 Cases</a:t>
            </a:r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7848602" y="2681288"/>
            <a:ext cx="23272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Missing Arcs:        2</a:t>
            </a:r>
          </a:p>
          <a:p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Added Arcs:          0</a:t>
            </a:r>
          </a:p>
          <a:p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Arcs Misdirected: 5</a:t>
            </a:r>
          </a:p>
          <a:p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Arcs Unspecified: 3</a:t>
            </a:r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 rot="-2490184">
            <a:off x="4951413" y="2803525"/>
            <a:ext cx="457200" cy="1447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 rot="-5357156">
            <a:off x="7809707" y="5460208"/>
            <a:ext cx="457200" cy="114458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8"/>
          <p:cNvSpPr>
            <a:spLocks noChangeArrowheads="1"/>
          </p:cNvSpPr>
          <p:nvPr/>
        </p:nvSpPr>
        <p:spPr bwMode="auto">
          <a:xfrm>
            <a:off x="6172200" y="1614488"/>
            <a:ext cx="381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6172200" y="3290888"/>
            <a:ext cx="381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8153400" y="2147888"/>
            <a:ext cx="381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7010400" y="4662488"/>
            <a:ext cx="381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51" name="Oval 12"/>
          <p:cNvSpPr>
            <a:spLocks noChangeArrowheads="1"/>
          </p:cNvSpPr>
          <p:nvPr/>
        </p:nvSpPr>
        <p:spPr bwMode="auto">
          <a:xfrm>
            <a:off x="6858000" y="5424488"/>
            <a:ext cx="381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13"/>
          <p:cNvSpPr>
            <a:spLocks noChangeArrowheads="1"/>
          </p:cNvSpPr>
          <p:nvPr/>
        </p:nvSpPr>
        <p:spPr bwMode="auto">
          <a:xfrm>
            <a:off x="3200400" y="2300288"/>
            <a:ext cx="381000" cy="381000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14"/>
          <p:cNvSpPr>
            <a:spLocks noChangeArrowheads="1"/>
          </p:cNvSpPr>
          <p:nvPr/>
        </p:nvSpPr>
        <p:spPr bwMode="auto">
          <a:xfrm>
            <a:off x="3124200" y="3367088"/>
            <a:ext cx="381000" cy="381000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15"/>
          <p:cNvSpPr>
            <a:spLocks noChangeArrowheads="1"/>
          </p:cNvSpPr>
          <p:nvPr/>
        </p:nvSpPr>
        <p:spPr bwMode="auto">
          <a:xfrm>
            <a:off x="2438400" y="4662488"/>
            <a:ext cx="381000" cy="381000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Oval 16"/>
          <p:cNvSpPr>
            <a:spLocks noChangeArrowheads="1"/>
          </p:cNvSpPr>
          <p:nvPr/>
        </p:nvSpPr>
        <p:spPr bwMode="auto">
          <a:xfrm>
            <a:off x="2286000" y="2452688"/>
            <a:ext cx="381000" cy="381000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56" name="Oval 17"/>
          <p:cNvSpPr>
            <a:spLocks noChangeArrowheads="1"/>
          </p:cNvSpPr>
          <p:nvPr/>
        </p:nvSpPr>
        <p:spPr bwMode="auto">
          <a:xfrm>
            <a:off x="2438400" y="2376488"/>
            <a:ext cx="381000" cy="381000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57" name="Oval 18"/>
          <p:cNvSpPr>
            <a:spLocks noChangeArrowheads="1"/>
          </p:cNvSpPr>
          <p:nvPr/>
        </p:nvSpPr>
        <p:spPr bwMode="auto">
          <a:xfrm>
            <a:off x="3124200" y="2224088"/>
            <a:ext cx="381000" cy="381000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873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2"/>
            <a:ext cx="8058150" cy="6842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Learned Network with 10,000 Cases</a:t>
            </a:r>
          </a:p>
        </p:txBody>
      </p:sp>
      <p:grpSp>
        <p:nvGrpSpPr>
          <p:cNvPr id="62467" name="Group 13"/>
          <p:cNvGrpSpPr>
            <a:grpSpLocks/>
          </p:cNvGrpSpPr>
          <p:nvPr/>
        </p:nvGrpSpPr>
        <p:grpSpPr bwMode="auto">
          <a:xfrm>
            <a:off x="1524000" y="831850"/>
            <a:ext cx="9144000" cy="5549900"/>
            <a:chOff x="0" y="524"/>
            <a:chExt cx="5760" cy="3496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6246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4"/>
              <a:ext cx="5760" cy="34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469" name="Oval 4"/>
            <p:cNvSpPr>
              <a:spLocks noChangeArrowheads="1"/>
            </p:cNvSpPr>
            <p:nvPr/>
          </p:nvSpPr>
          <p:spPr bwMode="auto">
            <a:xfrm rot="-3639356">
              <a:off x="1579" y="1049"/>
              <a:ext cx="288" cy="196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0" name="Oval 7"/>
            <p:cNvSpPr>
              <a:spLocks noChangeArrowheads="1"/>
            </p:cNvSpPr>
            <p:nvPr/>
          </p:nvSpPr>
          <p:spPr bwMode="auto">
            <a:xfrm rot="-2490184">
              <a:off x="2159" y="1697"/>
              <a:ext cx="288" cy="9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1" name="Oval 8"/>
            <p:cNvSpPr>
              <a:spLocks noChangeArrowheads="1"/>
            </p:cNvSpPr>
            <p:nvPr/>
          </p:nvSpPr>
          <p:spPr bwMode="auto">
            <a:xfrm>
              <a:off x="3408" y="3348"/>
              <a:ext cx="240" cy="240"/>
            </a:xfrm>
            <a:prstGeom prst="ellipse">
              <a:avLst/>
            </a:prstGeom>
            <a:grp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2" name="Oval 9"/>
            <p:cNvSpPr>
              <a:spLocks noChangeArrowheads="1"/>
            </p:cNvSpPr>
            <p:nvPr/>
          </p:nvSpPr>
          <p:spPr bwMode="auto">
            <a:xfrm>
              <a:off x="3744" y="3588"/>
              <a:ext cx="240" cy="240"/>
            </a:xfrm>
            <a:prstGeom prst="ellipse">
              <a:avLst/>
            </a:prstGeom>
            <a:grp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3" name="Oval 10"/>
            <p:cNvSpPr>
              <a:spLocks noChangeArrowheads="1"/>
            </p:cNvSpPr>
            <p:nvPr/>
          </p:nvSpPr>
          <p:spPr bwMode="auto">
            <a:xfrm>
              <a:off x="1776" y="2532"/>
              <a:ext cx="240" cy="240"/>
            </a:xfrm>
            <a:prstGeom prst="ellipse">
              <a:avLst/>
            </a:prstGeom>
            <a:grp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4" name="Oval 11"/>
            <p:cNvSpPr>
              <a:spLocks noChangeArrowheads="1"/>
            </p:cNvSpPr>
            <p:nvPr/>
          </p:nvSpPr>
          <p:spPr bwMode="auto">
            <a:xfrm>
              <a:off x="480" y="1524"/>
              <a:ext cx="240" cy="240"/>
            </a:xfrm>
            <a:prstGeom prst="ellipse">
              <a:avLst/>
            </a:prstGeom>
            <a:grp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5" name="Text Box 12"/>
            <p:cNvSpPr txBox="1">
              <a:spLocks noChangeArrowheads="1"/>
            </p:cNvSpPr>
            <p:nvPr/>
          </p:nvSpPr>
          <p:spPr bwMode="auto">
            <a:xfrm>
              <a:off x="4166" y="1689"/>
              <a:ext cx="1466" cy="58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Missing Arcs:        1</a:t>
              </a:r>
            </a:p>
            <a:p>
              <a:r>
                <a:rPr lang="en-US" altLang="en-US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Added Arcs:          1</a:t>
              </a:r>
            </a:p>
            <a:p>
              <a:r>
                <a:rPr lang="en-US" altLang="en-US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Arcs Misdirected: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435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Continuous BN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09552"/>
            <a:ext cx="7772400" cy="5572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Continuous Variables Example</a:t>
            </a: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idx="1"/>
          </p:nvPr>
        </p:nvSpPr>
        <p:spPr>
          <a:xfrm>
            <a:off x="9890759" y="2460624"/>
            <a:ext cx="2105089" cy="16176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Data from three sensors can be fused to gain information on relevant variables</a:t>
            </a:r>
          </a:p>
        </p:txBody>
      </p:sp>
      <p:pic>
        <p:nvPicPr>
          <p:cNvPr id="65540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25" y="704849"/>
            <a:ext cx="8204266" cy="608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5428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09552"/>
            <a:ext cx="7772400" cy="3714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Continuous Variables Example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02" y="603250"/>
            <a:ext cx="8344514" cy="619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9982200" y="3832986"/>
            <a:ext cx="2088708" cy="204660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Entering values for the three discrete random variables shifts the sensor mean values</a:t>
            </a:r>
          </a:p>
        </p:txBody>
      </p:sp>
    </p:spTree>
    <p:extLst>
      <p:ext uri="{BB962C8B-B14F-4D97-AF65-F5344CB8AC3E}">
        <p14:creationId xmlns:p14="http://schemas.microsoft.com/office/powerpoint/2010/main" val="22736847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09552"/>
            <a:ext cx="7772400" cy="51911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Continuous Variables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902952" y="3429000"/>
            <a:ext cx="2114423" cy="1837944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A defective filter has a strong impact on the light penetrability and metal emissions sensors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45" y="704849"/>
            <a:ext cx="8158546" cy="605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7414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465138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Continuous Variables 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857232" y="3607882"/>
            <a:ext cx="2164334" cy="154019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What can we learn about the three state variables given sensor outputs?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43" y="666750"/>
            <a:ext cx="8221947" cy="609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16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1893786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disajikan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Conditional Probability Table (CPT)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72146" y="2496951"/>
          <a:ext cx="3286974" cy="295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Prob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8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298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2"/>
            <a:ext cx="7772400" cy="4667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Continuous Variables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9767890" y="3064893"/>
            <a:ext cx="2424110" cy="1516251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A light penetrability reading that is 3 sigma low is a strong indicator of a defective filter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5" y="695327"/>
            <a:ext cx="8231698" cy="610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61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….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9160" y="2143761"/>
            <a:ext cx="453637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Machine Learning</a:t>
            </a:r>
          </a:p>
          <a:p>
            <a:endParaRPr lang="en-US" sz="4400" dirty="0"/>
          </a:p>
          <a:p>
            <a:r>
              <a:rPr lang="en-US" sz="4400" dirty="0"/>
              <a:t>Artificial Intelligent</a:t>
            </a:r>
          </a:p>
          <a:p>
            <a:endParaRPr lang="en-US" sz="4400" dirty="0"/>
          </a:p>
          <a:p>
            <a:r>
              <a:rPr lang="en-US" sz="4400" dirty="0"/>
              <a:t>Intelligent Control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22040" y="2885549"/>
            <a:ext cx="410464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655025" y="4267418"/>
            <a:ext cx="410464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309563"/>
            <a:ext cx="10058400" cy="796925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131423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G, </a:t>
            </a:r>
            <a:r>
              <a:rPr lang="en-US" sz="2400" dirty="0" err="1"/>
              <a:t>diperlukan</a:t>
            </a:r>
            <a:r>
              <a:rPr lang="en-US" sz="2400" dirty="0"/>
              <a:t> CPT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" y="1969677"/>
          <a:ext cx="628775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Probabilitas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4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1097280" y="1107583"/>
            <a:ext cx="10058400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20256" y="3045890"/>
                <a:ext cx="5513832" cy="152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𝑠𝑎𝑎𝑡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𝑑𝑖𝑗𝑢𝑚𝑙𝑎h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𝑠𝑒𝑚𝑢𝑎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𝑠𝑎𝑎𝑡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𝑑𝑖𝑗𝑢𝑚𝑙𝑎h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𝑠𝑒𝑚𝑢𝑎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56" y="3045890"/>
                <a:ext cx="5513832" cy="1524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77360" y="2128322"/>
                <a:ext cx="1717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360" y="2128322"/>
                <a:ext cx="17173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57230" y="5609886"/>
                <a:ext cx="5267130" cy="4616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Apakah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independen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terhadap</a:t>
                </a:r>
                <a:r>
                  <a:rPr lang="en-US" sz="2400" dirty="0">
                    <a:solidFill>
                      <a:schemeClr val="bg1"/>
                    </a:solidFill>
                  </a:rPr>
                  <a:t> G?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0" y="5609886"/>
                <a:ext cx="5267130" cy="461665"/>
              </a:xfrm>
              <a:prstGeom prst="rect">
                <a:avLst/>
              </a:prstGeom>
              <a:blipFill>
                <a:blip r:embed="rId4"/>
                <a:stretch>
                  <a:fillRect l="-1734" t="-10526" r="-34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12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41585</TotalTime>
  <Words>4910</Words>
  <Application>Microsoft Office PowerPoint</Application>
  <PresentationFormat>Widescreen</PresentationFormat>
  <Paragraphs>1057</Paragraphs>
  <Slides>81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Calibri</vt:lpstr>
      <vt:lpstr>Calibri Light</vt:lpstr>
      <vt:lpstr>Cambria</vt:lpstr>
      <vt:lpstr>Cambria Math</vt:lpstr>
      <vt:lpstr>Times New Roman</vt:lpstr>
      <vt:lpstr>Verdana</vt:lpstr>
      <vt:lpstr>Office Theme</vt:lpstr>
      <vt:lpstr>Bayesian Network (BN)</vt:lpstr>
      <vt:lpstr>Daftar Isi</vt:lpstr>
      <vt:lpstr>1. Pendahuluan</vt:lpstr>
      <vt:lpstr>Pengantar Bayesian Network (Belief Network)</vt:lpstr>
      <vt:lpstr>Pengertian dasar probabilitas</vt:lpstr>
      <vt:lpstr>Contoh 1</vt:lpstr>
      <vt:lpstr>Contoh 1</vt:lpstr>
      <vt:lpstr>Contoh 1</vt:lpstr>
      <vt:lpstr>Contoh 1</vt:lpstr>
      <vt:lpstr>Contoh 1</vt:lpstr>
      <vt:lpstr>Contoh 1</vt:lpstr>
      <vt:lpstr>Contoh 1</vt:lpstr>
      <vt:lpstr>Contoh 2</vt:lpstr>
      <vt:lpstr>Contoh 2</vt:lpstr>
      <vt:lpstr>Model Bayesian Network</vt:lpstr>
      <vt:lpstr>Hukum Probabilitas dalam BN</vt:lpstr>
      <vt:lpstr>Hukum Bayes dalam BN</vt:lpstr>
      <vt:lpstr>Analisis Bayesian Network</vt:lpstr>
      <vt:lpstr>Rumus-rumus untuk Bayesian Network</vt:lpstr>
      <vt:lpstr>Perhitungan dalam Bayesian Network</vt:lpstr>
      <vt:lpstr>Perhitungan dalam Bayesian Network</vt:lpstr>
      <vt:lpstr>Dependency dalam Bayesian Network</vt:lpstr>
      <vt:lpstr>Tugas</vt:lpstr>
      <vt:lpstr>2. BN Construction</vt:lpstr>
      <vt:lpstr>Example of BN Construction : Fire Diagnosis</vt:lpstr>
      <vt:lpstr>Example of BN Construction : Fire Diagnosis</vt:lpstr>
      <vt:lpstr>Example of BN Construction : Fire Diagnosis</vt:lpstr>
      <vt:lpstr>Dependency</vt:lpstr>
      <vt:lpstr>Example of BN Construction: Alarm</vt:lpstr>
      <vt:lpstr>Example of BN Construction : Alarm</vt:lpstr>
      <vt:lpstr>The Resulting Bayesian Network</vt:lpstr>
      <vt:lpstr>Dependensi</vt:lpstr>
      <vt:lpstr>3. BN Inference</vt:lpstr>
      <vt:lpstr>Analysing Bayesian Network: Enumeration</vt:lpstr>
      <vt:lpstr>Analysing Bayesian Network: Enumeration</vt:lpstr>
      <vt:lpstr>Analysing Bayesian Network: Enumeration</vt:lpstr>
      <vt:lpstr>Variable Elimination  Bayes Rule</vt:lpstr>
      <vt:lpstr>Alarm Example</vt:lpstr>
      <vt:lpstr>Alarm Example</vt:lpstr>
      <vt:lpstr>Alarm Example</vt:lpstr>
      <vt:lpstr>Alarm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Soal</vt:lpstr>
      <vt:lpstr>PowerPoint Presentation</vt:lpstr>
      <vt:lpstr>PowerPoint Presentation</vt:lpstr>
      <vt:lpstr>Contoh Soal</vt:lpstr>
      <vt:lpstr>PowerPoint Presentation</vt:lpstr>
      <vt:lpstr>Tugas</vt:lpstr>
      <vt:lpstr>Message Passing Algorithm (Pearl)</vt:lpstr>
      <vt:lpstr>Contoh Operasional Algoritma MP</vt:lpstr>
      <vt:lpstr>PowerPoint Presentation</vt:lpstr>
      <vt:lpstr>BN yang bukan Polytree</vt:lpstr>
      <vt:lpstr>BN yang bukan Polytree</vt:lpstr>
      <vt:lpstr>Junction Tree</vt:lpstr>
      <vt:lpstr>4. BN Sample Application</vt:lpstr>
      <vt:lpstr>Example from Medical Diagnostics</vt:lpstr>
      <vt:lpstr>Example from Medical Diagnostics</vt:lpstr>
      <vt:lpstr>Example from Medical Diagnostics</vt:lpstr>
      <vt:lpstr>Example from Medical Diagnostics</vt:lpstr>
      <vt:lpstr>Example from Medical Diagnostics</vt:lpstr>
      <vt:lpstr>Example from Medical Diagnostics</vt:lpstr>
      <vt:lpstr>Example from Medical Diagnostics</vt:lpstr>
      <vt:lpstr>5. BN Learning</vt:lpstr>
      <vt:lpstr>Building BN Structures by Learning</vt:lpstr>
      <vt:lpstr>Propagation Example</vt:lpstr>
      <vt:lpstr>Original Network</vt:lpstr>
      <vt:lpstr>Learned Network with 1000 Cases</vt:lpstr>
      <vt:lpstr>Learned Network with 10,000 Cases</vt:lpstr>
      <vt:lpstr>6. Continuous BN</vt:lpstr>
      <vt:lpstr>Continuous Variables Example</vt:lpstr>
      <vt:lpstr>Continuous Variables Example</vt:lpstr>
      <vt:lpstr>Continuous Variables Example</vt:lpstr>
      <vt:lpstr>Continuous Variables Example</vt:lpstr>
      <vt:lpstr>Continuous Variables Example</vt:lpstr>
      <vt:lpstr>Aplikasi Populer Saat Ini….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Network: Construktion &amp; Inference</dc:title>
  <dc:creator>Abe</dc:creator>
  <cp:lastModifiedBy>Hawali Akbar</cp:lastModifiedBy>
  <cp:revision>37</cp:revision>
  <dcterms:created xsi:type="dcterms:W3CDTF">2020-12-01T09:02:09Z</dcterms:created>
  <dcterms:modified xsi:type="dcterms:W3CDTF">2021-11-29T13:50:21Z</dcterms:modified>
</cp:coreProperties>
</file>