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7" r:id="rId9"/>
    <p:sldId id="302" r:id="rId10"/>
    <p:sldId id="306" r:id="rId11"/>
    <p:sldId id="308" r:id="rId12"/>
    <p:sldId id="303" r:id="rId13"/>
    <p:sldId id="304" r:id="rId14"/>
    <p:sldId id="305" r:id="rId15"/>
    <p:sldId id="309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MO SASMITO(570124)" initials="AS" lastIdx="1" clrIdx="0">
    <p:extLst>
      <p:ext uri="{19B8F6BF-5375-455C-9EA6-DF929625EA0E}">
        <p15:presenceInfo xmlns:p15="http://schemas.microsoft.com/office/powerpoint/2012/main" userId="ATMO SASMITO(570124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3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6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9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7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56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4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8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2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3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76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63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11F0-341E-4E94-AB61-F1E6C78B2302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41C8-71E9-48C9-82D6-A7A7610B5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909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2.png"/><Relationship Id="rId21" Type="http://schemas.openxmlformats.org/officeDocument/2006/relationships/image" Target="../media/image15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54.png"/><Relationship Id="rId10" Type="http://schemas.openxmlformats.org/officeDocument/2006/relationships/image" Target="../media/image139.png"/><Relationship Id="rId19" Type="http://schemas.openxmlformats.org/officeDocument/2006/relationships/image" Target="../media/image150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56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57.png"/><Relationship Id="rId9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9.png"/><Relationship Id="rId7" Type="http://schemas.openxmlformats.org/officeDocument/2006/relationships/image" Target="../media/image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19B43-55AF-43D3-B877-B51F20D93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Jaringan</a:t>
            </a:r>
            <a:endParaRPr lang="en-ID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Cost Flow Problem</a:t>
            </a:r>
            <a:br>
              <a:rPr lang="id-ID" dirty="0"/>
            </a:br>
            <a:r>
              <a:rPr lang="id-ID" dirty="0"/>
              <a:t>Cycle Cancelling</a:t>
            </a:r>
            <a:r>
              <a:rPr lang="en-US" dirty="0"/>
              <a:t> 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2835F1-E0DF-4FAF-B063-BC02659AF521}"/>
              </a:ext>
            </a:extLst>
          </p:cNvPr>
          <p:cNvSpPr/>
          <p:nvPr/>
        </p:nvSpPr>
        <p:spPr>
          <a:xfrm>
            <a:off x="599323" y="3269459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3234D4-32A8-45F7-B371-E9643B2971A5}"/>
              </a:ext>
            </a:extLst>
          </p:cNvPr>
          <p:cNvSpPr/>
          <p:nvPr/>
        </p:nvSpPr>
        <p:spPr>
          <a:xfrm>
            <a:off x="2334605" y="3269459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9CC795-A695-4A01-81B9-673D6982446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695564" y="2795876"/>
            <a:ext cx="0" cy="134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B77817A-6F01-45C0-AA41-2AFF8E19BD3F}"/>
              </a:ext>
            </a:extLst>
          </p:cNvPr>
          <p:cNvSpPr/>
          <p:nvPr/>
        </p:nvSpPr>
        <p:spPr>
          <a:xfrm>
            <a:off x="1466964" y="2401818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E5EC6-930F-4FE1-B206-740D3B86349B}"/>
              </a:ext>
            </a:extLst>
          </p:cNvPr>
          <p:cNvSpPr/>
          <p:nvPr/>
        </p:nvSpPr>
        <p:spPr>
          <a:xfrm>
            <a:off x="1466964" y="4137100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27E40-E570-4B2E-9C9A-3C7D3007DDF8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989568" y="2738168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2345D7-2A88-4168-BE93-FEF49CA48770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1857209" y="2738168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5E5B4-0356-457E-A68A-0BE090BD550E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989568" y="3605809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54EE44-3C11-4AA3-8BA2-1F326D580B28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1857209" y="3605809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757B24-3413-482B-9D41-F0BB2AD21DAF}"/>
              </a:ext>
            </a:extLst>
          </p:cNvPr>
          <p:cNvCxnSpPr>
            <a:cxnSpLocks/>
          </p:cNvCxnSpPr>
          <p:nvPr/>
        </p:nvCxnSpPr>
        <p:spPr>
          <a:xfrm flipH="1" flipV="1">
            <a:off x="914661" y="372449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FC27E-E054-4FC4-85DC-C78599F703FD}"/>
              </a:ext>
            </a:extLst>
          </p:cNvPr>
          <p:cNvCxnSpPr>
            <a:cxnSpLocks/>
          </p:cNvCxnSpPr>
          <p:nvPr/>
        </p:nvCxnSpPr>
        <p:spPr>
          <a:xfrm flipH="1" flipV="1">
            <a:off x="1917083" y="2717118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7E16B0-4579-460D-AAC0-32250182DDA7}"/>
                  </a:ext>
                </a:extLst>
              </p:cNvPr>
              <p:cNvSpPr txBox="1"/>
              <p:nvPr/>
            </p:nvSpPr>
            <p:spPr>
              <a:xfrm rot="2717953">
                <a:off x="1997846" y="2618272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7E16B0-4579-460D-AAC0-32250182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17953">
                <a:off x="1997846" y="2618272"/>
                <a:ext cx="544517" cy="369332"/>
              </a:xfrm>
              <a:prstGeom prst="rect">
                <a:avLst/>
              </a:prstGeom>
              <a:blipFill>
                <a:blip r:embed="rId2"/>
                <a:stretch>
                  <a:fillRect l="-6542" r="-29907" b="-40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34671A-80A3-43F0-80FB-223063A4D85B}"/>
                  </a:ext>
                </a:extLst>
              </p:cNvPr>
              <p:cNvSpPr txBox="1"/>
              <p:nvPr/>
            </p:nvSpPr>
            <p:spPr>
              <a:xfrm rot="2700000">
                <a:off x="1676478" y="2899217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34671A-80A3-43F0-80FB-223063A4D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676478" y="2899217"/>
                <a:ext cx="544517" cy="369332"/>
              </a:xfrm>
              <a:prstGeom prst="rect">
                <a:avLst/>
              </a:prstGeom>
              <a:blipFill>
                <a:blip r:embed="rId3"/>
                <a:stretch>
                  <a:fillRect l="-6542" r="-12150" b="-2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D43D-CFE7-4037-9D4C-912D10C5E762}"/>
                  </a:ext>
                </a:extLst>
              </p:cNvPr>
              <p:cNvSpPr txBox="1"/>
              <p:nvPr/>
            </p:nvSpPr>
            <p:spPr>
              <a:xfrm>
                <a:off x="1600334" y="326040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D43D-CFE7-4037-9D4C-912D10C5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34" y="3260404"/>
                <a:ext cx="631768" cy="369332"/>
              </a:xfrm>
              <a:prstGeom prst="rect">
                <a:avLst/>
              </a:prstGeom>
              <a:blipFill>
                <a:blip r:embed="rId4"/>
                <a:stretch>
                  <a:fillRect l="-2913" r="-3883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23BE6A-FCB3-47C6-BEFA-14E75EC6EB80}"/>
                  </a:ext>
                </a:extLst>
              </p:cNvPr>
              <p:cNvSpPr txBox="1"/>
              <p:nvPr/>
            </p:nvSpPr>
            <p:spPr>
              <a:xfrm rot="2885787">
                <a:off x="722672" y="3839288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23BE6A-FCB3-47C6-BEFA-14E75EC6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85787">
                <a:off x="722672" y="3839288"/>
                <a:ext cx="544517" cy="369332"/>
              </a:xfrm>
              <a:prstGeom prst="rect">
                <a:avLst/>
              </a:prstGeom>
              <a:blipFill>
                <a:blip r:embed="rId5"/>
                <a:stretch>
                  <a:fillRect l="-6604" r="-29245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81F6F1-822F-461C-847F-169E88AB4688}"/>
                  </a:ext>
                </a:extLst>
              </p:cNvPr>
              <p:cNvSpPr txBox="1"/>
              <p:nvPr/>
            </p:nvSpPr>
            <p:spPr>
              <a:xfrm rot="2741724">
                <a:off x="1037221" y="3535785"/>
                <a:ext cx="54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81F6F1-822F-461C-847F-169E88AB4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724">
                <a:off x="1037221" y="3535785"/>
                <a:ext cx="544516" cy="369332"/>
              </a:xfrm>
              <a:prstGeom prst="rect">
                <a:avLst/>
              </a:prstGeom>
              <a:blipFill>
                <a:blip r:embed="rId6"/>
                <a:stretch>
                  <a:fillRect l="-6542" r="-12150" b="-2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2350E-9A36-4F9F-A1B4-905529F8B66E}"/>
              </a:ext>
            </a:extLst>
          </p:cNvPr>
          <p:cNvCxnSpPr>
            <a:cxnSpLocks/>
          </p:cNvCxnSpPr>
          <p:nvPr/>
        </p:nvCxnSpPr>
        <p:spPr>
          <a:xfrm flipH="1">
            <a:off x="905607" y="272505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34FCDD-E27D-496A-8ABD-FA352BAB98CE}"/>
                  </a:ext>
                </a:extLst>
              </p:cNvPr>
              <p:cNvSpPr txBox="1"/>
              <p:nvPr/>
            </p:nvSpPr>
            <p:spPr>
              <a:xfrm rot="18928912">
                <a:off x="631870" y="2726808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34FCDD-E27D-496A-8ABD-FA352BAB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8912">
                <a:off x="631870" y="2726808"/>
                <a:ext cx="631768" cy="369332"/>
              </a:xfrm>
              <a:prstGeom prst="rect">
                <a:avLst/>
              </a:prstGeom>
              <a:blipFill>
                <a:blip r:embed="rId7"/>
                <a:stretch>
                  <a:fillRect t="-18803" r="-28205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183541-EB84-48FD-B2AF-E6E52B1CE449}"/>
                  </a:ext>
                </a:extLst>
              </p:cNvPr>
              <p:cNvSpPr txBox="1"/>
              <p:nvPr/>
            </p:nvSpPr>
            <p:spPr>
              <a:xfrm rot="18988360">
                <a:off x="998003" y="303201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183541-EB84-48FD-B2AF-E6E52B1CE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8360">
                <a:off x="998003" y="3032017"/>
                <a:ext cx="631768" cy="369332"/>
              </a:xfrm>
              <a:prstGeom prst="rect">
                <a:avLst/>
              </a:prstGeom>
              <a:blipFill>
                <a:blip r:embed="rId8"/>
                <a:stretch>
                  <a:fillRect t="-2586" r="-11111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BF74B4-AD4A-493A-ACF5-F38DA025E649}"/>
              </a:ext>
            </a:extLst>
          </p:cNvPr>
          <p:cNvCxnSpPr>
            <a:cxnSpLocks/>
          </p:cNvCxnSpPr>
          <p:nvPr/>
        </p:nvCxnSpPr>
        <p:spPr>
          <a:xfrm flipH="1">
            <a:off x="1907594" y="370952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84103-6300-46BE-B16B-C9F44933950C}"/>
                  </a:ext>
                </a:extLst>
              </p:cNvPr>
              <p:cNvSpPr txBox="1"/>
              <p:nvPr/>
            </p:nvSpPr>
            <p:spPr>
              <a:xfrm rot="19032352">
                <a:off x="1684138" y="365102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84103-6300-46BE-B16B-C9F44933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2352">
                <a:off x="1684138" y="3651021"/>
                <a:ext cx="631768" cy="369332"/>
              </a:xfrm>
              <a:prstGeom prst="rect">
                <a:avLst/>
              </a:prstGeom>
              <a:blipFill>
                <a:blip r:embed="rId9"/>
                <a:stretch>
                  <a:fillRect t="-1724" r="-11017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48EA48-C484-4532-8AEC-8E2BD49F1113}"/>
                  </a:ext>
                </a:extLst>
              </p:cNvPr>
              <p:cNvSpPr txBox="1"/>
              <p:nvPr/>
            </p:nvSpPr>
            <p:spPr>
              <a:xfrm rot="18865948">
                <a:off x="2036231" y="3890698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(−1,3)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48EA48-C484-4532-8AEC-8E2BD49F1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5948">
                <a:off x="2036231" y="3890698"/>
                <a:ext cx="544517" cy="369332"/>
              </a:xfrm>
              <a:prstGeom prst="rect">
                <a:avLst/>
              </a:prstGeom>
              <a:blipFill>
                <a:blip r:embed="rId10"/>
                <a:stretch>
                  <a:fillRect t="-30841" r="-40187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ED4EE34E-1FE1-4474-8B21-4438EE4BB8CA}"/>
              </a:ext>
            </a:extLst>
          </p:cNvPr>
          <p:cNvSpPr/>
          <p:nvPr/>
        </p:nvSpPr>
        <p:spPr>
          <a:xfrm rot="2700000">
            <a:off x="1796917" y="2874907"/>
            <a:ext cx="684500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633DB9-BDE3-41DF-9763-021382F8DD58}"/>
              </a:ext>
            </a:extLst>
          </p:cNvPr>
          <p:cNvSpPr/>
          <p:nvPr/>
        </p:nvSpPr>
        <p:spPr>
          <a:xfrm rot="8100000">
            <a:off x="1748930" y="3861563"/>
            <a:ext cx="794181" cy="14177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73B053-308C-476E-A8E4-51FD55BC0DC3}"/>
              </a:ext>
            </a:extLst>
          </p:cNvPr>
          <p:cNvSpPr/>
          <p:nvPr/>
        </p:nvSpPr>
        <p:spPr>
          <a:xfrm rot="8100000">
            <a:off x="832703" y="2917012"/>
            <a:ext cx="794181" cy="14177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FDD7F7-73CC-4790-B668-B5D8082783EE}"/>
              </a:ext>
            </a:extLst>
          </p:cNvPr>
          <p:cNvSpPr/>
          <p:nvPr/>
        </p:nvSpPr>
        <p:spPr>
          <a:xfrm rot="13500000">
            <a:off x="832907" y="3819458"/>
            <a:ext cx="684500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BC7676-9E26-4499-B33A-3CBED7D60D9C}"/>
              </a:ext>
            </a:extLst>
          </p:cNvPr>
          <p:cNvSpPr/>
          <p:nvPr/>
        </p:nvSpPr>
        <p:spPr>
          <a:xfrm>
            <a:off x="3117748" y="5398799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E8D087-B751-4ED5-894E-3FCA20606C98}"/>
              </a:ext>
            </a:extLst>
          </p:cNvPr>
          <p:cNvSpPr/>
          <p:nvPr/>
        </p:nvSpPr>
        <p:spPr>
          <a:xfrm>
            <a:off x="4853030" y="5398799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9490FD-E25D-4929-990B-41E66E76C42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213989" y="4925216"/>
            <a:ext cx="0" cy="134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1510483-5E72-40A2-AD5E-7609F7A6CAD2}"/>
              </a:ext>
            </a:extLst>
          </p:cNvPr>
          <p:cNvSpPr/>
          <p:nvPr/>
        </p:nvSpPr>
        <p:spPr>
          <a:xfrm>
            <a:off x="3985389" y="4531158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D239D6-695E-4EF5-8C98-68D641F6AD4B}"/>
              </a:ext>
            </a:extLst>
          </p:cNvPr>
          <p:cNvSpPr/>
          <p:nvPr/>
        </p:nvSpPr>
        <p:spPr>
          <a:xfrm>
            <a:off x="3985389" y="6266440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F9C413-0D43-4C54-8C2B-1DC9BC593BC8}"/>
              </a:ext>
            </a:extLst>
          </p:cNvPr>
          <p:cNvCxnSpPr>
            <a:cxnSpLocks/>
            <a:stCxn id="31" idx="7"/>
            <a:endCxn id="34" idx="3"/>
          </p:cNvCxnSpPr>
          <p:nvPr/>
        </p:nvCxnSpPr>
        <p:spPr>
          <a:xfrm flipV="1">
            <a:off x="3507993" y="4867508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9D498B-A104-46E6-B86A-C68800FA89A0}"/>
              </a:ext>
            </a:extLst>
          </p:cNvPr>
          <p:cNvCxnSpPr>
            <a:cxnSpLocks/>
          </p:cNvCxnSpPr>
          <p:nvPr/>
        </p:nvCxnSpPr>
        <p:spPr>
          <a:xfrm>
            <a:off x="4375634" y="4921403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CAC7B0-9F6D-4EF7-8F14-81A1AD581026}"/>
              </a:ext>
            </a:extLst>
          </p:cNvPr>
          <p:cNvCxnSpPr>
            <a:cxnSpLocks/>
            <a:stCxn id="35" idx="7"/>
            <a:endCxn id="32" idx="3"/>
          </p:cNvCxnSpPr>
          <p:nvPr/>
        </p:nvCxnSpPr>
        <p:spPr>
          <a:xfrm flipV="1">
            <a:off x="4375634" y="5735149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73146-C566-4FC4-A2A8-3BD6CAF3084F}"/>
              </a:ext>
            </a:extLst>
          </p:cNvPr>
          <p:cNvCxnSpPr>
            <a:cxnSpLocks/>
          </p:cNvCxnSpPr>
          <p:nvPr/>
        </p:nvCxnSpPr>
        <p:spPr>
          <a:xfrm flipH="1" flipV="1">
            <a:off x="3433086" y="585383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DA931B-40DD-41BA-9F95-96E8A58141C1}"/>
                  </a:ext>
                </a:extLst>
              </p:cNvPr>
              <p:cNvSpPr txBox="1"/>
              <p:nvPr/>
            </p:nvSpPr>
            <p:spPr>
              <a:xfrm rot="2717953">
                <a:off x="4459164" y="4818560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DA931B-40DD-41BA-9F95-96E8A581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17953">
                <a:off x="4459164" y="4818560"/>
                <a:ext cx="544517" cy="369332"/>
              </a:xfrm>
              <a:prstGeom prst="rect">
                <a:avLst/>
              </a:prstGeom>
              <a:blipFill>
                <a:blip r:embed="rId11"/>
                <a:stretch>
                  <a:fillRect l="-6542" r="-12150" b="-2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73F1DC-79EB-49EF-B2B2-1507874BF06E}"/>
                  </a:ext>
                </a:extLst>
              </p:cNvPr>
              <p:cNvSpPr txBox="1"/>
              <p:nvPr/>
            </p:nvSpPr>
            <p:spPr>
              <a:xfrm>
                <a:off x="4118759" y="538974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73F1DC-79EB-49EF-B2B2-1507874B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759" y="5389744"/>
                <a:ext cx="631768" cy="369332"/>
              </a:xfrm>
              <a:prstGeom prst="rect">
                <a:avLst/>
              </a:prstGeom>
              <a:blipFill>
                <a:blip r:embed="rId12"/>
                <a:stretch>
                  <a:fillRect l="-2913" r="-388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9BB01C-4C01-4AC9-8B9B-67D666974C53}"/>
                  </a:ext>
                </a:extLst>
              </p:cNvPr>
              <p:cNvSpPr txBox="1"/>
              <p:nvPr/>
            </p:nvSpPr>
            <p:spPr>
              <a:xfrm rot="2885787">
                <a:off x="3241097" y="5968628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9BB01C-4C01-4AC9-8B9B-67D66697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85787">
                <a:off x="3241097" y="5968628"/>
                <a:ext cx="544517" cy="369332"/>
              </a:xfrm>
              <a:prstGeom prst="rect">
                <a:avLst/>
              </a:prstGeom>
              <a:blipFill>
                <a:blip r:embed="rId13"/>
                <a:stretch>
                  <a:fillRect l="-6604" r="-29245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D2D66D-9114-40FE-A7A0-3451D83211C4}"/>
              </a:ext>
            </a:extLst>
          </p:cNvPr>
          <p:cNvCxnSpPr>
            <a:cxnSpLocks/>
          </p:cNvCxnSpPr>
          <p:nvPr/>
        </p:nvCxnSpPr>
        <p:spPr>
          <a:xfrm flipH="1">
            <a:off x="3424032" y="485439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AE503-6093-4250-8993-ED57B35DA1E6}"/>
                  </a:ext>
                </a:extLst>
              </p:cNvPr>
              <p:cNvSpPr txBox="1"/>
              <p:nvPr/>
            </p:nvSpPr>
            <p:spPr>
              <a:xfrm rot="18928912">
                <a:off x="3536486" y="5132026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AE503-6093-4250-8993-ED57B35DA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8912">
                <a:off x="3536486" y="5132026"/>
                <a:ext cx="631768" cy="369332"/>
              </a:xfrm>
              <a:prstGeom prst="rect">
                <a:avLst/>
              </a:prstGeom>
              <a:blipFill>
                <a:blip r:embed="rId14"/>
                <a:stretch>
                  <a:fillRect t="-2564" r="-11017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52B76E-BDD9-406C-B4C9-C6AE960B387A}"/>
                  </a:ext>
                </a:extLst>
              </p:cNvPr>
              <p:cNvSpPr txBox="1"/>
              <p:nvPr/>
            </p:nvSpPr>
            <p:spPr>
              <a:xfrm rot="18988360">
                <a:off x="3125694" y="4875755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52B76E-BDD9-406C-B4C9-C6AE960B3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8360">
                <a:off x="3125694" y="4875755"/>
                <a:ext cx="631768" cy="369332"/>
              </a:xfrm>
              <a:prstGeom prst="rect">
                <a:avLst/>
              </a:prstGeom>
              <a:blipFill>
                <a:blip r:embed="rId15"/>
                <a:stretch>
                  <a:fillRect t="-18966" r="-29060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57E8CD-ADB5-4F76-A316-67003942C5C5}"/>
              </a:ext>
            </a:extLst>
          </p:cNvPr>
          <p:cNvCxnSpPr>
            <a:cxnSpLocks/>
          </p:cNvCxnSpPr>
          <p:nvPr/>
        </p:nvCxnSpPr>
        <p:spPr>
          <a:xfrm flipH="1">
            <a:off x="4426019" y="583886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9C62E2-6A1C-4DD5-BFC6-082ECD10AFCC}"/>
                  </a:ext>
                </a:extLst>
              </p:cNvPr>
              <p:cNvSpPr txBox="1"/>
              <p:nvPr/>
            </p:nvSpPr>
            <p:spPr>
              <a:xfrm rot="19032352">
                <a:off x="4202563" y="578036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9C62E2-6A1C-4DD5-BFC6-082ECD10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2352">
                <a:off x="4202563" y="5780361"/>
                <a:ext cx="631768" cy="369332"/>
              </a:xfrm>
              <a:prstGeom prst="rect">
                <a:avLst/>
              </a:prstGeom>
              <a:blipFill>
                <a:blip r:embed="rId16"/>
                <a:stretch>
                  <a:fillRect t="-2609" r="-11017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C5662-E1BB-48CF-84A1-CA6866434ADC}"/>
                  </a:ext>
                </a:extLst>
              </p:cNvPr>
              <p:cNvSpPr txBox="1"/>
              <p:nvPr/>
            </p:nvSpPr>
            <p:spPr>
              <a:xfrm rot="18865948">
                <a:off x="4554656" y="6020038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(−1,4)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C5662-E1BB-48CF-84A1-CA686643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5948">
                <a:off x="4554656" y="6020038"/>
                <a:ext cx="544517" cy="369332"/>
              </a:xfrm>
              <a:prstGeom prst="rect">
                <a:avLst/>
              </a:prstGeom>
              <a:blipFill>
                <a:blip r:embed="rId17"/>
                <a:stretch>
                  <a:fillRect t="-30841" r="-40187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23941" y="1877601"/>
            <a:ext cx="36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network 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85368" y="2339520"/>
            <a:ext cx="7603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Biaya</a:t>
            </a:r>
            <a:r>
              <a:rPr lang="en-US" dirty="0"/>
              <a:t> total = 2x3 + 3x1 + 2x1 + 1x3 + 2x1 = 16 = 18 – 1x2 (= </a:t>
            </a:r>
            <a:r>
              <a:rPr lang="en-US" dirty="0" err="1"/>
              <a:t>biaya</a:t>
            </a:r>
            <a:r>
              <a:rPr lang="en-US" dirty="0"/>
              <a:t> negative cycle)</a:t>
            </a:r>
          </a:p>
          <a:p>
            <a:r>
              <a:rPr lang="en-US" dirty="0" err="1"/>
              <a:t>Iterasi</a:t>
            </a:r>
            <a:r>
              <a:rPr lang="en-US" dirty="0"/>
              <a:t> 2:</a:t>
            </a:r>
          </a:p>
          <a:p>
            <a:r>
              <a:rPr lang="en-US" dirty="0"/>
              <a:t>1. </a:t>
            </a:r>
            <a:r>
              <a:rPr lang="en-US" dirty="0" err="1"/>
              <a:t>Cari</a:t>
            </a:r>
            <a:r>
              <a:rPr lang="en-US" dirty="0"/>
              <a:t> negative cycle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Negative cycle 1 – 3 – 4 – 2 – 1  </a:t>
            </a:r>
          </a:p>
          <a:p>
            <a:r>
              <a:rPr lang="en-US" dirty="0"/>
              <a:t>      dengan total cost 2 + 1 + (-3) + (- 2) = -2 </a:t>
            </a:r>
          </a:p>
          <a:p>
            <a:r>
              <a:rPr lang="en-US" dirty="0"/>
              <a:t>2.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= min (1, 2, 1, 3) = 1</a:t>
            </a:r>
          </a:p>
          <a:p>
            <a:r>
              <a:rPr lang="en-US" dirty="0"/>
              <a:t>3. Update reduced network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86" y="4982791"/>
            <a:ext cx="320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network 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61946" y="4837808"/>
            <a:ext cx="5062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Biaya</a:t>
            </a:r>
            <a:r>
              <a:rPr lang="en-US" dirty="0"/>
              <a:t> total = 2x2  + 2x2 + 1x2 + 1x4 = 14 = 16 – 2x1 (= </a:t>
            </a:r>
            <a:r>
              <a:rPr lang="en-US" dirty="0" err="1"/>
              <a:t>biaya</a:t>
            </a:r>
            <a:r>
              <a:rPr lang="en-US" dirty="0"/>
              <a:t> negative cycle)</a:t>
            </a:r>
          </a:p>
          <a:p>
            <a:r>
              <a:rPr lang="en-US" dirty="0" err="1"/>
              <a:t>Iterasi</a:t>
            </a:r>
            <a:r>
              <a:rPr lang="en-US" dirty="0"/>
              <a:t> 2:</a:t>
            </a:r>
          </a:p>
          <a:p>
            <a:r>
              <a:rPr lang="en-US" dirty="0"/>
              <a:t>1. </a:t>
            </a:r>
            <a:r>
              <a:rPr lang="en-US" dirty="0" err="1"/>
              <a:t>Cari</a:t>
            </a:r>
            <a:r>
              <a:rPr lang="en-US" dirty="0"/>
              <a:t> negative cycle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Oprimal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81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2C15-06A0-46DB-A144-1616AE6F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br>
              <a:rPr lang="id-ID" dirty="0"/>
            </a:br>
            <a:r>
              <a:rPr lang="id-ID" dirty="0" err="1"/>
              <a:t>Successive</a:t>
            </a:r>
            <a:r>
              <a:rPr lang="id-ID" dirty="0"/>
              <a:t> </a:t>
            </a:r>
            <a:r>
              <a:rPr lang="id-ID" dirty="0" err="1"/>
              <a:t>Shortest</a:t>
            </a:r>
            <a:r>
              <a:rPr lang="id-ID" dirty="0"/>
              <a:t> </a:t>
            </a:r>
            <a:r>
              <a:rPr lang="id-ID" dirty="0" err="1"/>
              <a:t>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11751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Inisialisasi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Cari</a:t>
                </a:r>
                <a:r>
                  <a:rPr lang="en-US" dirty="0"/>
                  <a:t> shortest path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node </a:t>
                </a:r>
                <a:r>
                  <a:rPr lang="en-US" dirty="0" err="1"/>
                  <a:t>sumber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node </a:t>
                </a:r>
                <a:r>
                  <a:rPr lang="en-US" dirty="0" err="1"/>
                  <a:t>tujuan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Tentukan</a:t>
                </a:r>
                <a:r>
                  <a:rPr lang="en-US" dirty="0"/>
                  <a:t> label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node (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terpendek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node </a:t>
                </a:r>
                <a:r>
                  <a:rPr lang="en-US" dirty="0" err="1"/>
                  <a:t>sumber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potensial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node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Tentukan</a:t>
                </a:r>
                <a:r>
                  <a:rPr lang="en-US" dirty="0"/>
                  <a:t> reduced cost </a:t>
                </a:r>
                <a:r>
                  <a:rPr lang="en-US" dirty="0" err="1"/>
                  <a:t>semua</a:t>
                </a:r>
                <a:r>
                  <a:rPr lang="en-US" dirty="0"/>
                  <a:t> arc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Tentukan</a:t>
                </a:r>
                <a:r>
                  <a:rPr lang="en-US" dirty="0"/>
                  <a:t> shortest path dengan </a:t>
                </a:r>
                <a:r>
                  <a:rPr lang="en-US" dirty="0" err="1"/>
                  <a:t>menggunakan</a:t>
                </a:r>
                <a:r>
                  <a:rPr lang="en-US" dirty="0"/>
                  <a:t> reduced cost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Kirim</a:t>
                </a:r>
                <a:r>
                  <a:rPr lang="en-US" dirty="0"/>
                  <a:t> </a:t>
                </a:r>
                <a:r>
                  <a:rPr lang="en-US" dirty="0" err="1"/>
                  <a:t>aliran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</a:t>
                </a:r>
                <a:r>
                  <a:rPr lang="en-US" dirty="0" err="1"/>
                  <a:t>melalui</a:t>
                </a:r>
                <a:r>
                  <a:rPr lang="en-US" dirty="0"/>
                  <a:t> shortest path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Tentukan</a:t>
                </a:r>
                <a:r>
                  <a:rPr lang="en-US" dirty="0"/>
                  <a:t> reduced network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/>
                  <a:t>Kembali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step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11751"/>
              </a:xfrm>
              <a:blipFill>
                <a:blip r:embed="rId2"/>
                <a:stretch>
                  <a:fillRect l="-1101" t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6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2C15-06A0-46DB-A144-1616AE6F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br>
              <a:rPr lang="id-ID" dirty="0"/>
            </a:br>
            <a:r>
              <a:rPr lang="id-ID" dirty="0" err="1"/>
              <a:t>Successive</a:t>
            </a:r>
            <a:r>
              <a:rPr lang="id-ID" dirty="0"/>
              <a:t> </a:t>
            </a:r>
            <a:r>
              <a:rPr lang="id-ID" dirty="0" err="1"/>
              <a:t>Shortest</a:t>
            </a:r>
            <a:r>
              <a:rPr lang="id-ID" dirty="0"/>
              <a:t> </a:t>
            </a:r>
            <a:r>
              <a:rPr lang="id-ID" dirty="0" err="1"/>
              <a:t>Path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DAFD26-9BD8-4184-9560-8D3D27F5CD7B}"/>
              </a:ext>
            </a:extLst>
          </p:cNvPr>
          <p:cNvSpPr/>
          <p:nvPr/>
        </p:nvSpPr>
        <p:spPr>
          <a:xfrm>
            <a:off x="9161318" y="118210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EE1C93-3128-45F1-A13A-84D691B41481}"/>
              </a:ext>
            </a:extLst>
          </p:cNvPr>
          <p:cNvSpPr/>
          <p:nvPr/>
        </p:nvSpPr>
        <p:spPr>
          <a:xfrm>
            <a:off x="10896600" y="118210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C677CE-6429-4EEB-9A12-E42367BF1D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9618518" y="1410701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69879-EDB3-4466-9483-82016080F830}"/>
                  </a:ext>
                </a:extLst>
              </p:cNvPr>
              <p:cNvSpPr txBox="1"/>
              <p:nvPr/>
            </p:nvSpPr>
            <p:spPr>
              <a:xfrm>
                <a:off x="9713075" y="1019055"/>
                <a:ext cx="1088968" cy="4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69879-EDB3-4466-9483-82016080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075" y="1019055"/>
                <a:ext cx="1088968" cy="401648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556CFF5-ED4F-4880-A774-8334050ADAAC}"/>
              </a:ext>
            </a:extLst>
          </p:cNvPr>
          <p:cNvSpPr/>
          <p:nvPr/>
        </p:nvSpPr>
        <p:spPr>
          <a:xfrm>
            <a:off x="1636016" y="3151418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46CDA1-626B-4EBA-853D-9DCA69DA7DF6}"/>
              </a:ext>
            </a:extLst>
          </p:cNvPr>
          <p:cNvSpPr/>
          <p:nvPr/>
        </p:nvSpPr>
        <p:spPr>
          <a:xfrm>
            <a:off x="3371298" y="3151418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03E1F-E015-4D5B-A19F-058336295017}"/>
              </a:ext>
            </a:extLst>
          </p:cNvPr>
          <p:cNvCxnSpPr>
            <a:cxnSpLocks/>
          </p:cNvCxnSpPr>
          <p:nvPr/>
        </p:nvCxnSpPr>
        <p:spPr>
          <a:xfrm>
            <a:off x="2732257" y="2740977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D0D00CA-FE7B-4E5A-9B9A-755EE5F8477C}"/>
              </a:ext>
            </a:extLst>
          </p:cNvPr>
          <p:cNvSpPr/>
          <p:nvPr/>
        </p:nvSpPr>
        <p:spPr>
          <a:xfrm>
            <a:off x="2503657" y="228377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EC0DB7-7D4D-4D59-AB7F-789B5A6C909A}"/>
              </a:ext>
            </a:extLst>
          </p:cNvPr>
          <p:cNvSpPr/>
          <p:nvPr/>
        </p:nvSpPr>
        <p:spPr>
          <a:xfrm>
            <a:off x="2503657" y="401905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113E2-F205-42C0-90C8-E91A1C3B7FD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026261" y="267402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0F5022-D68C-4022-B919-498B41CA4866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2893902" y="267402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B77EEC-1431-44D6-B181-4521E2972DFD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026261" y="3541663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D686B4-FE72-4BF6-BEA2-DF18BBA5B6AE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2893902" y="3541663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148CA4-3E86-467D-B3F9-B06175B4A0AC}"/>
                  </a:ext>
                </a:extLst>
              </p:cNvPr>
              <p:cNvSpPr txBox="1"/>
              <p:nvPr/>
            </p:nvSpPr>
            <p:spPr>
              <a:xfrm>
                <a:off x="1710244" y="256640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148CA4-3E86-467D-B3F9-B06175B4A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4" y="2566409"/>
                <a:ext cx="631768" cy="369332"/>
              </a:xfrm>
              <a:prstGeom prst="rect">
                <a:avLst/>
              </a:prstGeom>
              <a:blipFill>
                <a:blip r:embed="rId3"/>
                <a:stretch>
                  <a:fillRect l="-2913" r="-1165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45ED45-6C80-46BB-8264-FBB16E1D6A78}"/>
                  </a:ext>
                </a:extLst>
              </p:cNvPr>
              <p:cNvSpPr txBox="1"/>
              <p:nvPr/>
            </p:nvSpPr>
            <p:spPr>
              <a:xfrm>
                <a:off x="3165230" y="2576865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45ED45-6C80-46BB-8264-FBB16E1D6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0" y="2576865"/>
                <a:ext cx="631768" cy="369332"/>
              </a:xfrm>
              <a:prstGeom prst="rect">
                <a:avLst/>
              </a:prstGeom>
              <a:blipFill>
                <a:blip r:embed="rId4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8025A5-ED11-4F48-81A0-A9748F47D20F}"/>
                  </a:ext>
                </a:extLst>
              </p:cNvPr>
              <p:cNvSpPr txBox="1"/>
              <p:nvPr/>
            </p:nvSpPr>
            <p:spPr>
              <a:xfrm>
                <a:off x="1676767" y="3751062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8025A5-ED11-4F48-81A0-A9748F47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67" y="3751062"/>
                <a:ext cx="631768" cy="369332"/>
              </a:xfrm>
              <a:prstGeom prst="rect">
                <a:avLst/>
              </a:prstGeom>
              <a:blipFill>
                <a:blip r:embed="rId5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632AEE-B36F-456A-B5C7-F34C82632980}"/>
                  </a:ext>
                </a:extLst>
              </p:cNvPr>
              <p:cNvSpPr txBox="1"/>
              <p:nvPr/>
            </p:nvSpPr>
            <p:spPr>
              <a:xfrm>
                <a:off x="2669974" y="316469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632AEE-B36F-456A-B5C7-F34C8263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74" y="3164699"/>
                <a:ext cx="631768" cy="369332"/>
              </a:xfrm>
              <a:prstGeom prst="rect">
                <a:avLst/>
              </a:prstGeom>
              <a:blipFill>
                <a:blip r:embed="rId6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1DE701-0E98-4A6C-92AA-181ABC933FDC}"/>
                  </a:ext>
                </a:extLst>
              </p:cNvPr>
              <p:cNvSpPr txBox="1"/>
              <p:nvPr/>
            </p:nvSpPr>
            <p:spPr>
              <a:xfrm>
                <a:off x="3059877" y="3727138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1DE701-0E98-4A6C-92AA-181ABC93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77" y="3727138"/>
                <a:ext cx="631768" cy="369332"/>
              </a:xfrm>
              <a:prstGeom prst="rect">
                <a:avLst/>
              </a:prstGeom>
              <a:blipFill>
                <a:blip r:embed="rId7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DE7A-3988-4DAC-94C7-A67767C4D11A}"/>
                  </a:ext>
                </a:extLst>
              </p:cNvPr>
              <p:cNvSpPr txBox="1"/>
              <p:nvPr/>
            </p:nvSpPr>
            <p:spPr>
              <a:xfrm>
                <a:off x="2130174" y="1691478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DE7A-3988-4DAC-94C7-A67767C4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74" y="1691478"/>
                <a:ext cx="10889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71796A-DFC0-4379-AFD3-A685D268D6B0}"/>
                  </a:ext>
                </a:extLst>
              </p:cNvPr>
              <p:cNvSpPr txBox="1"/>
              <p:nvPr/>
            </p:nvSpPr>
            <p:spPr>
              <a:xfrm>
                <a:off x="2130174" y="4550330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(3)=0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71796A-DFC0-4379-AFD3-A685D268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74" y="4550330"/>
                <a:ext cx="1088968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8624B7-EC44-42E2-9A71-168EF3A454EC}"/>
                  </a:ext>
                </a:extLst>
              </p:cNvPr>
              <p:cNvSpPr txBox="1"/>
              <p:nvPr/>
            </p:nvSpPr>
            <p:spPr>
              <a:xfrm>
                <a:off x="508456" y="3064222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8624B7-EC44-42E2-9A71-168EF3A45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6" y="3064222"/>
                <a:ext cx="1088968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93B425-2E38-4A0D-A7FB-F3CFDEC72F50}"/>
                  </a:ext>
                </a:extLst>
              </p:cNvPr>
              <p:cNvSpPr txBox="1"/>
              <p:nvPr/>
            </p:nvSpPr>
            <p:spPr>
              <a:xfrm>
                <a:off x="3915649" y="3064222"/>
                <a:ext cx="125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(4)=0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93B425-2E38-4A0D-A7FB-F3CFDEC7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49" y="3064222"/>
                <a:ext cx="1254662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808E991-EE98-42D4-BB86-A420D152687E}"/>
              </a:ext>
            </a:extLst>
          </p:cNvPr>
          <p:cNvSpPr/>
          <p:nvPr/>
        </p:nvSpPr>
        <p:spPr>
          <a:xfrm>
            <a:off x="7641116" y="326228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C7A471-DC0C-44DF-9F46-DEDBA040A1D0}"/>
              </a:ext>
            </a:extLst>
          </p:cNvPr>
          <p:cNvSpPr/>
          <p:nvPr/>
        </p:nvSpPr>
        <p:spPr>
          <a:xfrm>
            <a:off x="9376398" y="326228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0B8C4D-525B-4EBD-BC19-58EB4394EF9F}"/>
              </a:ext>
            </a:extLst>
          </p:cNvPr>
          <p:cNvCxnSpPr>
            <a:cxnSpLocks/>
          </p:cNvCxnSpPr>
          <p:nvPr/>
        </p:nvCxnSpPr>
        <p:spPr>
          <a:xfrm>
            <a:off x="8737357" y="2851846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253578E-DB6A-4A02-8840-D97A6F798716}"/>
              </a:ext>
            </a:extLst>
          </p:cNvPr>
          <p:cNvSpPr/>
          <p:nvPr/>
        </p:nvSpPr>
        <p:spPr>
          <a:xfrm>
            <a:off x="8508757" y="2394646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843FCC-8817-4A53-AF80-3694191694D6}"/>
              </a:ext>
            </a:extLst>
          </p:cNvPr>
          <p:cNvSpPr/>
          <p:nvPr/>
        </p:nvSpPr>
        <p:spPr>
          <a:xfrm>
            <a:off x="8508757" y="4129928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DC3A0C-78D2-4766-A482-476A7EDFB1F8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8031361" y="2784891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0819F4-EF45-4F96-8C99-72155F7B728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8899002" y="2784891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F5EA4D-7A17-4613-8193-8C3D0FF50584}"/>
              </a:ext>
            </a:extLst>
          </p:cNvPr>
          <p:cNvCxnSpPr>
            <a:cxnSpLocks/>
            <a:stCxn id="36" idx="5"/>
            <a:endCxn id="40" idx="1"/>
          </p:cNvCxnSpPr>
          <p:nvPr/>
        </p:nvCxnSpPr>
        <p:spPr>
          <a:xfrm>
            <a:off x="8031361" y="365253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92898B-A49D-40DD-BDE4-BE29E70FEF10}"/>
              </a:ext>
            </a:extLst>
          </p:cNvPr>
          <p:cNvCxnSpPr>
            <a:cxnSpLocks/>
            <a:stCxn id="40" idx="7"/>
            <a:endCxn id="37" idx="3"/>
          </p:cNvCxnSpPr>
          <p:nvPr/>
        </p:nvCxnSpPr>
        <p:spPr>
          <a:xfrm flipV="1">
            <a:off x="8899002" y="365253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7FD987-691A-4F21-9164-F8E918BDCFC1}"/>
                  </a:ext>
                </a:extLst>
              </p:cNvPr>
              <p:cNvSpPr txBox="1"/>
              <p:nvPr/>
            </p:nvSpPr>
            <p:spPr>
              <a:xfrm>
                <a:off x="7715344" y="2677278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7FD987-691A-4F21-9164-F8E918BD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44" y="2677278"/>
                <a:ext cx="631768" cy="369332"/>
              </a:xfrm>
              <a:prstGeom prst="rect">
                <a:avLst/>
              </a:prstGeom>
              <a:blipFill>
                <a:blip r:embed="rId12"/>
                <a:stretch>
                  <a:fillRect l="-2913" r="-116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729431-B95F-4AA3-AE6C-ADA591201513}"/>
                  </a:ext>
                </a:extLst>
              </p:cNvPr>
              <p:cNvSpPr txBox="1"/>
              <p:nvPr/>
            </p:nvSpPr>
            <p:spPr>
              <a:xfrm>
                <a:off x="9170330" y="268773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729431-B95F-4AA3-AE6C-ADA59120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330" y="2687734"/>
                <a:ext cx="631768" cy="369332"/>
              </a:xfrm>
              <a:prstGeom prst="rect">
                <a:avLst/>
              </a:prstGeom>
              <a:blipFill>
                <a:blip r:embed="rId13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C5508-A7B3-40B6-936B-0148D8A339C1}"/>
                  </a:ext>
                </a:extLst>
              </p:cNvPr>
              <p:cNvSpPr txBox="1"/>
              <p:nvPr/>
            </p:nvSpPr>
            <p:spPr>
              <a:xfrm>
                <a:off x="7681867" y="386193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C5508-A7B3-40B6-936B-0148D8A3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67" y="3861931"/>
                <a:ext cx="631768" cy="369332"/>
              </a:xfrm>
              <a:prstGeom prst="rect">
                <a:avLst/>
              </a:prstGeom>
              <a:blipFill>
                <a:blip r:embed="rId14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87554A-DFDB-476A-9559-14F749AE92E5}"/>
                  </a:ext>
                </a:extLst>
              </p:cNvPr>
              <p:cNvSpPr txBox="1"/>
              <p:nvPr/>
            </p:nvSpPr>
            <p:spPr>
              <a:xfrm>
                <a:off x="8675074" y="3275568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87554A-DFDB-476A-9559-14F749AE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74" y="3275568"/>
                <a:ext cx="631768" cy="369332"/>
              </a:xfrm>
              <a:prstGeom prst="rect">
                <a:avLst/>
              </a:prstGeom>
              <a:blipFill>
                <a:blip r:embed="rId15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2A1FBB-DB2E-44F4-8178-BD34ABFF63E0}"/>
                  </a:ext>
                </a:extLst>
              </p:cNvPr>
              <p:cNvSpPr txBox="1"/>
              <p:nvPr/>
            </p:nvSpPr>
            <p:spPr>
              <a:xfrm>
                <a:off x="9064977" y="383800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2A1FBB-DB2E-44F4-8178-BD34ABFF6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977" y="3838007"/>
                <a:ext cx="631768" cy="369332"/>
              </a:xfrm>
              <a:prstGeom prst="rect">
                <a:avLst/>
              </a:prstGeom>
              <a:blipFill>
                <a:blip r:embed="rId16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ED7304-69E2-4067-AF2D-F1E1F7B8FB42}"/>
                  </a:ext>
                </a:extLst>
              </p:cNvPr>
              <p:cNvSpPr txBox="1"/>
              <p:nvPr/>
            </p:nvSpPr>
            <p:spPr>
              <a:xfrm>
                <a:off x="7983121" y="1802347"/>
                <a:ext cx="13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ED7304-69E2-4067-AF2D-F1E1F7B8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121" y="1802347"/>
                <a:ext cx="1393274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682B4A-57FA-408D-B63C-7AE7A6663063}"/>
                  </a:ext>
                </a:extLst>
              </p:cNvPr>
              <p:cNvSpPr txBox="1"/>
              <p:nvPr/>
            </p:nvSpPr>
            <p:spPr>
              <a:xfrm>
                <a:off x="7916163" y="4661199"/>
                <a:ext cx="15271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682B4A-57FA-408D-B63C-7AE7A666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63" y="4661199"/>
                <a:ext cx="1527190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D876FC-FEB9-4C25-A7AE-2272CEA05DFC}"/>
                  </a:ext>
                </a:extLst>
              </p:cNvPr>
              <p:cNvSpPr txBox="1"/>
              <p:nvPr/>
            </p:nvSpPr>
            <p:spPr>
              <a:xfrm>
                <a:off x="6513556" y="3175091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D876FC-FEB9-4C25-A7AE-2272CEA05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56" y="3175091"/>
                <a:ext cx="1088968" cy="646331"/>
              </a:xfrm>
              <a:prstGeom prst="rect">
                <a:avLst/>
              </a:prstGeom>
              <a:blipFill>
                <a:blip r:embed="rId1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4577D1-C4F1-4E19-A262-A9CFCA11E48C}"/>
                  </a:ext>
                </a:extLst>
              </p:cNvPr>
              <p:cNvSpPr txBox="1"/>
              <p:nvPr/>
            </p:nvSpPr>
            <p:spPr>
              <a:xfrm>
                <a:off x="9920749" y="3175091"/>
                <a:ext cx="125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4577D1-C4F1-4E19-A262-A9CFCA11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49" y="3175091"/>
                <a:ext cx="1254662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B06608A9-EAB5-4317-96B2-768E375160E5}"/>
              </a:ext>
            </a:extLst>
          </p:cNvPr>
          <p:cNvSpPr/>
          <p:nvPr/>
        </p:nvSpPr>
        <p:spPr>
          <a:xfrm rot="8100000">
            <a:off x="8764226" y="3853228"/>
            <a:ext cx="794181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438CC0-F640-4FF7-9AEE-ED601726C3B3}"/>
              </a:ext>
            </a:extLst>
          </p:cNvPr>
          <p:cNvSpPr/>
          <p:nvPr/>
        </p:nvSpPr>
        <p:spPr>
          <a:xfrm rot="13500000">
            <a:off x="7916545" y="3853229"/>
            <a:ext cx="794181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9539" y="5307530"/>
                <a:ext cx="53226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Iterasi</a:t>
                </a:r>
                <a:r>
                  <a:rPr lang="en-US" dirty="0"/>
                  <a:t> 1:</a:t>
                </a:r>
              </a:p>
              <a:p>
                <a:r>
                  <a:rPr lang="en-US" dirty="0"/>
                  <a:t>1. </a:t>
                </a:r>
                <a:r>
                  <a:rPr lang="en-US" dirty="0" err="1"/>
                  <a:t>Pergunakan</a:t>
                </a:r>
                <a:r>
                  <a:rPr lang="en-US" dirty="0"/>
                  <a:t> shortest path algorithm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melabel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node: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 Update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9" y="5307530"/>
                <a:ext cx="5322636" cy="1477328"/>
              </a:xfrm>
              <a:prstGeom prst="rect">
                <a:avLst/>
              </a:prstGeom>
              <a:blipFill>
                <a:blip r:embed="rId21"/>
                <a:stretch>
                  <a:fillRect l="-916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5799" y="5429871"/>
                <a:ext cx="5511034" cy="955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:r>
                  <a:rPr lang="en-US" dirty="0" err="1"/>
                  <a:t>Hitung</a:t>
                </a:r>
                <a:r>
                  <a:rPr lang="en-US" dirty="0"/>
                  <a:t> reduced cost </a:t>
                </a:r>
                <a:r>
                  <a:rPr lang="en-US" dirty="0" err="1"/>
                  <a:t>tiap</a:t>
                </a:r>
                <a:r>
                  <a:rPr lang="en-US" dirty="0"/>
                  <a:t> arc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b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4. </a:t>
                </a:r>
                <a:r>
                  <a:rPr lang="en-US" dirty="0" err="1"/>
                  <a:t>Cari</a:t>
                </a:r>
                <a:r>
                  <a:rPr lang="en-US" dirty="0"/>
                  <a:t> shortest path </a:t>
                </a:r>
                <a:r>
                  <a:rPr lang="en-US" dirty="0" err="1"/>
                  <a:t>dari</a:t>
                </a:r>
                <a:r>
                  <a:rPr lang="en-US" dirty="0"/>
                  <a:t> node 1 </a:t>
                </a:r>
                <a:r>
                  <a:rPr lang="en-US" dirty="0" err="1"/>
                  <a:t>ke</a:t>
                </a:r>
                <a:r>
                  <a:rPr lang="en-US" dirty="0"/>
                  <a:t> node 4 </a:t>
                </a:r>
                <a:r>
                  <a:rPr lang="en-US" dirty="0" err="1"/>
                  <a:t>menggunakan</a:t>
                </a:r>
                <a:r>
                  <a:rPr lang="en-US" dirty="0"/>
                  <a:t> reduced cost:  1 – 2 – 4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99" y="5429871"/>
                <a:ext cx="5511034" cy="955646"/>
              </a:xfrm>
              <a:prstGeom prst="rect">
                <a:avLst/>
              </a:prstGeom>
              <a:blipFill>
                <a:blip r:embed="rId22"/>
                <a:stretch>
                  <a:fillRect l="-996" t="-3205" r="-77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61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2C15-06A0-46DB-A144-1616AE6F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br>
              <a:rPr lang="id-ID" dirty="0"/>
            </a:br>
            <a:r>
              <a:rPr lang="id-ID" dirty="0" err="1"/>
              <a:t>Successive</a:t>
            </a:r>
            <a:r>
              <a:rPr lang="id-ID" dirty="0"/>
              <a:t> </a:t>
            </a:r>
            <a:r>
              <a:rPr lang="id-ID" dirty="0" err="1"/>
              <a:t>Shortest</a:t>
            </a:r>
            <a:r>
              <a:rPr lang="id-ID" dirty="0"/>
              <a:t> </a:t>
            </a:r>
            <a:r>
              <a:rPr lang="id-ID" dirty="0" err="1"/>
              <a:t>Path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08E991-EE98-42D4-BB86-A420D152687E}"/>
              </a:ext>
            </a:extLst>
          </p:cNvPr>
          <p:cNvSpPr/>
          <p:nvPr/>
        </p:nvSpPr>
        <p:spPr>
          <a:xfrm>
            <a:off x="1509534" y="324819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C7A471-DC0C-44DF-9F46-DEDBA040A1D0}"/>
              </a:ext>
            </a:extLst>
          </p:cNvPr>
          <p:cNvSpPr/>
          <p:nvPr/>
        </p:nvSpPr>
        <p:spPr>
          <a:xfrm>
            <a:off x="3244816" y="3248197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0B8C4D-525B-4EBD-BC19-58EB4394EF9F}"/>
              </a:ext>
            </a:extLst>
          </p:cNvPr>
          <p:cNvCxnSpPr>
            <a:cxnSpLocks/>
          </p:cNvCxnSpPr>
          <p:nvPr/>
        </p:nvCxnSpPr>
        <p:spPr>
          <a:xfrm>
            <a:off x="2605775" y="2837756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253578E-DB6A-4A02-8840-D97A6F798716}"/>
              </a:ext>
            </a:extLst>
          </p:cNvPr>
          <p:cNvSpPr/>
          <p:nvPr/>
        </p:nvSpPr>
        <p:spPr>
          <a:xfrm>
            <a:off x="2377175" y="2380556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843FCC-8817-4A53-AF80-3694191694D6}"/>
              </a:ext>
            </a:extLst>
          </p:cNvPr>
          <p:cNvSpPr/>
          <p:nvPr/>
        </p:nvSpPr>
        <p:spPr>
          <a:xfrm>
            <a:off x="2377175" y="4115838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DC3A0C-78D2-4766-A482-476A7EDFB1F8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1899779" y="2770801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0819F4-EF45-4F96-8C99-72155F7B728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2767420" y="2770801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F5EA4D-7A17-4613-8193-8C3D0FF50584}"/>
              </a:ext>
            </a:extLst>
          </p:cNvPr>
          <p:cNvCxnSpPr>
            <a:cxnSpLocks/>
          </p:cNvCxnSpPr>
          <p:nvPr/>
        </p:nvCxnSpPr>
        <p:spPr>
          <a:xfrm rot="10800000">
            <a:off x="1899779" y="363844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92898B-A49D-40DD-BDE4-BE29E70FEF10}"/>
              </a:ext>
            </a:extLst>
          </p:cNvPr>
          <p:cNvCxnSpPr>
            <a:cxnSpLocks/>
            <a:stCxn id="40" idx="7"/>
            <a:endCxn id="37" idx="3"/>
          </p:cNvCxnSpPr>
          <p:nvPr/>
        </p:nvCxnSpPr>
        <p:spPr>
          <a:xfrm flipV="1">
            <a:off x="2767420" y="3638442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7FD987-691A-4F21-9164-F8E918BDCFC1}"/>
                  </a:ext>
                </a:extLst>
              </p:cNvPr>
              <p:cNvSpPr txBox="1"/>
              <p:nvPr/>
            </p:nvSpPr>
            <p:spPr>
              <a:xfrm>
                <a:off x="1583762" y="2663188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7FD987-691A-4F21-9164-F8E918BD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62" y="2663188"/>
                <a:ext cx="631768" cy="369332"/>
              </a:xfrm>
              <a:prstGeom prst="rect">
                <a:avLst/>
              </a:prstGeom>
              <a:blipFill>
                <a:blip r:embed="rId2"/>
                <a:stretch>
                  <a:fillRect l="-2913" r="-116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729431-B95F-4AA3-AE6C-ADA591201513}"/>
                  </a:ext>
                </a:extLst>
              </p:cNvPr>
              <p:cNvSpPr txBox="1"/>
              <p:nvPr/>
            </p:nvSpPr>
            <p:spPr>
              <a:xfrm>
                <a:off x="3038748" y="267364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729431-B95F-4AA3-AE6C-ADA59120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48" y="2673644"/>
                <a:ext cx="631768" cy="369332"/>
              </a:xfrm>
              <a:prstGeom prst="rect">
                <a:avLst/>
              </a:prstGeom>
              <a:blipFill>
                <a:blip r:embed="rId3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C5508-A7B3-40B6-936B-0148D8A339C1}"/>
                  </a:ext>
                </a:extLst>
              </p:cNvPr>
              <p:cNvSpPr txBox="1"/>
              <p:nvPr/>
            </p:nvSpPr>
            <p:spPr>
              <a:xfrm>
                <a:off x="1550285" y="384784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C5508-A7B3-40B6-936B-0148D8A3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85" y="3847841"/>
                <a:ext cx="631768" cy="369332"/>
              </a:xfrm>
              <a:prstGeom prst="rect">
                <a:avLst/>
              </a:prstGeom>
              <a:blipFill>
                <a:blip r:embed="rId4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87554A-DFDB-476A-9559-14F749AE92E5}"/>
                  </a:ext>
                </a:extLst>
              </p:cNvPr>
              <p:cNvSpPr txBox="1"/>
              <p:nvPr/>
            </p:nvSpPr>
            <p:spPr>
              <a:xfrm>
                <a:off x="2518491" y="306353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87554A-DFDB-476A-9559-14F749AE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91" y="3063531"/>
                <a:ext cx="631768" cy="369332"/>
              </a:xfrm>
              <a:prstGeom prst="rect">
                <a:avLst/>
              </a:prstGeom>
              <a:blipFill>
                <a:blip r:embed="rId5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2A1FBB-DB2E-44F4-8178-BD34ABFF63E0}"/>
                  </a:ext>
                </a:extLst>
              </p:cNvPr>
              <p:cNvSpPr txBox="1"/>
              <p:nvPr/>
            </p:nvSpPr>
            <p:spPr>
              <a:xfrm>
                <a:off x="2933395" y="382391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2A1FBB-DB2E-44F4-8178-BD34ABFF6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95" y="3823917"/>
                <a:ext cx="631768" cy="369332"/>
              </a:xfrm>
              <a:prstGeom prst="rect">
                <a:avLst/>
              </a:prstGeom>
              <a:blipFill>
                <a:blip r:embed="rId6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ED7304-69E2-4067-AF2D-F1E1F7B8FB42}"/>
                  </a:ext>
                </a:extLst>
              </p:cNvPr>
              <p:cNvSpPr txBox="1"/>
              <p:nvPr/>
            </p:nvSpPr>
            <p:spPr>
              <a:xfrm>
                <a:off x="1851539" y="1788257"/>
                <a:ext cx="13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ED7304-69E2-4067-AF2D-F1E1F7B8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539" y="1788257"/>
                <a:ext cx="139327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682B4A-57FA-408D-B63C-7AE7A6663063}"/>
                  </a:ext>
                </a:extLst>
              </p:cNvPr>
              <p:cNvSpPr txBox="1"/>
              <p:nvPr/>
            </p:nvSpPr>
            <p:spPr>
              <a:xfrm>
                <a:off x="1784581" y="4647109"/>
                <a:ext cx="15271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682B4A-57FA-408D-B63C-7AE7A666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81" y="4647109"/>
                <a:ext cx="15271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D876FC-FEB9-4C25-A7AE-2272CEA05DFC}"/>
                  </a:ext>
                </a:extLst>
              </p:cNvPr>
              <p:cNvSpPr txBox="1"/>
              <p:nvPr/>
            </p:nvSpPr>
            <p:spPr>
              <a:xfrm>
                <a:off x="381974" y="3161001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D876FC-FEB9-4C25-A7AE-2272CEA05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74" y="3161001"/>
                <a:ext cx="1088968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4577D1-C4F1-4E19-A262-A9CFCA11E48C}"/>
                  </a:ext>
                </a:extLst>
              </p:cNvPr>
              <p:cNvSpPr txBox="1"/>
              <p:nvPr/>
            </p:nvSpPr>
            <p:spPr>
              <a:xfrm>
                <a:off x="3789167" y="3161001"/>
                <a:ext cx="125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4577D1-C4F1-4E19-A262-A9CFCA11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67" y="3161001"/>
                <a:ext cx="125466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A74D97-6904-4728-9EA2-871BC7B704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8420" y="3585565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A2D5224-AF74-4D98-9FA7-29EBAD6FD89E}"/>
                  </a:ext>
                </a:extLst>
              </p:cNvPr>
              <p:cNvSpPr txBox="1"/>
              <p:nvPr/>
            </p:nvSpPr>
            <p:spPr>
              <a:xfrm rot="18900000">
                <a:off x="2543401" y="355849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A2D5224-AF74-4D98-9FA7-29EBAD6F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2543401" y="3558499"/>
                <a:ext cx="631768" cy="369332"/>
              </a:xfrm>
              <a:prstGeom prst="rect">
                <a:avLst/>
              </a:prstGeom>
              <a:blipFill>
                <a:blip r:embed="rId11"/>
                <a:stretch>
                  <a:fillRect t="-1695" r="-11017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D554C79-E9D7-42A9-93DA-2F7902739975}"/>
              </a:ext>
            </a:extLst>
          </p:cNvPr>
          <p:cNvSpPr/>
          <p:nvPr/>
        </p:nvSpPr>
        <p:spPr>
          <a:xfrm>
            <a:off x="8106830" y="2545213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3124A6F-2102-49ED-B96D-3361E2BCFED7}"/>
              </a:ext>
            </a:extLst>
          </p:cNvPr>
          <p:cNvSpPr/>
          <p:nvPr/>
        </p:nvSpPr>
        <p:spPr>
          <a:xfrm>
            <a:off x="9842112" y="2545213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30CA2-3050-40CF-9698-777CC9268F5A}"/>
              </a:ext>
            </a:extLst>
          </p:cNvPr>
          <p:cNvCxnSpPr>
            <a:cxnSpLocks/>
          </p:cNvCxnSpPr>
          <p:nvPr/>
        </p:nvCxnSpPr>
        <p:spPr>
          <a:xfrm>
            <a:off x="9203071" y="2134772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C5AE99F-5BD7-492E-9B8D-C6883B05C11F}"/>
              </a:ext>
            </a:extLst>
          </p:cNvPr>
          <p:cNvSpPr/>
          <p:nvPr/>
        </p:nvSpPr>
        <p:spPr>
          <a:xfrm>
            <a:off x="8974471" y="1677572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EC9EB3-F16D-48A7-8639-829D3E3198E4}"/>
              </a:ext>
            </a:extLst>
          </p:cNvPr>
          <p:cNvSpPr/>
          <p:nvPr/>
        </p:nvSpPr>
        <p:spPr>
          <a:xfrm>
            <a:off x="8974471" y="3412854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BCD54-8908-43F2-9203-AC59212795CD}"/>
              </a:ext>
            </a:extLst>
          </p:cNvPr>
          <p:cNvCxnSpPr>
            <a:cxnSpLocks/>
            <a:stCxn id="78" idx="7"/>
            <a:endCxn id="81" idx="3"/>
          </p:cNvCxnSpPr>
          <p:nvPr/>
        </p:nvCxnSpPr>
        <p:spPr>
          <a:xfrm flipV="1">
            <a:off x="8497075" y="206781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5BA56F-8EAA-4259-A1BE-79F241690849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9364716" y="206781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9D02E6-9BF8-43F5-B4A9-9BB15F5D6DB6}"/>
              </a:ext>
            </a:extLst>
          </p:cNvPr>
          <p:cNvCxnSpPr>
            <a:cxnSpLocks/>
          </p:cNvCxnSpPr>
          <p:nvPr/>
        </p:nvCxnSpPr>
        <p:spPr>
          <a:xfrm rot="10800000">
            <a:off x="8497075" y="2935458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EF57D77-AB3A-4DFD-A534-0173447601B5}"/>
              </a:ext>
            </a:extLst>
          </p:cNvPr>
          <p:cNvCxnSpPr>
            <a:cxnSpLocks/>
            <a:stCxn id="82" idx="7"/>
            <a:endCxn id="79" idx="3"/>
          </p:cNvCxnSpPr>
          <p:nvPr/>
        </p:nvCxnSpPr>
        <p:spPr>
          <a:xfrm flipV="1">
            <a:off x="9364716" y="2935458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439497-9C7F-4461-AF01-382396FDD17B}"/>
                  </a:ext>
                </a:extLst>
              </p:cNvPr>
              <p:cNvSpPr txBox="1"/>
              <p:nvPr/>
            </p:nvSpPr>
            <p:spPr>
              <a:xfrm>
                <a:off x="8181058" y="196020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439497-9C7F-4461-AF01-382396FD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58" y="1960204"/>
                <a:ext cx="631768" cy="369332"/>
              </a:xfrm>
              <a:prstGeom prst="rect">
                <a:avLst/>
              </a:prstGeom>
              <a:blipFill>
                <a:blip r:embed="rId12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6041CF-52FC-4814-9B31-CF326D2D0549}"/>
                  </a:ext>
                </a:extLst>
              </p:cNvPr>
              <p:cNvSpPr txBox="1"/>
              <p:nvPr/>
            </p:nvSpPr>
            <p:spPr>
              <a:xfrm>
                <a:off x="9636044" y="1970660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6041CF-52FC-4814-9B31-CF326D2D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44" y="1970660"/>
                <a:ext cx="631768" cy="369332"/>
              </a:xfrm>
              <a:prstGeom prst="rect">
                <a:avLst/>
              </a:prstGeom>
              <a:blipFill>
                <a:blip r:embed="rId13"/>
                <a:stretch>
                  <a:fillRect l="-2913" r="-116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2F8D72-1352-4377-BEA2-4034C2629D45}"/>
                  </a:ext>
                </a:extLst>
              </p:cNvPr>
              <p:cNvSpPr txBox="1"/>
              <p:nvPr/>
            </p:nvSpPr>
            <p:spPr>
              <a:xfrm>
                <a:off x="8147581" y="314485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2F8D72-1352-4377-BEA2-4034C2629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81" y="3144857"/>
                <a:ext cx="631768" cy="369332"/>
              </a:xfrm>
              <a:prstGeom prst="rect">
                <a:avLst/>
              </a:prstGeom>
              <a:blipFill>
                <a:blip r:embed="rId14"/>
                <a:stretch>
                  <a:fillRect l="-2913" r="-116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DA4517-DFF8-4B58-91D2-D13F90C1BED3}"/>
                  </a:ext>
                </a:extLst>
              </p:cNvPr>
              <p:cNvSpPr txBox="1"/>
              <p:nvPr/>
            </p:nvSpPr>
            <p:spPr>
              <a:xfrm>
                <a:off x="9115787" y="236054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DA4517-DFF8-4B58-91D2-D13F90C1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787" y="2360547"/>
                <a:ext cx="631768" cy="369332"/>
              </a:xfrm>
              <a:prstGeom prst="rect">
                <a:avLst/>
              </a:prstGeom>
              <a:blipFill>
                <a:blip r:embed="rId15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CDAA861-0E05-4A8A-9846-015D36A8CFCB}"/>
                  </a:ext>
                </a:extLst>
              </p:cNvPr>
              <p:cNvSpPr txBox="1"/>
              <p:nvPr/>
            </p:nvSpPr>
            <p:spPr>
              <a:xfrm>
                <a:off x="9530691" y="312093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CDAA861-0E05-4A8A-9846-015D36A8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691" y="3120933"/>
                <a:ext cx="631768" cy="369332"/>
              </a:xfrm>
              <a:prstGeom prst="rect">
                <a:avLst/>
              </a:prstGeom>
              <a:blipFill>
                <a:blip r:embed="rId16"/>
                <a:stretch>
                  <a:fillRect l="-2885" r="-1057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2BEEF5-6766-4505-9257-D7EE5D9EA73D}"/>
                  </a:ext>
                </a:extLst>
              </p:cNvPr>
              <p:cNvSpPr txBox="1"/>
              <p:nvPr/>
            </p:nvSpPr>
            <p:spPr>
              <a:xfrm>
                <a:off x="8448835" y="1085273"/>
                <a:ext cx="13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2BEEF5-6766-4505-9257-D7EE5D9E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35" y="1085273"/>
                <a:ext cx="1393274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2AC5BE-BB5D-4D2C-95BB-2EBD2DC8DEEB}"/>
                  </a:ext>
                </a:extLst>
              </p:cNvPr>
              <p:cNvSpPr txBox="1"/>
              <p:nvPr/>
            </p:nvSpPr>
            <p:spPr>
              <a:xfrm>
                <a:off x="8381877" y="3944125"/>
                <a:ext cx="15271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2AC5BE-BB5D-4D2C-95BB-2EBD2DC8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77" y="3944125"/>
                <a:ext cx="1527190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EE675A-5437-4C7A-8FBE-981FDBF1FDBA}"/>
                  </a:ext>
                </a:extLst>
              </p:cNvPr>
              <p:cNvSpPr txBox="1"/>
              <p:nvPr/>
            </p:nvSpPr>
            <p:spPr>
              <a:xfrm>
                <a:off x="7007940" y="2458017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EE675A-5437-4C7A-8FBE-981FDBF1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0" y="2458017"/>
                <a:ext cx="1088968" cy="646331"/>
              </a:xfrm>
              <a:prstGeom prst="rect">
                <a:avLst/>
              </a:prstGeom>
              <a:blipFill>
                <a:blip r:embed="rId1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04C47C-563C-477C-A6E0-9BDBF093BC6C}"/>
                  </a:ext>
                </a:extLst>
              </p:cNvPr>
              <p:cNvSpPr txBox="1"/>
              <p:nvPr/>
            </p:nvSpPr>
            <p:spPr>
              <a:xfrm>
                <a:off x="10386463" y="2458017"/>
                <a:ext cx="125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04C47C-563C-477C-A6E0-9BDBF093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463" y="2458017"/>
                <a:ext cx="1254662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877D7E-2C7A-465D-8CCA-5A623E5EDE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85716" y="2882581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5AF67CB-324B-420B-B850-CA3A5B4671D3}"/>
                  </a:ext>
                </a:extLst>
              </p:cNvPr>
              <p:cNvSpPr txBox="1"/>
              <p:nvPr/>
            </p:nvSpPr>
            <p:spPr>
              <a:xfrm rot="18900000">
                <a:off x="9140697" y="2855515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5AF67CB-324B-420B-B850-CA3A5B46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9140697" y="2855515"/>
                <a:ext cx="631768" cy="369332"/>
              </a:xfrm>
              <a:prstGeom prst="rect">
                <a:avLst/>
              </a:prstGeom>
              <a:blipFill>
                <a:blip r:embed="rId21"/>
                <a:stretch>
                  <a:fillRect t="-2564" r="-11111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45E72A-DAC9-42A4-8958-25AD74362A50}"/>
              </a:ext>
            </a:extLst>
          </p:cNvPr>
          <p:cNvSpPr/>
          <p:nvPr/>
        </p:nvSpPr>
        <p:spPr>
          <a:xfrm rot="5400000">
            <a:off x="8545843" y="2671414"/>
            <a:ext cx="1278083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B8759-499B-40B4-9287-811C0F01C041}"/>
              </a:ext>
            </a:extLst>
          </p:cNvPr>
          <p:cNvSpPr/>
          <p:nvPr/>
        </p:nvSpPr>
        <p:spPr>
          <a:xfrm rot="8100000">
            <a:off x="9182943" y="3142544"/>
            <a:ext cx="794181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30C47-9E7A-4ED9-9F9F-518670C5AAAB}"/>
              </a:ext>
            </a:extLst>
          </p:cNvPr>
          <p:cNvSpPr/>
          <p:nvPr/>
        </p:nvSpPr>
        <p:spPr>
          <a:xfrm rot="8100000">
            <a:off x="8378614" y="2257746"/>
            <a:ext cx="794181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6813" y="5460875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5. </a:t>
                </a:r>
                <a:r>
                  <a:rPr lang="en-US" dirty="0" err="1"/>
                  <a:t>Kirim</a:t>
                </a:r>
                <a:r>
                  <a:rPr lang="en-US" dirty="0"/>
                  <a:t> </a:t>
                </a:r>
                <a:r>
                  <a:rPr lang="en-US" dirty="0" err="1"/>
                  <a:t>aliran</a:t>
                </a:r>
                <a:r>
                  <a:rPr lang="en-US" dirty="0"/>
                  <a:t> </a:t>
                </a:r>
                <a:r>
                  <a:rPr lang="en-US" dirty="0" err="1"/>
                  <a:t>maks</a:t>
                </a:r>
                <a:r>
                  <a:rPr lang="en-US" dirty="0"/>
                  <a:t> = max[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,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6. </a:t>
                </a:r>
                <a:r>
                  <a:rPr lang="en-US" dirty="0" err="1"/>
                  <a:t>Tentukan</a:t>
                </a:r>
                <a:r>
                  <a:rPr lang="en-US" dirty="0"/>
                  <a:t> reduced network </a:t>
                </a:r>
                <a:r>
                  <a:rPr lang="en-US" dirty="0" err="1"/>
                  <a:t>dan</a:t>
                </a:r>
                <a:r>
                  <a:rPr lang="en-US" dirty="0"/>
                  <a:t> update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3" y="5460875"/>
                <a:ext cx="6096000" cy="646331"/>
              </a:xfrm>
              <a:prstGeom prst="rect">
                <a:avLst/>
              </a:prstGeom>
              <a:blipFill>
                <a:blip r:embed="rId22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41753" y="4675578"/>
                <a:ext cx="5322636" cy="206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Iterasi</a:t>
                </a:r>
                <a:r>
                  <a:rPr lang="en-US" dirty="0"/>
                  <a:t> 2:</a:t>
                </a:r>
              </a:p>
              <a:p>
                <a:r>
                  <a:rPr lang="en-US" dirty="0"/>
                  <a:t>1. </a:t>
                </a:r>
                <a:r>
                  <a:rPr lang="en-US" dirty="0" err="1"/>
                  <a:t>Cari</a:t>
                </a:r>
                <a:r>
                  <a:rPr lang="en-US" dirty="0"/>
                  <a:t> shortest path </a:t>
                </a:r>
                <a:r>
                  <a:rPr lang="en-US" dirty="0" err="1"/>
                  <a:t>dan</a:t>
                </a:r>
                <a:r>
                  <a:rPr lang="en-US" dirty="0"/>
                  <a:t> label </a:t>
                </a:r>
                <a:r>
                  <a:rPr lang="en-US" dirty="0" err="1"/>
                  <a:t>semua</a:t>
                </a:r>
                <a:r>
                  <a:rPr lang="en-US" dirty="0"/>
                  <a:t> node: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 Update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</a:t>
                </a:r>
                <a:r>
                  <a:rPr lang="en-US" dirty="0" err="1"/>
                  <a:t>Hitung</a:t>
                </a:r>
                <a:r>
                  <a:rPr lang="en-US" dirty="0"/>
                  <a:t> reduced cost </a:t>
                </a:r>
                <a:r>
                  <a:rPr lang="en-US" dirty="0" err="1"/>
                  <a:t>tiap</a:t>
                </a:r>
                <a:r>
                  <a:rPr lang="en-US" dirty="0"/>
                  <a:t> arc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b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4. </a:t>
                </a:r>
                <a:r>
                  <a:rPr lang="en-US" dirty="0" err="1"/>
                  <a:t>Cari</a:t>
                </a:r>
                <a:r>
                  <a:rPr lang="en-US" dirty="0"/>
                  <a:t> shortest path </a:t>
                </a:r>
                <a:r>
                  <a:rPr lang="en-US" dirty="0" err="1"/>
                  <a:t>dari</a:t>
                </a:r>
                <a:r>
                  <a:rPr lang="en-US" dirty="0"/>
                  <a:t> node 1 </a:t>
                </a:r>
                <a:r>
                  <a:rPr lang="en-US" dirty="0" err="1"/>
                  <a:t>ke</a:t>
                </a:r>
                <a:r>
                  <a:rPr lang="en-US" dirty="0"/>
                  <a:t> node 4 </a:t>
                </a:r>
                <a:r>
                  <a:rPr lang="en-US" dirty="0" err="1"/>
                  <a:t>menggunakan</a:t>
                </a:r>
                <a:r>
                  <a:rPr lang="en-US" dirty="0"/>
                  <a:t> reduced cost:  1 – 2 – 3 – 4 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53" y="4675578"/>
                <a:ext cx="5322636" cy="2063642"/>
              </a:xfrm>
              <a:prstGeom prst="rect">
                <a:avLst/>
              </a:prstGeom>
              <a:blipFill>
                <a:blip r:embed="rId23"/>
                <a:stretch>
                  <a:fillRect l="-916" t="-1770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0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2C15-06A0-46DB-A144-1616AE6F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br>
              <a:rPr lang="id-ID" dirty="0"/>
            </a:br>
            <a:r>
              <a:rPr lang="id-ID" dirty="0" err="1"/>
              <a:t>Successive</a:t>
            </a:r>
            <a:r>
              <a:rPr lang="id-ID" dirty="0"/>
              <a:t> </a:t>
            </a:r>
            <a:r>
              <a:rPr lang="id-ID" dirty="0" err="1"/>
              <a:t>Shortest</a:t>
            </a:r>
            <a:r>
              <a:rPr lang="id-ID" dirty="0"/>
              <a:t> </a:t>
            </a:r>
            <a:r>
              <a:rPr lang="id-ID" dirty="0" err="1"/>
              <a:t>Path</a:t>
            </a:r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D554C79-E9D7-42A9-93DA-2F7902739975}"/>
              </a:ext>
            </a:extLst>
          </p:cNvPr>
          <p:cNvSpPr/>
          <p:nvPr/>
        </p:nvSpPr>
        <p:spPr>
          <a:xfrm>
            <a:off x="3038708" y="3224802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3124A6F-2102-49ED-B96D-3361E2BCFED7}"/>
              </a:ext>
            </a:extLst>
          </p:cNvPr>
          <p:cNvSpPr/>
          <p:nvPr/>
        </p:nvSpPr>
        <p:spPr>
          <a:xfrm>
            <a:off x="4773990" y="3224802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30CA2-3050-40CF-9698-777CC9268F5A}"/>
              </a:ext>
            </a:extLst>
          </p:cNvPr>
          <p:cNvCxnSpPr>
            <a:cxnSpLocks/>
          </p:cNvCxnSpPr>
          <p:nvPr/>
        </p:nvCxnSpPr>
        <p:spPr>
          <a:xfrm rot="10800000">
            <a:off x="4134949" y="2814361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C5AE99F-5BD7-492E-9B8D-C6883B05C11F}"/>
              </a:ext>
            </a:extLst>
          </p:cNvPr>
          <p:cNvSpPr/>
          <p:nvPr/>
        </p:nvSpPr>
        <p:spPr>
          <a:xfrm>
            <a:off x="3906349" y="235716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EC9EB3-F16D-48A7-8639-829D3E3198E4}"/>
              </a:ext>
            </a:extLst>
          </p:cNvPr>
          <p:cNvSpPr/>
          <p:nvPr/>
        </p:nvSpPr>
        <p:spPr>
          <a:xfrm>
            <a:off x="3906349" y="4092443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BCD54-8908-43F2-9203-AC59212795CD}"/>
              </a:ext>
            </a:extLst>
          </p:cNvPr>
          <p:cNvCxnSpPr>
            <a:cxnSpLocks/>
          </p:cNvCxnSpPr>
          <p:nvPr/>
        </p:nvCxnSpPr>
        <p:spPr>
          <a:xfrm flipV="1">
            <a:off x="3386225" y="2713929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5BA56F-8EAA-4259-A1BE-79F241690849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4296594" y="274740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9D02E6-9BF8-43F5-B4A9-9BB15F5D6DB6}"/>
              </a:ext>
            </a:extLst>
          </p:cNvPr>
          <p:cNvCxnSpPr>
            <a:cxnSpLocks/>
          </p:cNvCxnSpPr>
          <p:nvPr/>
        </p:nvCxnSpPr>
        <p:spPr>
          <a:xfrm rot="10800000">
            <a:off x="3428953" y="361504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EF57D77-AB3A-4DFD-A534-0173447601B5}"/>
              </a:ext>
            </a:extLst>
          </p:cNvPr>
          <p:cNvCxnSpPr>
            <a:cxnSpLocks/>
            <a:stCxn id="82" idx="7"/>
            <a:endCxn id="79" idx="3"/>
          </p:cNvCxnSpPr>
          <p:nvPr/>
        </p:nvCxnSpPr>
        <p:spPr>
          <a:xfrm flipV="1">
            <a:off x="4296594" y="361504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439497-9C7F-4461-AF01-382396FDD17B}"/>
                  </a:ext>
                </a:extLst>
              </p:cNvPr>
              <p:cNvSpPr txBox="1"/>
              <p:nvPr/>
            </p:nvSpPr>
            <p:spPr>
              <a:xfrm>
                <a:off x="3112936" y="263979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439497-9C7F-4461-AF01-382396FD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36" y="2639793"/>
                <a:ext cx="631768" cy="369332"/>
              </a:xfrm>
              <a:prstGeom prst="rect">
                <a:avLst/>
              </a:prstGeom>
              <a:blipFill>
                <a:blip r:embed="rId2"/>
                <a:stretch>
                  <a:fillRect l="-2913" r="-116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6041CF-52FC-4814-9B31-CF326D2D0549}"/>
                  </a:ext>
                </a:extLst>
              </p:cNvPr>
              <p:cNvSpPr txBox="1"/>
              <p:nvPr/>
            </p:nvSpPr>
            <p:spPr>
              <a:xfrm>
                <a:off x="4567922" y="265024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6041CF-52FC-4814-9B31-CF326D2D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22" y="2650249"/>
                <a:ext cx="631768" cy="369332"/>
              </a:xfrm>
              <a:prstGeom prst="rect">
                <a:avLst/>
              </a:prstGeom>
              <a:blipFill>
                <a:blip r:embed="rId3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2F8D72-1352-4377-BEA2-4034C2629D45}"/>
                  </a:ext>
                </a:extLst>
              </p:cNvPr>
              <p:cNvSpPr txBox="1"/>
              <p:nvPr/>
            </p:nvSpPr>
            <p:spPr>
              <a:xfrm>
                <a:off x="3079459" y="3824446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2F8D72-1352-4377-BEA2-4034C2629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459" y="3824446"/>
                <a:ext cx="631768" cy="369332"/>
              </a:xfrm>
              <a:prstGeom prst="rect">
                <a:avLst/>
              </a:prstGeom>
              <a:blipFill>
                <a:blip r:embed="rId4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DA4517-DFF8-4B58-91D2-D13F90C1BED3}"/>
                  </a:ext>
                </a:extLst>
              </p:cNvPr>
              <p:cNvSpPr txBox="1"/>
              <p:nvPr/>
            </p:nvSpPr>
            <p:spPr>
              <a:xfrm>
                <a:off x="4047665" y="3040136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DA4517-DFF8-4B58-91D2-D13F90C1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65" y="3040136"/>
                <a:ext cx="631768" cy="369332"/>
              </a:xfrm>
              <a:prstGeom prst="rect">
                <a:avLst/>
              </a:prstGeom>
              <a:blipFill>
                <a:blip r:embed="rId5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CDAA861-0E05-4A8A-9846-015D36A8CFCB}"/>
                  </a:ext>
                </a:extLst>
              </p:cNvPr>
              <p:cNvSpPr txBox="1"/>
              <p:nvPr/>
            </p:nvSpPr>
            <p:spPr>
              <a:xfrm>
                <a:off x="4462569" y="3800522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CDAA861-0E05-4A8A-9846-015D36A8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69" y="3800522"/>
                <a:ext cx="631768" cy="369332"/>
              </a:xfrm>
              <a:prstGeom prst="rect">
                <a:avLst/>
              </a:prstGeom>
              <a:blipFill>
                <a:blip r:embed="rId6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2BEEF5-6766-4505-9257-D7EE5D9EA73D}"/>
                  </a:ext>
                </a:extLst>
              </p:cNvPr>
              <p:cNvSpPr txBox="1"/>
              <p:nvPr/>
            </p:nvSpPr>
            <p:spPr>
              <a:xfrm>
                <a:off x="3380713" y="1764862"/>
                <a:ext cx="1393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2BEEF5-6766-4505-9257-D7EE5D9E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13" y="1764862"/>
                <a:ext cx="139327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2AC5BE-BB5D-4D2C-95BB-2EBD2DC8DEEB}"/>
                  </a:ext>
                </a:extLst>
              </p:cNvPr>
              <p:cNvSpPr txBox="1"/>
              <p:nvPr/>
            </p:nvSpPr>
            <p:spPr>
              <a:xfrm>
                <a:off x="3313755" y="4623714"/>
                <a:ext cx="15271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2AC5BE-BB5D-4D2C-95BB-2EBD2DC8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55" y="4623714"/>
                <a:ext cx="15271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EE675A-5437-4C7A-8FBE-981FDBF1FDBA}"/>
                  </a:ext>
                </a:extLst>
              </p:cNvPr>
              <p:cNvSpPr txBox="1"/>
              <p:nvPr/>
            </p:nvSpPr>
            <p:spPr>
              <a:xfrm>
                <a:off x="1911148" y="3137606"/>
                <a:ext cx="108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EE675A-5437-4C7A-8FBE-981FDBF1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48" y="3137606"/>
                <a:ext cx="1088968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04C47C-563C-477C-A6E0-9BDBF093BC6C}"/>
                  </a:ext>
                </a:extLst>
              </p:cNvPr>
              <p:cNvSpPr txBox="1"/>
              <p:nvPr/>
            </p:nvSpPr>
            <p:spPr>
              <a:xfrm>
                <a:off x="5318341" y="3137606"/>
                <a:ext cx="125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04C47C-563C-477C-A6E0-9BDBF093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41" y="3137606"/>
                <a:ext cx="125466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877D7E-2C7A-465D-8CCA-5A623E5EDE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7594" y="3562170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5AF67CB-324B-420B-B850-CA3A5B4671D3}"/>
                  </a:ext>
                </a:extLst>
              </p:cNvPr>
              <p:cNvSpPr txBox="1"/>
              <p:nvPr/>
            </p:nvSpPr>
            <p:spPr>
              <a:xfrm rot="18900000">
                <a:off x="4072575" y="353510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5AF67CB-324B-420B-B850-CA3A5B46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4072575" y="3535104"/>
                <a:ext cx="631768" cy="369332"/>
              </a:xfrm>
              <a:prstGeom prst="rect">
                <a:avLst/>
              </a:prstGeom>
              <a:blipFill>
                <a:blip r:embed="rId11"/>
                <a:stretch>
                  <a:fillRect t="-2564" r="-11111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06B885-DA6B-4E4E-BF2D-3D4511A872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2335" y="2770480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B87306-618E-401B-9EF8-9B6AEE0C67E2}"/>
                  </a:ext>
                </a:extLst>
              </p:cNvPr>
              <p:cNvSpPr txBox="1"/>
              <p:nvPr/>
            </p:nvSpPr>
            <p:spPr>
              <a:xfrm rot="19110218">
                <a:off x="3470142" y="2988982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B87306-618E-401B-9EF8-9B6AEE0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0218">
                <a:off x="3470142" y="2988982"/>
                <a:ext cx="631768" cy="369332"/>
              </a:xfrm>
              <a:prstGeom prst="rect">
                <a:avLst/>
              </a:prstGeom>
              <a:blipFill>
                <a:blip r:embed="rId12"/>
                <a:stretch>
                  <a:fillRect t="-1739" r="-11017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41769" y="5344116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5. </a:t>
                </a:r>
                <a:r>
                  <a:rPr lang="en-US" dirty="0" err="1"/>
                  <a:t>Kirim</a:t>
                </a:r>
                <a:r>
                  <a:rPr lang="en-US" dirty="0"/>
                  <a:t> </a:t>
                </a:r>
                <a:r>
                  <a:rPr lang="en-US" dirty="0" err="1"/>
                  <a:t>aliran</a:t>
                </a:r>
                <a:r>
                  <a:rPr lang="en-US" dirty="0"/>
                  <a:t> </a:t>
                </a:r>
                <a:r>
                  <a:rPr lang="en-US" dirty="0" err="1"/>
                  <a:t>maks</a:t>
                </a:r>
                <a:r>
                  <a:rPr lang="en-US" dirty="0"/>
                  <a:t> = max[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,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6. </a:t>
                </a:r>
                <a:r>
                  <a:rPr lang="en-US" dirty="0" err="1"/>
                  <a:t>Tentukan</a:t>
                </a:r>
                <a:r>
                  <a:rPr lang="en-US" dirty="0"/>
                  <a:t> reduced network </a:t>
                </a:r>
                <a:r>
                  <a:rPr lang="en-US" dirty="0" err="1"/>
                  <a:t>dan</a:t>
                </a:r>
                <a:r>
                  <a:rPr lang="en-US" dirty="0"/>
                  <a:t> update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Iterasi</a:t>
                </a:r>
                <a:r>
                  <a:rPr lang="en-US" dirty="0"/>
                  <a:t> 3:</a:t>
                </a:r>
              </a:p>
              <a:p>
                <a:r>
                  <a:rPr lang="en-US" dirty="0"/>
                  <a:t>1. </a:t>
                </a:r>
                <a:r>
                  <a:rPr lang="en-US" dirty="0" err="1"/>
                  <a:t>Cari</a:t>
                </a:r>
                <a:r>
                  <a:rPr lang="en-US" dirty="0"/>
                  <a:t> shortest path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tidak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ada</a:t>
                </a:r>
                <a:r>
                  <a:rPr lang="en-US" dirty="0">
                    <a:sym typeface="Wingdings" panose="05000000000000000000" pitchFamily="2" charset="2"/>
                  </a:rPr>
                  <a:t>  optimal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69" y="5344116"/>
                <a:ext cx="6096000" cy="1200329"/>
              </a:xfrm>
              <a:prstGeom prst="rect">
                <a:avLst/>
              </a:prstGeom>
              <a:blipFill>
                <a:blip r:embed="rId13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09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/>
              <p:nvPr/>
            </p:nvSpPr>
            <p:spPr>
              <a:xfrm>
                <a:off x="6105712" y="1926440"/>
                <a:ext cx="5322636" cy="205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Iterasi 1: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1. </a:t>
                </a:r>
                <a:r>
                  <a:rPr lang="en-US" dirty="0" err="1">
                    <a:solidFill>
                      <a:schemeClr val="tx1"/>
                    </a:solidFill>
                  </a:rPr>
                  <a:t>Pergunakan</a:t>
                </a:r>
                <a:r>
                  <a:rPr lang="en-US" dirty="0">
                    <a:solidFill>
                      <a:schemeClr val="tx1"/>
                    </a:solidFill>
                  </a:rPr>
                  <a:t> shortest path algorithm </a:t>
                </a:r>
                <a:r>
                  <a:rPr lang="en-US" dirty="0" err="1">
                    <a:solidFill>
                      <a:schemeClr val="tx1"/>
                    </a:solidFill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melabel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semua</a:t>
                </a:r>
                <a:r>
                  <a:rPr lang="en-US" dirty="0">
                    <a:solidFill>
                      <a:schemeClr val="tx1"/>
                    </a:solidFill>
                  </a:rPr>
                  <a:t> node: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55,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35,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2. Update </a:t>
                </a:r>
                <a:r>
                  <a:rPr lang="en-US" dirty="0" err="1">
                    <a:solidFill>
                      <a:schemeClr val="tx1"/>
                    </a:solidFill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3. </a:t>
                </a:r>
                <a:r>
                  <a:rPr lang="en-US" dirty="0" err="1">
                    <a:solidFill>
                      <a:schemeClr val="tx1"/>
                    </a:solidFill>
                  </a:rPr>
                  <a:t>Hitung</a:t>
                </a:r>
                <a:r>
                  <a:rPr lang="en-US" dirty="0">
                    <a:solidFill>
                      <a:schemeClr val="tx1"/>
                    </a:solidFill>
                  </a:rPr>
                  <a:t> reduced cost </a:t>
                </a:r>
                <a:r>
                  <a:rPr lang="en-US" dirty="0" err="1">
                    <a:solidFill>
                      <a:schemeClr val="tx1"/>
                    </a:solidFill>
                  </a:rPr>
                  <a:t>tiap</a:t>
                </a:r>
                <a:r>
                  <a:rPr lang="en-US" dirty="0">
                    <a:solidFill>
                      <a:schemeClr val="tx1"/>
                    </a:solidFill>
                  </a:rPr>
                  <a:t> arc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bSup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12" y="1926440"/>
                <a:ext cx="5322636" cy="2057294"/>
              </a:xfrm>
              <a:prstGeom prst="rect">
                <a:avLst/>
              </a:prstGeom>
              <a:blipFill>
                <a:blip r:embed="rId2"/>
                <a:stretch>
                  <a:fillRect l="-1031" t="-1484" b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93D4FF-DB82-417F-86A8-59BC988DAF22}"/>
              </a:ext>
            </a:extLst>
          </p:cNvPr>
          <p:cNvGrpSpPr/>
          <p:nvPr/>
        </p:nvGrpSpPr>
        <p:grpSpPr>
          <a:xfrm>
            <a:off x="462057" y="171784"/>
            <a:ext cx="5476309" cy="3273565"/>
            <a:chOff x="1555757" y="1545329"/>
            <a:chExt cx="5476309" cy="327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6A32E0-BBDB-4F47-81E9-CD058BC2E7BA}"/>
                    </a:ext>
                  </a:extLst>
                </p:cNvPr>
                <p:cNvSpPr txBox="1"/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6A32E0-BBDB-4F47-81E9-CD058BC2E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844EF3-963C-4538-8DA2-474BBBBED238}"/>
                </a:ext>
              </a:extLst>
            </p:cNvPr>
            <p:cNvSpPr/>
            <p:nvPr/>
          </p:nvSpPr>
          <p:spPr>
            <a:xfrm>
              <a:off x="2515664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F1B965-471E-4623-9AAD-B62E79AA0B7A}"/>
                </a:ext>
              </a:extLst>
            </p:cNvPr>
            <p:cNvSpPr/>
            <p:nvPr/>
          </p:nvSpPr>
          <p:spPr>
            <a:xfrm>
              <a:off x="4250946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52AD9A8-CC85-4BAD-86D0-181907B641F9}"/>
                </a:ext>
              </a:extLst>
            </p:cNvPr>
            <p:cNvSpPr/>
            <p:nvPr/>
          </p:nvSpPr>
          <p:spPr>
            <a:xfrm>
              <a:off x="3383305" y="210319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167A31E-0A54-4179-83E0-9511DF104057}"/>
                </a:ext>
              </a:extLst>
            </p:cNvPr>
            <p:cNvSpPr/>
            <p:nvPr/>
          </p:nvSpPr>
          <p:spPr>
            <a:xfrm>
              <a:off x="3383305" y="3838474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545965F-5D2E-4125-A840-77FB5929F48D}"/>
                </a:ext>
              </a:extLst>
            </p:cNvPr>
            <p:cNvCxnSpPr>
              <a:cxnSpLocks/>
              <a:stCxn id="102" idx="7"/>
              <a:endCxn id="104" idx="3"/>
            </p:cNvCxnSpPr>
            <p:nvPr/>
          </p:nvCxnSpPr>
          <p:spPr>
            <a:xfrm flipV="1">
              <a:off x="2905909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D26BAFF-585E-4B74-B9E5-6F94EF65A7AB}"/>
                </a:ext>
              </a:extLst>
            </p:cNvPr>
            <p:cNvCxnSpPr>
              <a:cxnSpLocks/>
              <a:stCxn id="104" idx="5"/>
              <a:endCxn id="103" idx="1"/>
            </p:cNvCxnSpPr>
            <p:nvPr/>
          </p:nvCxnSpPr>
          <p:spPr>
            <a:xfrm>
              <a:off x="3773550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A0731E6-FC69-4138-B167-4F93337DB71E}"/>
                </a:ext>
              </a:extLst>
            </p:cNvPr>
            <p:cNvCxnSpPr>
              <a:cxnSpLocks/>
              <a:stCxn id="102" idx="5"/>
              <a:endCxn id="105" idx="1"/>
            </p:cNvCxnSpPr>
            <p:nvPr/>
          </p:nvCxnSpPr>
          <p:spPr>
            <a:xfrm>
              <a:off x="2905909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CD834A5-B1B5-41A0-8ABC-394AB5A7ACE2}"/>
                </a:ext>
              </a:extLst>
            </p:cNvPr>
            <p:cNvCxnSpPr>
              <a:cxnSpLocks/>
              <a:stCxn id="103" idx="3"/>
              <a:endCxn id="105" idx="7"/>
            </p:cNvCxnSpPr>
            <p:nvPr/>
          </p:nvCxnSpPr>
          <p:spPr>
            <a:xfrm flipH="1">
              <a:off x="3773550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98A2D88-FA26-40AC-8E00-BCB3C6A4B037}"/>
                    </a:ext>
                  </a:extLst>
                </p:cNvPr>
                <p:cNvSpPr txBox="1"/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98A2D88-FA26-40AC-8E00-BCB3C6A4B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BF4F7BA-B3A2-48BB-BEA9-93F2AA14B915}"/>
                    </a:ext>
                  </a:extLst>
                </p:cNvPr>
                <p:cNvSpPr txBox="1"/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0" dirty="0" smtClean="0"/>
                          <m:t>e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oMath>
                    </m:oMathPara>
                  </a14:m>
                  <a:endParaRPr lang="en-US" sz="14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BF4F7BA-B3A2-48BB-BEA9-93F2AA14B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8DE85A2-D86C-4D36-98F8-7F029EFE81C0}"/>
                    </a:ext>
                  </a:extLst>
                </p:cNvPr>
                <p:cNvSpPr txBox="1"/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8DE85A2-D86C-4D36-98F8-7F029EFE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A79F411-C1C9-44F1-A9D0-AC9C8BB42E62}"/>
                    </a:ext>
                  </a:extLst>
                </p:cNvPr>
                <p:cNvSpPr txBox="1"/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A79F411-C1C9-44F1-A9D0-AC9C8BB42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BDED498-8CF0-4F67-90DD-B5D21F893E8C}"/>
                    </a:ext>
                  </a:extLst>
                </p:cNvPr>
                <p:cNvSpPr txBox="1"/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BDED498-8CF0-4F67-90DD-B5D21F893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E7FDD36-309C-4AAE-A12D-85BCBA6DAF3A}"/>
                    </a:ext>
                  </a:extLst>
                </p:cNvPr>
                <p:cNvSpPr txBox="1"/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:endParaRPr lang="en-US" sz="14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E7FDD36-309C-4AAE-A12D-85BCBA6DA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172" t="-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E489CF4-308B-408D-AAAF-991AEA5AEB7B}"/>
                </a:ext>
              </a:extLst>
            </p:cNvPr>
            <p:cNvSpPr/>
            <p:nvPr/>
          </p:nvSpPr>
          <p:spPr>
            <a:xfrm>
              <a:off x="5377238" y="298063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E7B830C-6A07-4674-9265-FE4465395A8F}"/>
                </a:ext>
              </a:extLst>
            </p:cNvPr>
            <p:cNvCxnSpPr>
              <a:cxnSpLocks/>
              <a:stCxn id="104" idx="6"/>
              <a:endCxn id="116" idx="1"/>
            </p:cNvCxnSpPr>
            <p:nvPr/>
          </p:nvCxnSpPr>
          <p:spPr>
            <a:xfrm>
              <a:off x="3840505" y="2331792"/>
              <a:ext cx="1603688" cy="71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E06E8BF-C26C-408C-B84A-CE60A03F023E}"/>
                </a:ext>
              </a:extLst>
            </p:cNvPr>
            <p:cNvCxnSpPr>
              <a:cxnSpLocks/>
              <a:stCxn id="116" idx="2"/>
              <a:endCxn id="103" idx="6"/>
            </p:cNvCxnSpPr>
            <p:nvPr/>
          </p:nvCxnSpPr>
          <p:spPr>
            <a:xfrm flipH="1" flipV="1">
              <a:off x="4708146" y="3199433"/>
              <a:ext cx="669092" cy="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EBF78F-C57C-4B29-A703-7CC226B6D961}"/>
                    </a:ext>
                  </a:extLst>
                </p:cNvPr>
                <p:cNvSpPr txBox="1"/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EBF78F-C57C-4B29-A703-7CC226B6D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05231B6-57B7-4090-8000-6F91693CE05A}"/>
                    </a:ext>
                  </a:extLst>
                </p:cNvPr>
                <p:cNvSpPr txBox="1"/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05231B6-57B7-4090-8000-6F91693CE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1167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7833E28-7F1C-4EF1-9FA6-27EE3A73B66B}"/>
                    </a:ext>
                  </a:extLst>
                </p:cNvPr>
                <p:cNvSpPr txBox="1"/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7833E28-7F1C-4EF1-9FA6-27EE3A73B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09B356-A350-44BF-BBE4-7ADB4D280FFE}"/>
                  </a:ext>
                </a:extLst>
              </p:cNvPr>
              <p:cNvSpPr txBox="1"/>
              <p:nvPr/>
            </p:nvSpPr>
            <p:spPr>
              <a:xfrm>
                <a:off x="3547491" y="147370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09B356-A350-44BF-BBE4-7ADB4D2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91" y="1473707"/>
                <a:ext cx="6317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EA24499-B21E-4263-8F92-8A69D16A1608}"/>
              </a:ext>
            </a:extLst>
          </p:cNvPr>
          <p:cNvGrpSpPr/>
          <p:nvPr/>
        </p:nvGrpSpPr>
        <p:grpSpPr>
          <a:xfrm>
            <a:off x="629403" y="3360134"/>
            <a:ext cx="5476309" cy="3273565"/>
            <a:chOff x="1555757" y="1545329"/>
            <a:chExt cx="5476309" cy="327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A740C9-3F1F-4121-8B3F-AE5E3C280825}"/>
                    </a:ext>
                  </a:extLst>
                </p:cNvPr>
                <p:cNvSpPr txBox="1"/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−35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A740C9-3F1F-4121-8B3F-AE5E3C280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1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9824094-FD7D-4184-8574-FDED102B272E}"/>
                </a:ext>
              </a:extLst>
            </p:cNvPr>
            <p:cNvSpPr/>
            <p:nvPr/>
          </p:nvSpPr>
          <p:spPr>
            <a:xfrm>
              <a:off x="2515664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7B9D2E8-E05E-4451-A1D3-9E9EB585608C}"/>
                </a:ext>
              </a:extLst>
            </p:cNvPr>
            <p:cNvSpPr/>
            <p:nvPr/>
          </p:nvSpPr>
          <p:spPr>
            <a:xfrm>
              <a:off x="4250946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181C6EE-316A-4FB6-B0EB-0F28DD30BE9D}"/>
                </a:ext>
              </a:extLst>
            </p:cNvPr>
            <p:cNvSpPr/>
            <p:nvPr/>
          </p:nvSpPr>
          <p:spPr>
            <a:xfrm>
              <a:off x="3383305" y="210319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237C9F7-5289-46E6-A03A-26829D1E57BE}"/>
                </a:ext>
              </a:extLst>
            </p:cNvPr>
            <p:cNvSpPr/>
            <p:nvPr/>
          </p:nvSpPr>
          <p:spPr>
            <a:xfrm>
              <a:off x="3383305" y="3838474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D87D76F-B464-476E-ADA7-694BBF630CCA}"/>
                </a:ext>
              </a:extLst>
            </p:cNvPr>
            <p:cNvCxnSpPr>
              <a:cxnSpLocks/>
              <a:stCxn id="80" idx="7"/>
              <a:endCxn id="82" idx="3"/>
            </p:cNvCxnSpPr>
            <p:nvPr/>
          </p:nvCxnSpPr>
          <p:spPr>
            <a:xfrm flipV="1">
              <a:off x="2905909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3F226D-61B5-4F81-BFB2-7271BAFCAE7A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3773550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C755E1C-F1A8-45FC-98D3-71F7DE4C1318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2905909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E256613-0695-4F40-A11A-1D43EA063D3A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3773550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A10F2A0-1E23-4A70-ACD0-E3BF0EB89E99}"/>
                    </a:ext>
                  </a:extLst>
                </p:cNvPr>
                <p:cNvSpPr txBox="1"/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A10F2A0-1E23-4A70-ACD0-E3BF0EB89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9B7CD7C-D3DD-4BE3-B80E-87EDFB80745C}"/>
                    </a:ext>
                  </a:extLst>
                </p:cNvPr>
                <p:cNvSpPr txBox="1"/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0" dirty="0" smtClean="0"/>
                          <m:t>e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oMath>
                    </m:oMathPara>
                  </a14:m>
                  <a:endParaRPr lang="en-US" sz="14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9B7CD7C-D3DD-4BE3-B80E-87EDFB80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FFE67FC-1666-4857-9B1D-C50E0572F4A7}"/>
                    </a:ext>
                  </a:extLst>
                </p:cNvPr>
                <p:cNvSpPr txBox="1"/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FFE67FC-1666-4857-9B1D-C50E0572F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3D87730-ABB8-43F8-98D0-2D3598A856E1}"/>
                    </a:ext>
                  </a:extLst>
                </p:cNvPr>
                <p:cNvSpPr txBox="1"/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3D87730-ABB8-43F8-98D0-2D3598A85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223B61E-B8C3-4F90-8582-ABAACDAE34A1}"/>
                    </a:ext>
                  </a:extLst>
                </p:cNvPr>
                <p:cNvSpPr txBox="1"/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223B61E-B8C3-4F90-8582-ABAACDAE3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F0E643D-071F-4474-9B75-5C66978C0AB7}"/>
                    </a:ext>
                  </a:extLst>
                </p:cNvPr>
                <p:cNvSpPr txBox="1"/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:endParaRPr lang="en-US" sz="14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F0E643D-071F-4474-9B75-5C66978C0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blipFill>
                  <a:blip r:embed="rId20"/>
                  <a:stretch>
                    <a:fillRect l="-1172" t="-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E01BA7A-8512-4ED0-B6FA-5086A7066B55}"/>
                </a:ext>
              </a:extLst>
            </p:cNvPr>
            <p:cNvSpPr/>
            <p:nvPr/>
          </p:nvSpPr>
          <p:spPr>
            <a:xfrm>
              <a:off x="5377238" y="298063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541B699-4A0E-4D7B-A213-7FD03D31BB99}"/>
                </a:ext>
              </a:extLst>
            </p:cNvPr>
            <p:cNvCxnSpPr>
              <a:cxnSpLocks/>
              <a:stCxn id="82" idx="6"/>
              <a:endCxn id="94" idx="1"/>
            </p:cNvCxnSpPr>
            <p:nvPr/>
          </p:nvCxnSpPr>
          <p:spPr>
            <a:xfrm>
              <a:off x="3840505" y="2331792"/>
              <a:ext cx="1603688" cy="71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F71743E-1E91-4B0E-9FC2-4EC4326B59E8}"/>
                </a:ext>
              </a:extLst>
            </p:cNvPr>
            <p:cNvCxnSpPr>
              <a:cxnSpLocks/>
              <a:stCxn id="94" idx="2"/>
              <a:endCxn id="81" idx="6"/>
            </p:cNvCxnSpPr>
            <p:nvPr/>
          </p:nvCxnSpPr>
          <p:spPr>
            <a:xfrm flipH="1" flipV="1">
              <a:off x="4708146" y="3199433"/>
              <a:ext cx="669092" cy="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7FDEEEC-0A89-4522-AADD-69F75306D965}"/>
                    </a:ext>
                  </a:extLst>
                </p:cNvPr>
                <p:cNvSpPr txBox="1"/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−55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7FDEEEC-0A89-4522-AADD-69F75306D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C644C-C2B3-4CF0-A4D3-EF5AC95548EC}"/>
                    </a:ext>
                  </a:extLst>
                </p:cNvPr>
                <p:cNvSpPr txBox="1"/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C644C-C2B3-4CF0-A4D3-EF5AC9554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1172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7B997B5-26B7-4230-9BFE-8028C6B5CE62}"/>
                    </a:ext>
                  </a:extLst>
                </p:cNvPr>
                <p:cNvSpPr txBox="1"/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7B997B5-26B7-4230-9BFE-8028C6B5C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9C55EF-D102-4092-B156-14CECF3CF04D}"/>
                  </a:ext>
                </a:extLst>
              </p:cNvPr>
              <p:cNvSpPr txBox="1"/>
              <p:nvPr/>
            </p:nvSpPr>
            <p:spPr>
              <a:xfrm>
                <a:off x="3729594" y="466899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9C55EF-D102-4092-B156-14CECF3CF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94" y="4668993"/>
                <a:ext cx="6317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8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B8688F5A-D4F0-4CB0-B22A-911C1F807A8D}"/>
              </a:ext>
            </a:extLst>
          </p:cNvPr>
          <p:cNvSpPr txBox="1"/>
          <p:nvPr/>
        </p:nvSpPr>
        <p:spPr>
          <a:xfrm>
            <a:off x="6105712" y="1926440"/>
            <a:ext cx="5322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Iterasi 1:</a:t>
            </a:r>
          </a:p>
          <a:p>
            <a:r>
              <a:rPr lang="en-US" dirty="0">
                <a:solidFill>
                  <a:srgbClr val="FF0000"/>
                </a:solidFill>
              </a:rPr>
              <a:t>4. Cari shortest path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node 5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node 1 ,2,3,4 </a:t>
            </a:r>
            <a:r>
              <a:rPr lang="en-US" dirty="0" err="1">
                <a:solidFill>
                  <a:srgbClr val="FF0000"/>
                </a:solidFill>
              </a:rPr>
              <a:t>mengunakan</a:t>
            </a:r>
            <a:r>
              <a:rPr lang="en-US" dirty="0">
                <a:solidFill>
                  <a:srgbClr val="FF0000"/>
                </a:solidFill>
              </a:rPr>
              <a:t> reduced cost</a:t>
            </a:r>
          </a:p>
          <a:p>
            <a:r>
              <a:rPr lang="en-US" dirty="0">
                <a:solidFill>
                  <a:srgbClr val="FF0000"/>
                </a:solidFill>
              </a:rPr>
              <a:t> -1 (5-1)</a:t>
            </a:r>
          </a:p>
          <a:p>
            <a:r>
              <a:rPr lang="en-US" dirty="0">
                <a:solidFill>
                  <a:srgbClr val="FF0000"/>
                </a:solidFill>
              </a:rPr>
              <a:t>-2 (5-4-2)</a:t>
            </a:r>
          </a:p>
          <a:p>
            <a:r>
              <a:rPr lang="en-US" dirty="0">
                <a:solidFill>
                  <a:srgbClr val="FF0000"/>
                </a:solidFill>
              </a:rPr>
              <a:t>-3(5-4)</a:t>
            </a:r>
          </a:p>
          <a:p>
            <a:r>
              <a:rPr lang="en-US" dirty="0">
                <a:solidFill>
                  <a:srgbClr val="FF0000"/>
                </a:solidFill>
              </a:rPr>
              <a:t> -4 (5-4)</a:t>
            </a:r>
          </a:p>
          <a:p>
            <a:r>
              <a:rPr lang="en-US" dirty="0">
                <a:solidFill>
                  <a:srgbClr val="FF0000"/>
                </a:solidFill>
              </a:rPr>
              <a:t>5. Update e(j)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3935B-9080-4CB5-80C1-982BFEB52A67}"/>
              </a:ext>
            </a:extLst>
          </p:cNvPr>
          <p:cNvGrpSpPr/>
          <p:nvPr/>
        </p:nvGrpSpPr>
        <p:grpSpPr>
          <a:xfrm>
            <a:off x="495435" y="140323"/>
            <a:ext cx="5476309" cy="3273565"/>
            <a:chOff x="629403" y="3360134"/>
            <a:chExt cx="5476309" cy="327356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A24499-B21E-4263-8F92-8A69D16A1608}"/>
                </a:ext>
              </a:extLst>
            </p:cNvPr>
            <p:cNvGrpSpPr/>
            <p:nvPr/>
          </p:nvGrpSpPr>
          <p:grpSpPr>
            <a:xfrm>
              <a:off x="629403" y="3360134"/>
              <a:ext cx="5476309" cy="3273565"/>
              <a:chOff x="1555757" y="1545329"/>
              <a:chExt cx="5476309" cy="32735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6A740C9-3F1F-4121-8B3F-AE5E3C280825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6A740C9-3F1F-4121-8B3F-AE5E3C280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9824094-FD7D-4184-8574-FDED102B272E}"/>
                  </a:ext>
                </a:extLst>
              </p:cNvPr>
              <p:cNvSpPr/>
              <p:nvPr/>
            </p:nvSpPr>
            <p:spPr>
              <a:xfrm>
                <a:off x="2515664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B9D2E8-E05E-4451-A1D3-9E9EB585608C}"/>
                  </a:ext>
                </a:extLst>
              </p:cNvPr>
              <p:cNvSpPr/>
              <p:nvPr/>
            </p:nvSpPr>
            <p:spPr>
              <a:xfrm>
                <a:off x="4250946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181C6EE-316A-4FB6-B0EB-0F28DD30BE9D}"/>
                  </a:ext>
                </a:extLst>
              </p:cNvPr>
              <p:cNvSpPr/>
              <p:nvPr/>
            </p:nvSpPr>
            <p:spPr>
              <a:xfrm>
                <a:off x="3383305" y="210319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237C9F7-5289-46E6-A03A-26829D1E57BE}"/>
                  </a:ext>
                </a:extLst>
              </p:cNvPr>
              <p:cNvSpPr/>
              <p:nvPr/>
            </p:nvSpPr>
            <p:spPr>
              <a:xfrm>
                <a:off x="3383305" y="3838474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87D76F-B464-476E-ADA7-694BBF630CCA}"/>
                  </a:ext>
                </a:extLst>
              </p:cNvPr>
              <p:cNvCxnSpPr>
                <a:cxnSpLocks/>
                <a:stCxn id="80" idx="7"/>
                <a:endCxn id="82" idx="3"/>
              </p:cNvCxnSpPr>
              <p:nvPr/>
            </p:nvCxnSpPr>
            <p:spPr>
              <a:xfrm flipV="1">
                <a:off x="2905909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D3F226D-61B5-4F81-BFB2-7271BAFCAE7A}"/>
                  </a:ext>
                </a:extLst>
              </p:cNvPr>
              <p:cNvCxnSpPr>
                <a:cxnSpLocks/>
                <a:stCxn id="82" idx="5"/>
                <a:endCxn id="81" idx="1"/>
              </p:cNvCxnSpPr>
              <p:nvPr/>
            </p:nvCxnSpPr>
            <p:spPr>
              <a:xfrm>
                <a:off x="3773550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C755E1C-F1A8-45FC-98D3-71F7DE4C1318}"/>
                  </a:ext>
                </a:extLst>
              </p:cNvPr>
              <p:cNvCxnSpPr>
                <a:cxnSpLocks/>
                <a:stCxn id="80" idx="5"/>
                <a:endCxn id="83" idx="1"/>
              </p:cNvCxnSpPr>
              <p:nvPr/>
            </p:nvCxnSpPr>
            <p:spPr>
              <a:xfrm>
                <a:off x="2905909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E256613-0695-4F40-A11A-1D43EA063D3A}"/>
                  </a:ext>
                </a:extLst>
              </p:cNvPr>
              <p:cNvCxnSpPr>
                <a:cxnSpLocks/>
                <a:stCxn id="81" idx="3"/>
                <a:endCxn id="83" idx="7"/>
              </p:cNvCxnSpPr>
              <p:nvPr/>
            </p:nvCxnSpPr>
            <p:spPr>
              <a:xfrm flipH="1">
                <a:off x="3773550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A10F2A0-1E23-4A70-ACD0-E3BF0EB89E99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A10F2A0-1E23-4A70-ACD0-E3BF0EB89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9B7CD7C-D3DD-4BE3-B80E-87EDFB80745C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400" b="0" dirty="0" smtClean="0"/>
                            <m:t>e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9B7CD7C-D3DD-4BE3-B80E-87EDFB8074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FFE67FC-1666-4857-9B1D-C50E0572F4A7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FFE67FC-1666-4857-9B1D-C50E0572F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3D87730-ABB8-43F8-98D0-2D3598A85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3D87730-ABB8-43F8-98D0-2D3598A85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223B61E-B8C3-4F90-8582-ABAACDAE34A1}"/>
                      </a:ext>
                    </a:extLst>
                  </p:cNvPr>
                  <p:cNvSpPr txBox="1"/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223B61E-B8C3-4F90-8582-ABAACDAE34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F0E643D-071F-4474-9B75-5C66978C0A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−25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F0E643D-071F-4474-9B75-5C66978C0A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72" t="-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01BA7A-8512-4ED0-B6FA-5086A7066B55}"/>
                  </a:ext>
                </a:extLst>
              </p:cNvPr>
              <p:cNvSpPr/>
              <p:nvPr/>
            </p:nvSpPr>
            <p:spPr>
              <a:xfrm>
                <a:off x="5377238" y="298063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541B699-4A0E-4D7B-A213-7FD03D31BB99}"/>
                  </a:ext>
                </a:extLst>
              </p:cNvPr>
              <p:cNvCxnSpPr>
                <a:cxnSpLocks/>
                <a:stCxn id="82" idx="6"/>
                <a:endCxn id="94" idx="1"/>
              </p:cNvCxnSpPr>
              <p:nvPr/>
            </p:nvCxnSpPr>
            <p:spPr>
              <a:xfrm>
                <a:off x="3840505" y="2331792"/>
                <a:ext cx="1603688" cy="715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F71743E-1E91-4B0E-9FC2-4EC4326B59E8}"/>
                  </a:ext>
                </a:extLst>
              </p:cNvPr>
              <p:cNvCxnSpPr>
                <a:cxnSpLocks/>
                <a:stCxn id="94" idx="2"/>
                <a:endCxn id="81" idx="6"/>
              </p:cNvCxnSpPr>
              <p:nvPr/>
            </p:nvCxnSpPr>
            <p:spPr>
              <a:xfrm flipH="1" flipV="1">
                <a:off x="4708146" y="3199433"/>
                <a:ext cx="669092" cy="9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7FDEEEC-0A89-4522-AADD-69F75306D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7FDEEEC-0A89-4522-AADD-69F75306D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7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7C644C-C2B3-4CF0-A4D3-EF5AC95548E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oMath>
                    </a14:m>
                    <a:endParaRPr lang="en-US" sz="1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7C644C-C2B3-4CF0-A4D3-EF5AC95548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72" t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7B997B5-26B7-4230-9BFE-8028C6B5CE6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7B997B5-26B7-4230-9BFE-8028C6B5CE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FBE43DA-73C7-4399-B40C-3E478A71EE30}"/>
                    </a:ext>
                  </a:extLst>
                </p:cNvPr>
                <p:cNvSpPr txBox="1"/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b="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FBE43DA-73C7-4399-B40C-3E478A71E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873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56B960-DD70-474D-836E-62914B8E9E4D}"/>
              </a:ext>
            </a:extLst>
          </p:cNvPr>
          <p:cNvGrpSpPr/>
          <p:nvPr/>
        </p:nvGrpSpPr>
        <p:grpSpPr>
          <a:xfrm>
            <a:off x="247248" y="3444545"/>
            <a:ext cx="5476309" cy="3273565"/>
            <a:chOff x="629403" y="3360134"/>
            <a:chExt cx="5476309" cy="32735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A906B-BB19-40A9-97D7-E9FDFC6B7D9F}"/>
                </a:ext>
              </a:extLst>
            </p:cNvPr>
            <p:cNvGrpSpPr/>
            <p:nvPr/>
          </p:nvGrpSpPr>
          <p:grpSpPr>
            <a:xfrm>
              <a:off x="629403" y="3360134"/>
              <a:ext cx="5476309" cy="3273565"/>
              <a:chOff x="1555757" y="1545329"/>
              <a:chExt cx="5476309" cy="32735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3A7352F-9514-4CFF-8BB4-815FC2BA4D4D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3A7352F-9514-4CFF-8BB4-815FC2BA4D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71A9C6-D1B2-4DCB-A5E0-C700770BC6A6}"/>
                  </a:ext>
                </a:extLst>
              </p:cNvPr>
              <p:cNvSpPr/>
              <p:nvPr/>
            </p:nvSpPr>
            <p:spPr>
              <a:xfrm>
                <a:off x="2515664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50B6D17-B967-45C2-A5D3-04C49DEFE35C}"/>
                  </a:ext>
                </a:extLst>
              </p:cNvPr>
              <p:cNvSpPr/>
              <p:nvPr/>
            </p:nvSpPr>
            <p:spPr>
              <a:xfrm>
                <a:off x="4250946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DA77C2-F2A2-4149-9DA2-AEB0D5E1712E}"/>
                  </a:ext>
                </a:extLst>
              </p:cNvPr>
              <p:cNvSpPr/>
              <p:nvPr/>
            </p:nvSpPr>
            <p:spPr>
              <a:xfrm>
                <a:off x="3383305" y="210319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0875667-729F-4D04-8E2F-027A636996FB}"/>
                  </a:ext>
                </a:extLst>
              </p:cNvPr>
              <p:cNvSpPr/>
              <p:nvPr/>
            </p:nvSpPr>
            <p:spPr>
              <a:xfrm>
                <a:off x="3383305" y="3838474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E13F8A1-88D2-4AA5-B3DC-A4D11972B7C1}"/>
                  </a:ext>
                </a:extLst>
              </p:cNvPr>
              <p:cNvCxnSpPr>
                <a:cxnSpLocks/>
                <a:stCxn id="56" idx="7"/>
                <a:endCxn id="58" idx="3"/>
              </p:cNvCxnSpPr>
              <p:nvPr/>
            </p:nvCxnSpPr>
            <p:spPr>
              <a:xfrm flipV="1">
                <a:off x="2905909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54237D8-21F1-4DA6-BC72-1553A51B5FE8}"/>
                  </a:ext>
                </a:extLst>
              </p:cNvPr>
              <p:cNvCxnSpPr>
                <a:cxnSpLocks/>
                <a:stCxn id="58" idx="5"/>
                <a:endCxn id="57" idx="1"/>
              </p:cNvCxnSpPr>
              <p:nvPr/>
            </p:nvCxnSpPr>
            <p:spPr>
              <a:xfrm>
                <a:off x="3773550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840E547-E3EF-4805-9931-EAC89A2F50AC}"/>
                  </a:ext>
                </a:extLst>
              </p:cNvPr>
              <p:cNvCxnSpPr>
                <a:cxnSpLocks/>
                <a:stCxn id="56" idx="5"/>
                <a:endCxn id="59" idx="1"/>
              </p:cNvCxnSpPr>
              <p:nvPr/>
            </p:nvCxnSpPr>
            <p:spPr>
              <a:xfrm>
                <a:off x="2905909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6FF0298-4235-44A0-BB78-1C8545CEB301}"/>
                  </a:ext>
                </a:extLst>
              </p:cNvPr>
              <p:cNvCxnSpPr>
                <a:cxnSpLocks/>
                <a:stCxn id="57" idx="3"/>
                <a:endCxn id="59" idx="7"/>
              </p:cNvCxnSpPr>
              <p:nvPr/>
            </p:nvCxnSpPr>
            <p:spPr>
              <a:xfrm flipH="1">
                <a:off x="3773550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B8895E-71A1-4D7F-A887-5A2FCC2E112F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B8895E-71A1-4D7F-A887-5A2FCC2E1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39C5C43-0769-4345-A072-8C3A1A40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400" b="0" dirty="0" smtClean="0"/>
                            <m:t>e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39C5C43-0769-4345-A072-8C3A1A40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E568AD7-4615-4065-A2B7-12B0261865E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E568AD7-4615-4065-A2B7-12B0261865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3CC1CF7-4BAF-490A-8C30-FD6C60C62539}"/>
                      </a:ext>
                    </a:extLst>
                  </p:cNvPr>
                  <p:cNvSpPr txBox="1"/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3CC1CF7-4BAF-490A-8C30-FD6C60C625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8CC37C6-BF4D-4F3A-95AE-32F4FA9EDBA9}"/>
                      </a:ext>
                    </a:extLst>
                  </p:cNvPr>
                  <p:cNvSpPr txBox="1"/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8CC37C6-BF4D-4F3A-95AE-32F4FA9EDB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FE493D1-A38A-4536-A894-D052C6313F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FE493D1-A38A-4536-A894-D052C6313F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2" t="-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F105A5F-8300-4449-9C06-0F148AA366EE}"/>
                  </a:ext>
                </a:extLst>
              </p:cNvPr>
              <p:cNvSpPr/>
              <p:nvPr/>
            </p:nvSpPr>
            <p:spPr>
              <a:xfrm>
                <a:off x="5377238" y="298063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853B18B-F68F-4BD7-9F55-73D2CD31DCFB}"/>
                  </a:ext>
                </a:extLst>
              </p:cNvPr>
              <p:cNvCxnSpPr>
                <a:cxnSpLocks/>
                <a:stCxn id="58" idx="6"/>
                <a:endCxn id="70" idx="1"/>
              </p:cNvCxnSpPr>
              <p:nvPr/>
            </p:nvCxnSpPr>
            <p:spPr>
              <a:xfrm>
                <a:off x="3840505" y="2331792"/>
                <a:ext cx="1603688" cy="715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93C9055-0654-4C1F-9D8A-D290D9D4AB2B}"/>
                  </a:ext>
                </a:extLst>
              </p:cNvPr>
              <p:cNvCxnSpPr>
                <a:cxnSpLocks/>
                <a:stCxn id="70" idx="2"/>
                <a:endCxn id="57" idx="6"/>
              </p:cNvCxnSpPr>
              <p:nvPr/>
            </p:nvCxnSpPr>
            <p:spPr>
              <a:xfrm flipH="1" flipV="1">
                <a:off x="4708146" y="3199433"/>
                <a:ext cx="669092" cy="9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83D045-C67B-4CEB-B46A-B7E21B39A2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83D045-C67B-4CEB-B46A-B7E21B39A2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72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D7A02E3-0663-4F84-A9B5-45DD514DDA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D7A02E3-0663-4F84-A9B5-45DD514DD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72" t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67B3052-D885-4025-8AF8-BA641BBB0DC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67B3052-D885-4025-8AF8-BA641BBB0D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86F221-3A35-47D1-963B-3EED67DA0576}"/>
                    </a:ext>
                  </a:extLst>
                </p:cNvPr>
                <p:cNvSpPr txBox="1"/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b="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86F221-3A35-47D1-963B-3EED67DA0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493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B8688F5A-D4F0-4CB0-B22A-911C1F807A8D}"/>
              </a:ext>
            </a:extLst>
          </p:cNvPr>
          <p:cNvSpPr txBox="1"/>
          <p:nvPr/>
        </p:nvSpPr>
        <p:spPr>
          <a:xfrm>
            <a:off x="6105712" y="1926440"/>
            <a:ext cx="5322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Iterasi</a:t>
            </a:r>
            <a:r>
              <a:rPr lang="en-US" dirty="0">
                <a:solidFill>
                  <a:srgbClr val="FF0000"/>
                </a:solidFill>
              </a:rPr>
              <a:t> 2 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Cari shortest path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tidak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ada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 optimal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Sehingga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untuk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mengemat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biaya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peletakan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karyawan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maka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dari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peride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(node) 5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harus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dikirimkan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dahulu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periode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1 dan 4,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kemudian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karyawan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di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periode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4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dikirimkan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periode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2 dan 3.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Sehingga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biaya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yang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diperlukan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menjadi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minimum. Dimana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diperoleh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biaya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totoal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sebagai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berikut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51</a:t>
            </a:r>
            <a:r>
              <a:rPr lang="en-US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C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54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C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42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C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43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C</a:t>
            </a:r>
            <a:r>
              <a:rPr lang="en-US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42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= 55 x 20 + 10 x70 + 30x25+30x15 = 3000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56B960-DD70-474D-836E-62914B8E9E4D}"/>
              </a:ext>
            </a:extLst>
          </p:cNvPr>
          <p:cNvGrpSpPr/>
          <p:nvPr/>
        </p:nvGrpSpPr>
        <p:grpSpPr>
          <a:xfrm>
            <a:off x="464962" y="1633162"/>
            <a:ext cx="5476309" cy="3273565"/>
            <a:chOff x="629403" y="3360134"/>
            <a:chExt cx="5476309" cy="32735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A906B-BB19-40A9-97D7-E9FDFC6B7D9F}"/>
                </a:ext>
              </a:extLst>
            </p:cNvPr>
            <p:cNvGrpSpPr/>
            <p:nvPr/>
          </p:nvGrpSpPr>
          <p:grpSpPr>
            <a:xfrm>
              <a:off x="629403" y="3360134"/>
              <a:ext cx="5476309" cy="3273565"/>
              <a:chOff x="1555757" y="1545329"/>
              <a:chExt cx="5476309" cy="32735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3A7352F-9514-4CFF-8BB4-815FC2BA4D4D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3A7352F-9514-4CFF-8BB4-815FC2BA4D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67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71A9C6-D1B2-4DCB-A5E0-C700770BC6A6}"/>
                  </a:ext>
                </a:extLst>
              </p:cNvPr>
              <p:cNvSpPr/>
              <p:nvPr/>
            </p:nvSpPr>
            <p:spPr>
              <a:xfrm>
                <a:off x="2515664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50B6D17-B967-45C2-A5D3-04C49DEFE35C}"/>
                  </a:ext>
                </a:extLst>
              </p:cNvPr>
              <p:cNvSpPr/>
              <p:nvPr/>
            </p:nvSpPr>
            <p:spPr>
              <a:xfrm>
                <a:off x="4250946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DA77C2-F2A2-4149-9DA2-AEB0D5E1712E}"/>
                  </a:ext>
                </a:extLst>
              </p:cNvPr>
              <p:cNvSpPr/>
              <p:nvPr/>
            </p:nvSpPr>
            <p:spPr>
              <a:xfrm>
                <a:off x="3383305" y="210319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0875667-729F-4D04-8E2F-027A636996FB}"/>
                  </a:ext>
                </a:extLst>
              </p:cNvPr>
              <p:cNvSpPr/>
              <p:nvPr/>
            </p:nvSpPr>
            <p:spPr>
              <a:xfrm>
                <a:off x="3383305" y="3838474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E13F8A1-88D2-4AA5-B3DC-A4D11972B7C1}"/>
                  </a:ext>
                </a:extLst>
              </p:cNvPr>
              <p:cNvCxnSpPr>
                <a:cxnSpLocks/>
                <a:stCxn id="56" idx="7"/>
                <a:endCxn id="58" idx="3"/>
              </p:cNvCxnSpPr>
              <p:nvPr/>
            </p:nvCxnSpPr>
            <p:spPr>
              <a:xfrm flipV="1">
                <a:off x="2905909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54237D8-21F1-4DA6-BC72-1553A51B5FE8}"/>
                  </a:ext>
                </a:extLst>
              </p:cNvPr>
              <p:cNvCxnSpPr>
                <a:cxnSpLocks/>
                <a:stCxn id="58" idx="5"/>
                <a:endCxn id="57" idx="1"/>
              </p:cNvCxnSpPr>
              <p:nvPr/>
            </p:nvCxnSpPr>
            <p:spPr>
              <a:xfrm>
                <a:off x="3773550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840E547-E3EF-4805-9931-EAC89A2F50AC}"/>
                  </a:ext>
                </a:extLst>
              </p:cNvPr>
              <p:cNvCxnSpPr>
                <a:cxnSpLocks/>
                <a:stCxn id="56" idx="5"/>
                <a:endCxn id="59" idx="1"/>
              </p:cNvCxnSpPr>
              <p:nvPr/>
            </p:nvCxnSpPr>
            <p:spPr>
              <a:xfrm>
                <a:off x="2905909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6FF0298-4235-44A0-BB78-1C8545CEB301}"/>
                  </a:ext>
                </a:extLst>
              </p:cNvPr>
              <p:cNvCxnSpPr>
                <a:cxnSpLocks/>
                <a:stCxn id="57" idx="3"/>
                <a:endCxn id="59" idx="7"/>
              </p:cNvCxnSpPr>
              <p:nvPr/>
            </p:nvCxnSpPr>
            <p:spPr>
              <a:xfrm flipH="1">
                <a:off x="3773550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B8895E-71A1-4D7F-A887-5A2FCC2E112F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B8895E-71A1-4D7F-A887-5A2FCC2E1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39C5C43-0769-4345-A072-8C3A1A40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400" b="0" dirty="0" smtClean="0"/>
                            <m:t>e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39C5C43-0769-4345-A072-8C3A1A40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E568AD7-4615-4065-A2B7-12B0261865E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E568AD7-4615-4065-A2B7-12B0261865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3CC1CF7-4BAF-490A-8C30-FD6C60C62539}"/>
                      </a:ext>
                    </a:extLst>
                  </p:cNvPr>
                  <p:cNvSpPr txBox="1"/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3CC1CF7-4BAF-490A-8C30-FD6C60C625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8CC37C6-BF4D-4F3A-95AE-32F4FA9EDBA9}"/>
                      </a:ext>
                    </a:extLst>
                  </p:cNvPr>
                  <p:cNvSpPr txBox="1"/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8CC37C6-BF4D-4F3A-95AE-32F4FA9EDB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FE493D1-A38A-4536-A894-D052C6313F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FE493D1-A38A-4536-A894-D052C6313F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72" t="-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F105A5F-8300-4449-9C06-0F148AA366EE}"/>
                  </a:ext>
                </a:extLst>
              </p:cNvPr>
              <p:cNvSpPr/>
              <p:nvPr/>
            </p:nvSpPr>
            <p:spPr>
              <a:xfrm>
                <a:off x="5377238" y="298063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853B18B-F68F-4BD7-9F55-73D2CD31DCFB}"/>
                  </a:ext>
                </a:extLst>
              </p:cNvPr>
              <p:cNvCxnSpPr>
                <a:cxnSpLocks/>
                <a:stCxn id="58" idx="6"/>
                <a:endCxn id="70" idx="1"/>
              </p:cNvCxnSpPr>
              <p:nvPr/>
            </p:nvCxnSpPr>
            <p:spPr>
              <a:xfrm>
                <a:off x="3840505" y="2331792"/>
                <a:ext cx="1603688" cy="715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93C9055-0654-4C1F-9D8A-D290D9D4AB2B}"/>
                  </a:ext>
                </a:extLst>
              </p:cNvPr>
              <p:cNvCxnSpPr>
                <a:cxnSpLocks/>
                <a:stCxn id="70" idx="2"/>
                <a:endCxn id="57" idx="6"/>
              </p:cNvCxnSpPr>
              <p:nvPr/>
            </p:nvCxnSpPr>
            <p:spPr>
              <a:xfrm flipH="1" flipV="1">
                <a:off x="4708146" y="3199433"/>
                <a:ext cx="669092" cy="9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83D045-C67B-4CEB-B46A-B7E21B39A2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83D045-C67B-4CEB-B46A-B7E21B39A2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7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D7A02E3-0663-4F84-A9B5-45DD514DDA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sz="1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D7A02E3-0663-4F84-A9B5-45DD514DD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72" t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67B3052-D885-4025-8AF8-BA641BBB0DC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67B3052-D885-4025-8AF8-BA641BBB0D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86F221-3A35-47D1-963B-3EED67DA0576}"/>
                    </a:ext>
                  </a:extLst>
                </p:cNvPr>
                <p:cNvSpPr txBox="1"/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86F221-3A35-47D1-963B-3EED67DA0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419" y="4654705"/>
                  <a:ext cx="6317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873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51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BB0C-1CC5-4574-894C-2D7E62E7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Daftar 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A6BA-6CAD-466A-9BD3-2F3567DC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dan Graf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Minimum Spanning Tree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Minimum Shortest Path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Maximum Flow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6617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62CA-19B1-4F37-914F-5875FFA5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EF0-B6C6-4235-9028-800158C0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Model minimum cost flow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paling fundamental.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komoditi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pada node-node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suplai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node-node yang lain.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pembuatnya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retailer;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stasiun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;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lalu-lintas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;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277A-E906-44A0-882A-74E0B383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DA984-C001-4F77-80C4-5FA9FF714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dirty="0"/>
                  <a:t>Misalkan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/>
                  <a:t> merupakan </a:t>
                </a:r>
                <a:r>
                  <a:rPr lang="id-ID" dirty="0" err="1"/>
                  <a:t>directed</a:t>
                </a:r>
                <a:r>
                  <a:rPr lang="id-ID" dirty="0"/>
                  <a:t> </a:t>
                </a:r>
                <a:r>
                  <a:rPr lang="id-ID" dirty="0" err="1"/>
                  <a:t>network</a:t>
                </a:r>
                <a:r>
                  <a:rPr lang="id-ID" dirty="0"/>
                  <a:t> dengan </a:t>
                </a:r>
                <a:r>
                  <a:rPr lang="id-ID" dirty="0" err="1"/>
                  <a:t>cost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dirty="0"/>
                  <a:t>dan kapasitas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dirty="0"/>
                  <a:t> pada semua </a:t>
                </a:r>
                <a:r>
                  <a:rPr lang="id-ID" dirty="0" err="1"/>
                  <a:t>arc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d-ID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. Kemudian kita kaitkan setiap </a:t>
                </a:r>
                <a:r>
                  <a:rPr lang="id-ID" dirty="0" err="1"/>
                  <a:t>node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dirty="0"/>
                  <a:t> dengan sebuah bilangan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/>
                  <a:t> yang menandakan  jumlah pasokan atau kebutuhan</a:t>
                </a:r>
                <a:r>
                  <a:rPr lang="en-US" dirty="0"/>
                  <a:t> (</a:t>
                </a:r>
                <a:r>
                  <a:rPr lang="en-US" dirty="0" err="1"/>
                  <a:t>tergantung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+ </a:t>
                </a:r>
                <a:r>
                  <a:rPr lang="en-US" dirty="0" err="1"/>
                  <a:t>atau</a:t>
                </a:r>
                <a:r>
                  <a:rPr lang="en-US" dirty="0"/>
                  <a:t> -)</a:t>
                </a:r>
                <a:r>
                  <a:rPr lang="id-ID" dirty="0"/>
                  <a:t>. Minimum cost flow dapat di</a:t>
                </a:r>
                <a:r>
                  <a:rPr lang="en-US" dirty="0" err="1"/>
                  <a:t>formulasi</a:t>
                </a:r>
                <a:r>
                  <a:rPr lang="id-ID" dirty="0"/>
                  <a:t>kan sebagai berikut: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r>
                  <a:rPr lang="en-US" dirty="0"/>
                  <a:t>dengan </a:t>
                </a:r>
                <a:r>
                  <a:rPr lang="en-US" dirty="0" err="1"/>
                  <a:t>syarat</a:t>
                </a: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DA984-C001-4F77-80C4-5FA9FF714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C5CA-7296-45A3-AF0C-FBFDD031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828BB-B450-4EEF-80F2-CAFAE2888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Minimum </a:t>
                </a:r>
                <a:r>
                  <a:rPr lang="id-ID" dirty="0" err="1"/>
                  <a:t>cost</a:t>
                </a:r>
                <a:r>
                  <a:rPr lang="id-ID" dirty="0"/>
                  <a:t> </a:t>
                </a:r>
                <a:r>
                  <a:rPr lang="id-ID" dirty="0" err="1"/>
                  <a:t>flow</a:t>
                </a:r>
                <a:r>
                  <a:rPr lang="id-ID" dirty="0"/>
                  <a:t> memiliki 2 komponen </a:t>
                </a:r>
                <a:r>
                  <a:rPr lang="id-ID" dirty="0" err="1"/>
                  <a:t>arc</a:t>
                </a:r>
                <a:r>
                  <a:rPr lang="id-ID" dirty="0"/>
                  <a:t>, yaitu </a:t>
                </a:r>
                <a:r>
                  <a:rPr lang="id-ID" dirty="0" err="1"/>
                  <a:t>cost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/>
                  <a:t> dan kapasitas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/>
                  <a:t>, sehingga </a:t>
                </a:r>
                <a:r>
                  <a:rPr lang="id-ID" dirty="0" err="1"/>
                  <a:t>arc</a:t>
                </a:r>
                <a:r>
                  <a:rPr lang="id-ID" dirty="0"/>
                  <a:t> dinotasikan dalam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Untuk </a:t>
                </a:r>
                <a:r>
                  <a:rPr lang="id-ID" dirty="0" err="1"/>
                  <a:t>residual</a:t>
                </a:r>
                <a:r>
                  <a:rPr lang="id-ID" dirty="0"/>
                  <a:t> </a:t>
                </a:r>
                <a:r>
                  <a:rPr lang="id-ID" dirty="0" err="1"/>
                  <a:t>networknya</a:t>
                </a:r>
                <a:r>
                  <a:rPr lang="id-ID" dirty="0"/>
                  <a:t>, kapasitas </a:t>
                </a:r>
                <a:r>
                  <a:rPr lang="id-ID" dirty="0" err="1"/>
                  <a:t>residual</a:t>
                </a:r>
                <a:r>
                  <a:rPr lang="id-ID" dirty="0"/>
                  <a:t> selalu positif, sedangkan untuk </a:t>
                </a:r>
                <a:r>
                  <a:rPr lang="id-ID" dirty="0" err="1"/>
                  <a:t>cost</a:t>
                </a:r>
                <a:r>
                  <a:rPr lang="id-ID" dirty="0"/>
                  <a:t> bernilai negatif pada </a:t>
                </a:r>
                <a:r>
                  <a:rPr lang="id-ID" dirty="0" err="1"/>
                  <a:t>backward</a:t>
                </a:r>
                <a:r>
                  <a:rPr lang="id-ID" dirty="0"/>
                  <a:t> </a:t>
                </a:r>
                <a:r>
                  <a:rPr lang="id-ID" dirty="0" err="1"/>
                  <a:t>arc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828BB-B450-4EEF-80F2-CAFAE2888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30CACA0-D67F-4F18-8C5D-CB985547B7B1}"/>
              </a:ext>
            </a:extLst>
          </p:cNvPr>
          <p:cNvSpPr/>
          <p:nvPr/>
        </p:nvSpPr>
        <p:spPr>
          <a:xfrm>
            <a:off x="838200" y="32004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CDF01F-FFC5-4433-9491-45C546B7E2A1}"/>
              </a:ext>
            </a:extLst>
          </p:cNvPr>
          <p:cNvSpPr/>
          <p:nvPr/>
        </p:nvSpPr>
        <p:spPr>
          <a:xfrm>
            <a:off x="2573482" y="32004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DD3C2D-05CC-4130-BD09-FC56C4F1140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295400" y="3429000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E63D92-3147-4366-A751-E29C981EFF4C}"/>
                  </a:ext>
                </a:extLst>
              </p:cNvPr>
              <p:cNvSpPr txBox="1"/>
              <p:nvPr/>
            </p:nvSpPr>
            <p:spPr>
              <a:xfrm>
                <a:off x="1389957" y="3004577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E63D92-3147-4366-A751-E29C981E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57" y="3004577"/>
                <a:ext cx="1088968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69BE050-9313-4F1B-AEBB-53B8ADD68F6E}"/>
              </a:ext>
            </a:extLst>
          </p:cNvPr>
          <p:cNvSpPr/>
          <p:nvPr/>
        </p:nvSpPr>
        <p:spPr>
          <a:xfrm>
            <a:off x="4609960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0F70A3-DA0E-433A-819E-A35F77E1AD98}"/>
              </a:ext>
            </a:extLst>
          </p:cNvPr>
          <p:cNvSpPr/>
          <p:nvPr/>
        </p:nvSpPr>
        <p:spPr>
          <a:xfrm>
            <a:off x="6345242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FD97E0-336D-418A-8D37-82DADDF1C81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067160" y="5260975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58D783-D0EC-45F5-9531-5D40EB17F36F}"/>
                  </a:ext>
                </a:extLst>
              </p:cNvPr>
              <p:cNvSpPr txBox="1"/>
              <p:nvPr/>
            </p:nvSpPr>
            <p:spPr>
              <a:xfrm>
                <a:off x="5161717" y="4836552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58D783-D0EC-45F5-9531-5D40EB17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717" y="4836552"/>
                <a:ext cx="1088968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71B1197-BCEE-4D7B-BB29-87D0EEA5F56F}"/>
              </a:ext>
            </a:extLst>
          </p:cNvPr>
          <p:cNvSpPr/>
          <p:nvPr/>
        </p:nvSpPr>
        <p:spPr>
          <a:xfrm>
            <a:off x="4609960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1</a:t>
            </a:r>
            <a:endParaRPr lang="en-US" i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C1AD47-036A-476F-82BE-D9C0DB60D715}"/>
              </a:ext>
            </a:extLst>
          </p:cNvPr>
          <p:cNvSpPr/>
          <p:nvPr/>
        </p:nvSpPr>
        <p:spPr>
          <a:xfrm>
            <a:off x="6345242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2</a:t>
            </a:r>
            <a:endParaRPr lang="en-US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889221-3923-404C-8E0E-70575F6B4AF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067160" y="6045480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E1DB6F-4924-4277-9B33-A859D203586A}"/>
                  </a:ext>
                </a:extLst>
              </p:cNvPr>
              <p:cNvSpPr txBox="1"/>
              <p:nvPr/>
            </p:nvSpPr>
            <p:spPr>
              <a:xfrm>
                <a:off x="5161717" y="5621057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E1DB6F-4924-4277-9B33-A859D203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717" y="5621057"/>
                <a:ext cx="10889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E71C9A76-1373-4491-A3A6-66DDED8DD8FE}"/>
              </a:ext>
            </a:extLst>
          </p:cNvPr>
          <p:cNvSpPr/>
          <p:nvPr/>
        </p:nvSpPr>
        <p:spPr>
          <a:xfrm>
            <a:off x="7414814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76E17E-D59F-4312-8E92-8100B3D775CD}"/>
              </a:ext>
            </a:extLst>
          </p:cNvPr>
          <p:cNvSpPr/>
          <p:nvPr/>
        </p:nvSpPr>
        <p:spPr>
          <a:xfrm>
            <a:off x="9150096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94E792-4195-4C17-AA99-EB7C5665774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872014" y="5260975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399136-B1C9-4026-8E84-34AC31063C2C}"/>
                  </a:ext>
                </a:extLst>
              </p:cNvPr>
              <p:cNvSpPr txBox="1"/>
              <p:nvPr/>
            </p:nvSpPr>
            <p:spPr>
              <a:xfrm>
                <a:off x="7966571" y="4836552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399136-B1C9-4026-8E84-34AC31063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571" y="4836552"/>
                <a:ext cx="1088968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DCE57FD-8AF5-4304-BEEF-2C66E67F0E99}"/>
              </a:ext>
            </a:extLst>
          </p:cNvPr>
          <p:cNvSpPr/>
          <p:nvPr/>
        </p:nvSpPr>
        <p:spPr>
          <a:xfrm>
            <a:off x="7414814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1</a:t>
            </a:r>
            <a:endParaRPr lang="en-US" i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4E7DA4-2AA6-4041-A248-A76E7BA098FD}"/>
              </a:ext>
            </a:extLst>
          </p:cNvPr>
          <p:cNvSpPr/>
          <p:nvPr/>
        </p:nvSpPr>
        <p:spPr>
          <a:xfrm>
            <a:off x="9150096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2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C2BCDF-C4E4-4729-80A6-B52A4A683294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872014" y="6045480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79F167-A325-4162-8D7C-A2363CB1D677}"/>
                  </a:ext>
                </a:extLst>
              </p:cNvPr>
              <p:cNvSpPr txBox="1"/>
              <p:nvPr/>
            </p:nvSpPr>
            <p:spPr>
              <a:xfrm>
                <a:off x="7966571" y="5621057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79F167-A325-4162-8D7C-A2363CB1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571" y="5621057"/>
                <a:ext cx="108896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F8B31D82-879F-4E2C-898D-F3B46E309880}"/>
              </a:ext>
            </a:extLst>
          </p:cNvPr>
          <p:cNvSpPr/>
          <p:nvPr/>
        </p:nvSpPr>
        <p:spPr>
          <a:xfrm>
            <a:off x="2033706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8570A8-C32B-4D59-84EA-8DBBC6EDBF28}"/>
              </a:ext>
            </a:extLst>
          </p:cNvPr>
          <p:cNvSpPr/>
          <p:nvPr/>
        </p:nvSpPr>
        <p:spPr>
          <a:xfrm>
            <a:off x="3768988" y="503237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B83FE0-A688-4765-A097-6760FCF3E7A9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2490906" y="5260975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6E4BB7-5DE2-472D-970B-05C506A341CD}"/>
                  </a:ext>
                </a:extLst>
              </p:cNvPr>
              <p:cNvSpPr txBox="1"/>
              <p:nvPr/>
            </p:nvSpPr>
            <p:spPr>
              <a:xfrm>
                <a:off x="2585463" y="4836552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6E4BB7-5DE2-472D-970B-05C506A3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63" y="4836552"/>
                <a:ext cx="1088968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C51E0F51-D390-4F19-BD51-631D86F58F73}"/>
              </a:ext>
            </a:extLst>
          </p:cNvPr>
          <p:cNvSpPr/>
          <p:nvPr/>
        </p:nvSpPr>
        <p:spPr>
          <a:xfrm>
            <a:off x="2033706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1</a:t>
            </a:r>
            <a:endParaRPr lang="en-US" i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A69350-2FE1-4234-A441-2473A218E468}"/>
              </a:ext>
            </a:extLst>
          </p:cNvPr>
          <p:cNvSpPr/>
          <p:nvPr/>
        </p:nvSpPr>
        <p:spPr>
          <a:xfrm>
            <a:off x="3768988" y="581688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2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01C5A5-F8FA-4D07-BE19-2FC6252DE6CA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2490906" y="6045480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A5EA75-EDA2-4FA9-B900-BE424185E25B}"/>
                  </a:ext>
                </a:extLst>
              </p:cNvPr>
              <p:cNvSpPr txBox="1"/>
              <p:nvPr/>
            </p:nvSpPr>
            <p:spPr>
              <a:xfrm>
                <a:off x="2585463" y="5621057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A5EA75-EDA2-4FA9-B900-BE424185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63" y="5621057"/>
                <a:ext cx="108896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28BE85-1AFE-4D36-A0E1-F6E12B148B9A}"/>
              </a:ext>
            </a:extLst>
          </p:cNvPr>
          <p:cNvCxnSpPr>
            <a:cxnSpLocks/>
          </p:cNvCxnSpPr>
          <p:nvPr/>
        </p:nvCxnSpPr>
        <p:spPr>
          <a:xfrm flipH="1">
            <a:off x="7872014" y="6176963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DFF28F-5F3F-449F-A3D0-5572FCA6080B}"/>
                  </a:ext>
                </a:extLst>
              </p:cNvPr>
              <p:cNvSpPr txBox="1"/>
              <p:nvPr/>
            </p:nvSpPr>
            <p:spPr>
              <a:xfrm>
                <a:off x="8013850" y="6127234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−10,3)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DFF28F-5F3F-449F-A3D0-5572FCA6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50" y="6127234"/>
                <a:ext cx="108896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3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F788-1295-423E-ADC6-402C8F04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2D87-8D6D-4B43-AE2F-1DF9F631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Production-Distribution</a:t>
            </a:r>
            <a:r>
              <a:rPr lang="id-ID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02E662-B1E0-4089-AEA4-F53DF07F48A8}"/>
                  </a:ext>
                </a:extLst>
              </p:cNvPr>
              <p:cNvSpPr/>
              <p:nvPr/>
            </p:nvSpPr>
            <p:spPr>
              <a:xfrm>
                <a:off x="3182389" y="3429000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02E662-B1E0-4089-AEA4-F53DF07F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89" y="34290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0D8485-690B-44D1-A62B-15DF3885B3B6}"/>
              </a:ext>
            </a:extLst>
          </p:cNvPr>
          <p:cNvSpPr/>
          <p:nvPr/>
        </p:nvSpPr>
        <p:spPr>
          <a:xfrm>
            <a:off x="4917671" y="34290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5D9A53-D420-4943-AD21-30D8EE0FF6F0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3639589" y="2872300"/>
            <a:ext cx="1316182" cy="78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F97E8C-058E-4E2A-BF11-959103386EDC}"/>
                  </a:ext>
                </a:extLst>
              </p:cNvPr>
              <p:cNvSpPr/>
              <p:nvPr/>
            </p:nvSpPr>
            <p:spPr>
              <a:xfrm>
                <a:off x="3182389" y="5009560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F97E8C-058E-4E2A-BF11-959103386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89" y="500956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61D6E63-CB56-43C5-A922-EEE7E414B639}"/>
              </a:ext>
            </a:extLst>
          </p:cNvPr>
          <p:cNvSpPr/>
          <p:nvPr/>
        </p:nvSpPr>
        <p:spPr>
          <a:xfrm>
            <a:off x="4917671" y="500956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57B8A5-7DCF-4FB3-AF81-49C7A85C857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639589" y="5238160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706BCB8-80A7-404F-A70A-525E818D3ABE}"/>
              </a:ext>
            </a:extLst>
          </p:cNvPr>
          <p:cNvSpPr/>
          <p:nvPr/>
        </p:nvSpPr>
        <p:spPr>
          <a:xfrm>
            <a:off x="4917671" y="422426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E4E62-E492-4F01-902A-3CE8EF92590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687041" y="4452860"/>
            <a:ext cx="1230630" cy="78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C13E16-77D2-4878-B997-D32138A588AB}"/>
              </a:ext>
            </a:extLst>
          </p:cNvPr>
          <p:cNvSpPr/>
          <p:nvPr/>
        </p:nvSpPr>
        <p:spPr>
          <a:xfrm>
            <a:off x="4955771" y="26437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15A113-556C-42C2-B550-F1BB110D2890}"/>
              </a:ext>
            </a:extLst>
          </p:cNvPr>
          <p:cNvSpPr/>
          <p:nvPr/>
        </p:nvSpPr>
        <p:spPr>
          <a:xfrm>
            <a:off x="4955771" y="572972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E70CA5-B3B4-4766-BE4C-D9C26FE28CA1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639589" y="5238160"/>
            <a:ext cx="1316182" cy="720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031DA-63CD-4651-A67C-5B8EA3F0055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620539" y="3657600"/>
            <a:ext cx="1297132" cy="9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FDD1A97-4132-4478-89CE-78452CE11FC1}"/>
              </a:ext>
            </a:extLst>
          </p:cNvPr>
          <p:cNvSpPr/>
          <p:nvPr/>
        </p:nvSpPr>
        <p:spPr>
          <a:xfrm>
            <a:off x="6757555" y="34290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92FA11-8CA8-41B4-BCE0-970C5943B22D}"/>
              </a:ext>
            </a:extLst>
          </p:cNvPr>
          <p:cNvSpPr/>
          <p:nvPr/>
        </p:nvSpPr>
        <p:spPr>
          <a:xfrm>
            <a:off x="6757555" y="500956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CA43E3-E088-4F99-9EE9-F261B8096B8E}"/>
              </a:ext>
            </a:extLst>
          </p:cNvPr>
          <p:cNvSpPr/>
          <p:nvPr/>
        </p:nvSpPr>
        <p:spPr>
          <a:xfrm>
            <a:off x="6757555" y="422426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A362C2-9380-461F-8F9A-685542B90528}"/>
              </a:ext>
            </a:extLst>
          </p:cNvPr>
          <p:cNvSpPr/>
          <p:nvPr/>
        </p:nvSpPr>
        <p:spPr>
          <a:xfrm>
            <a:off x="6795655" y="26437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EC7042-DF24-4B7D-8174-A9D7FE181FB0}"/>
              </a:ext>
            </a:extLst>
          </p:cNvPr>
          <p:cNvSpPr/>
          <p:nvPr/>
        </p:nvSpPr>
        <p:spPr>
          <a:xfrm>
            <a:off x="6795655" y="5729725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7F107B-D32E-432F-8F18-34A4D128E38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5374871" y="2872300"/>
            <a:ext cx="1420784" cy="78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64D1CA-FB30-47C4-8408-DBBCFD3ECD4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396692" y="4452860"/>
            <a:ext cx="1360863" cy="81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6B097-71C1-4165-87BC-7B49F10947B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385781" y="3657600"/>
            <a:ext cx="1371774" cy="86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6E304F-DB09-4F15-A1D6-097C863BE922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412971" y="2872300"/>
            <a:ext cx="1382684" cy="4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6568E7-088B-429B-A0DC-E8B24E2C1C7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396692" y="5958325"/>
            <a:ext cx="1398963" cy="6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0AA3A5-7FB0-430E-83C0-D9B32EEAB1C0}"/>
              </a:ext>
            </a:extLst>
          </p:cNvPr>
          <p:cNvCxnSpPr>
            <a:cxnSpLocks/>
          </p:cNvCxnSpPr>
          <p:nvPr/>
        </p:nvCxnSpPr>
        <p:spPr>
          <a:xfrm flipV="1">
            <a:off x="5396692" y="5233573"/>
            <a:ext cx="1382684" cy="4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763290-3F80-4A34-A27B-9B7C90C796F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5451071" y="2926922"/>
            <a:ext cx="1344584" cy="30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33050D-6882-4B6E-A6EF-D83D57BD039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366731" y="4519652"/>
            <a:ext cx="1390824" cy="718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AD2864-7CA0-4487-A55B-34932C2460A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366731" y="3657600"/>
            <a:ext cx="1390824" cy="26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793745D-AA22-4EF5-AF8A-D4F895F28495}"/>
                  </a:ext>
                </a:extLst>
              </p:cNvPr>
              <p:cNvSpPr/>
              <p:nvPr/>
            </p:nvSpPr>
            <p:spPr>
              <a:xfrm>
                <a:off x="8541847" y="3429000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793745D-AA22-4EF5-AF8A-D4F895F28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47" y="34290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12ACF49-925E-40B6-AB73-F079D7E3D90C}"/>
                  </a:ext>
                </a:extLst>
              </p:cNvPr>
              <p:cNvSpPr/>
              <p:nvPr/>
            </p:nvSpPr>
            <p:spPr>
              <a:xfrm>
                <a:off x="8541847" y="5009560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12ACF49-925E-40B6-AB73-F079D7E3D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47" y="500956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FC16D51-A496-4221-9245-D4C05D76C84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7252855" y="2904868"/>
            <a:ext cx="1288992" cy="75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B9BEE6D-5E27-46FE-9A74-01B2D8D8DE05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7214755" y="3655898"/>
            <a:ext cx="1327092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F9E2E0-8DF4-4595-9235-8C96AF73DEC5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252855" y="3657600"/>
            <a:ext cx="1288992" cy="8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1A8152-5A36-46FC-8B88-86F6F0E0DA06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232247" y="5238160"/>
            <a:ext cx="1309600" cy="1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59EE2D-1DE7-4D5F-87C1-139F3F62E8B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257012" y="5238160"/>
            <a:ext cx="1284835" cy="70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A580F2-AD92-4C70-B721-D8B9920F979C}"/>
              </a:ext>
            </a:extLst>
          </p:cNvPr>
          <p:cNvSpPr txBox="1"/>
          <p:nvPr/>
        </p:nvSpPr>
        <p:spPr>
          <a:xfrm>
            <a:off x="2745970" y="6374291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Plant</a:t>
            </a:r>
            <a:r>
              <a:rPr lang="id-ID" dirty="0"/>
              <a:t> </a:t>
            </a:r>
            <a:r>
              <a:rPr lang="id-ID" dirty="0" err="1"/>
              <a:t>Nodes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A11BB7-7288-45E8-93D2-F76C8BCABE11}"/>
              </a:ext>
            </a:extLst>
          </p:cNvPr>
          <p:cNvSpPr txBox="1"/>
          <p:nvPr/>
        </p:nvSpPr>
        <p:spPr>
          <a:xfrm>
            <a:off x="4124497" y="6374291"/>
            <a:ext cx="20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Plant</a:t>
            </a:r>
            <a:r>
              <a:rPr lang="id-ID" dirty="0"/>
              <a:t>/Model </a:t>
            </a:r>
            <a:r>
              <a:rPr lang="id-ID" dirty="0" err="1"/>
              <a:t>Nodes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B76C41-AA35-4EB7-BBAC-CB27AB46F839}"/>
              </a:ext>
            </a:extLst>
          </p:cNvPr>
          <p:cNvSpPr txBox="1"/>
          <p:nvPr/>
        </p:nvSpPr>
        <p:spPr>
          <a:xfrm>
            <a:off x="6283041" y="6340319"/>
            <a:ext cx="232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Retailer</a:t>
            </a:r>
            <a:r>
              <a:rPr lang="id-ID" dirty="0"/>
              <a:t>/Model </a:t>
            </a:r>
            <a:r>
              <a:rPr lang="id-ID" dirty="0" err="1"/>
              <a:t>Nodes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6F192F-7C0B-42F1-B0FA-01F1ADBC3E5A}"/>
              </a:ext>
            </a:extLst>
          </p:cNvPr>
          <p:cNvSpPr txBox="1"/>
          <p:nvPr/>
        </p:nvSpPr>
        <p:spPr>
          <a:xfrm>
            <a:off x="8178339" y="5978066"/>
            <a:ext cx="232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Retailer</a:t>
            </a:r>
            <a:r>
              <a:rPr lang="id-ID" dirty="0"/>
              <a:t> </a:t>
            </a:r>
            <a:r>
              <a:rPr lang="id-ID" dirty="0" err="1"/>
              <a:t>Nodes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4B8A76-9D99-447C-8615-27993104FC00}"/>
                  </a:ext>
                </a:extLst>
              </p:cNvPr>
              <p:cNvSpPr txBox="1"/>
              <p:nvPr/>
            </p:nvSpPr>
            <p:spPr>
              <a:xfrm>
                <a:off x="4519352" y="2269111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4B8A76-9D99-447C-8615-27993104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352" y="2269111"/>
                <a:ext cx="133003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33754E-88D0-43D2-83A4-CED1B9A2F726}"/>
                  </a:ext>
                </a:extLst>
              </p:cNvPr>
              <p:cNvSpPr txBox="1"/>
              <p:nvPr/>
            </p:nvSpPr>
            <p:spPr>
              <a:xfrm>
                <a:off x="4519352" y="3076622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33754E-88D0-43D2-83A4-CED1B9A2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352" y="3076622"/>
                <a:ext cx="13300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7314E4-7CF5-4F4C-BFC6-0610B2F215B6}"/>
                  </a:ext>
                </a:extLst>
              </p:cNvPr>
              <p:cNvSpPr txBox="1"/>
              <p:nvPr/>
            </p:nvSpPr>
            <p:spPr>
              <a:xfrm>
                <a:off x="4519352" y="3807874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7314E4-7CF5-4F4C-BFC6-0610B2F21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352" y="3807874"/>
                <a:ext cx="13300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97C1D3B-475F-449C-B527-E394DD4ABEE2}"/>
                  </a:ext>
                </a:extLst>
              </p:cNvPr>
              <p:cNvSpPr txBox="1"/>
              <p:nvPr/>
            </p:nvSpPr>
            <p:spPr>
              <a:xfrm>
                <a:off x="4519352" y="4698393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97C1D3B-475F-449C-B527-E394DD4A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352" y="4698393"/>
                <a:ext cx="133003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EC7840-02FA-4DAE-94C2-CAAA62F0AE45}"/>
                  </a:ext>
                </a:extLst>
              </p:cNvPr>
              <p:cNvSpPr txBox="1"/>
              <p:nvPr/>
            </p:nvSpPr>
            <p:spPr>
              <a:xfrm>
                <a:off x="4519352" y="5395940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EC7840-02FA-4DAE-94C2-CAAA62F0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352" y="5395940"/>
                <a:ext cx="133003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27ADF09-965F-432F-B9AE-794A850600C3}"/>
                  </a:ext>
                </a:extLst>
              </p:cNvPr>
              <p:cNvSpPr txBox="1"/>
              <p:nvPr/>
            </p:nvSpPr>
            <p:spPr>
              <a:xfrm>
                <a:off x="6347807" y="2269111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27ADF09-965F-432F-B9AE-794A8506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07" y="2269111"/>
                <a:ext cx="133003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0DFDA7-47CC-4973-AC5E-D7DAD614CB95}"/>
                  </a:ext>
                </a:extLst>
              </p:cNvPr>
              <p:cNvSpPr txBox="1"/>
              <p:nvPr/>
            </p:nvSpPr>
            <p:spPr>
              <a:xfrm>
                <a:off x="6347807" y="3076622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0DFDA7-47CC-4973-AC5E-D7DAD614C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07" y="3076622"/>
                <a:ext cx="133003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E3C4849-93BC-4A86-9677-FFC084760AC6}"/>
                  </a:ext>
                </a:extLst>
              </p:cNvPr>
              <p:cNvSpPr txBox="1"/>
              <p:nvPr/>
            </p:nvSpPr>
            <p:spPr>
              <a:xfrm>
                <a:off x="6347807" y="3807874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E3C4849-93BC-4A86-9677-FFC084760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07" y="3807874"/>
                <a:ext cx="133003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59ABA0-3A82-4F32-9C9F-62AD53597569}"/>
                  </a:ext>
                </a:extLst>
              </p:cNvPr>
              <p:cNvSpPr txBox="1"/>
              <p:nvPr/>
            </p:nvSpPr>
            <p:spPr>
              <a:xfrm>
                <a:off x="6347807" y="4698393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59ABA0-3A82-4F32-9C9F-62AD5359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07" y="4698393"/>
                <a:ext cx="133003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F6311-997E-4A2B-AAC4-093B58AF6785}"/>
                  </a:ext>
                </a:extLst>
              </p:cNvPr>
              <p:cNvSpPr txBox="1"/>
              <p:nvPr/>
            </p:nvSpPr>
            <p:spPr>
              <a:xfrm>
                <a:off x="6347807" y="5395940"/>
                <a:ext cx="133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d-ID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d-ID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F6311-997E-4A2B-AAC4-093B58AF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07" y="5395940"/>
                <a:ext cx="1330037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4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FC51-77B1-47E5-9411-5DA222FB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</a:t>
            </a:r>
            <a:r>
              <a:rPr lang="id-ID" dirty="0" err="1"/>
              <a:t>Cost</a:t>
            </a:r>
            <a:r>
              <a:rPr lang="id-ID" dirty="0"/>
              <a:t> </a:t>
            </a:r>
            <a:r>
              <a:rPr lang="id-ID" dirty="0" err="1"/>
              <a:t>Flow</a:t>
            </a:r>
            <a:r>
              <a:rPr lang="id-ID" dirty="0"/>
              <a:t>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C5E86-DC14-420F-86EC-3B4C2617F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Optimality </a:t>
                </a:r>
                <a:r>
                  <a:rPr lang="id-ID" dirty="0" err="1"/>
                  <a:t>Condition</a:t>
                </a:r>
                <a:r>
                  <a:rPr lang="id-ID" dirty="0"/>
                  <a:t>:</a:t>
                </a:r>
              </a:p>
              <a:p>
                <a:r>
                  <a:rPr lang="id-ID" dirty="0" err="1"/>
                  <a:t>Shortest</a:t>
                </a:r>
                <a:r>
                  <a:rPr lang="id-ID" dirty="0"/>
                  <a:t> </a:t>
                </a:r>
                <a:r>
                  <a:rPr lang="id-ID" dirty="0" err="1"/>
                  <a:t>Path</a:t>
                </a:r>
                <a:r>
                  <a:rPr lang="id-ID" dirty="0"/>
                  <a:t> </a:t>
                </a:r>
                <a:r>
                  <a:rPr lang="id-ID" dirty="0" err="1"/>
                  <a:t>Condition</a:t>
                </a:r>
                <a:r>
                  <a:rPr lang="id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𝑎𝑟𝑐𝑠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d-ID" dirty="0"/>
              </a:p>
              <a:p>
                <a:r>
                  <a:rPr lang="en-US" dirty="0"/>
                  <a:t>Reduced cost condition</a:t>
                </a:r>
                <a:r>
                  <a:rPr lang="id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≥0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𝑎𝑟𝑐𝑠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Negative cycle condition</a:t>
                </a:r>
                <a:r>
                  <a:rPr lang="id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C5E86-DC14-420F-86EC-3B4C2617F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4D4E-156D-455A-83B3-58E42F84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Cost Flow Problem</a:t>
            </a:r>
            <a:br>
              <a:rPr lang="id-ID" dirty="0"/>
            </a:br>
            <a:r>
              <a:rPr lang="id-ID" dirty="0"/>
              <a:t>Cycle Cancelling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Selesaikan</a:t>
            </a:r>
            <a:r>
              <a:rPr lang="en-US" dirty="0"/>
              <a:t> dengan </a:t>
            </a:r>
            <a:r>
              <a:rPr lang="en-US" dirty="0" err="1"/>
              <a:t>algoritma</a:t>
            </a:r>
            <a:r>
              <a:rPr lang="en-US" dirty="0"/>
              <a:t> maximum flow (path </a:t>
            </a:r>
            <a:r>
              <a:rPr lang="en-US" dirty="0" err="1"/>
              <a:t>augmaneting</a:t>
            </a:r>
            <a:r>
              <a:rPr lang="en-US" dirty="0"/>
              <a:t> algorithm)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reduced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Cari</a:t>
            </a:r>
            <a:r>
              <a:rPr lang="en-US" dirty="0"/>
              <a:t> cycle dengan total </a:t>
            </a:r>
            <a:r>
              <a:rPr lang="en-US" dirty="0" err="1"/>
              <a:t>biaya</a:t>
            </a:r>
            <a:r>
              <a:rPr lang="en-US" dirty="0"/>
              <a:t> negative </a:t>
            </a:r>
            <a:r>
              <a:rPr lang="en-US" dirty="0" err="1"/>
              <a:t>dari</a:t>
            </a:r>
            <a:r>
              <a:rPr lang="en-US" dirty="0"/>
              <a:t> reduced network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negative cycle </a:t>
            </a:r>
            <a:r>
              <a:rPr lang="en-US" dirty="0" err="1"/>
              <a:t>tersebut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724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4D4E-156D-455A-83B3-58E42F84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20" y="-8450"/>
            <a:ext cx="10515600" cy="1325563"/>
          </a:xfrm>
        </p:spPr>
        <p:txBody>
          <a:bodyPr/>
          <a:lstStyle/>
          <a:p>
            <a:r>
              <a:rPr lang="id-ID" dirty="0"/>
              <a:t>Minimum Cost Flow Problem</a:t>
            </a:r>
            <a:br>
              <a:rPr lang="id-ID" dirty="0"/>
            </a:br>
            <a:r>
              <a:rPr lang="id-ID" dirty="0"/>
              <a:t>Cycle Cancelling</a:t>
            </a:r>
            <a:r>
              <a:rPr lang="en-US" dirty="0"/>
              <a:t>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FE0DE8-9901-4C02-879C-95E940257D47}"/>
              </a:ext>
            </a:extLst>
          </p:cNvPr>
          <p:cNvSpPr/>
          <p:nvPr/>
        </p:nvSpPr>
        <p:spPr>
          <a:xfrm>
            <a:off x="6986247" y="136292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4C55BA-6123-4002-8914-209419C7A869}"/>
              </a:ext>
            </a:extLst>
          </p:cNvPr>
          <p:cNvSpPr/>
          <p:nvPr/>
        </p:nvSpPr>
        <p:spPr>
          <a:xfrm>
            <a:off x="8721529" y="136292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C4640E-09C5-4873-8E8B-A4A2AA49F2F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443447" y="1591521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D4061-C080-4164-9A43-9729665D550A}"/>
                  </a:ext>
                </a:extLst>
              </p:cNvPr>
              <p:cNvSpPr txBox="1"/>
              <p:nvPr/>
            </p:nvSpPr>
            <p:spPr>
              <a:xfrm>
                <a:off x="7538004" y="1199875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D4061-C080-4164-9A43-9729665D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04" y="1199875"/>
                <a:ext cx="1088968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F39E35-D592-4967-8D3B-CE7CE22FDF37}"/>
              </a:ext>
            </a:extLst>
          </p:cNvPr>
          <p:cNvSpPr/>
          <p:nvPr/>
        </p:nvSpPr>
        <p:spPr>
          <a:xfrm>
            <a:off x="934584" y="254837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B9A01-24A9-4966-8CBF-3CB5053E1203}"/>
              </a:ext>
            </a:extLst>
          </p:cNvPr>
          <p:cNvSpPr/>
          <p:nvPr/>
        </p:nvSpPr>
        <p:spPr>
          <a:xfrm>
            <a:off x="2669866" y="254837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C73F5-EA48-4DB4-882C-AE1363912B19}"/>
              </a:ext>
            </a:extLst>
          </p:cNvPr>
          <p:cNvCxnSpPr>
            <a:cxnSpLocks/>
          </p:cNvCxnSpPr>
          <p:nvPr/>
        </p:nvCxnSpPr>
        <p:spPr>
          <a:xfrm>
            <a:off x="2030825" y="2137929"/>
            <a:ext cx="0" cy="127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3927AE-967E-42A4-985E-CF34832E6EFB}"/>
              </a:ext>
            </a:extLst>
          </p:cNvPr>
          <p:cNvSpPr/>
          <p:nvPr/>
        </p:nvSpPr>
        <p:spPr>
          <a:xfrm>
            <a:off x="1802225" y="168072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DBDA02-D5CD-41ED-BD28-FC550924FF64}"/>
              </a:ext>
            </a:extLst>
          </p:cNvPr>
          <p:cNvSpPr/>
          <p:nvPr/>
        </p:nvSpPr>
        <p:spPr>
          <a:xfrm>
            <a:off x="1802225" y="3416011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9CCB4B-CF70-4756-9E22-76181FADD78E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324829" y="2070974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916A7-4931-41B3-848E-9B34C467CB27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2192470" y="2070974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351605-8E70-4F5A-AC87-FE6807829289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1324829" y="2938615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EE548-7861-4D0D-B508-D79481CE222E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2192470" y="2938615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54B8D3-2E7C-4C05-BFDE-9958687C7F86}"/>
                  </a:ext>
                </a:extLst>
              </p:cNvPr>
              <p:cNvSpPr txBox="1"/>
              <p:nvPr/>
            </p:nvSpPr>
            <p:spPr>
              <a:xfrm>
                <a:off x="1008812" y="196336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54B8D3-2E7C-4C05-BFDE-9958687C7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2" y="1963361"/>
                <a:ext cx="631768" cy="369332"/>
              </a:xfrm>
              <a:prstGeom prst="rect">
                <a:avLst/>
              </a:prstGeom>
              <a:blipFill>
                <a:blip r:embed="rId3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6A1C64-9DA4-459E-A2DF-EA82DA414A15}"/>
                  </a:ext>
                </a:extLst>
              </p:cNvPr>
              <p:cNvSpPr txBox="1"/>
              <p:nvPr/>
            </p:nvSpPr>
            <p:spPr>
              <a:xfrm>
                <a:off x="86737" y="2290471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6A1C64-9DA4-459E-A2DF-EA82DA41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7" y="2290471"/>
                <a:ext cx="10889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F2FD9-ED37-43EF-AD44-0751988C2F14}"/>
                  </a:ext>
                </a:extLst>
              </p:cNvPr>
              <p:cNvSpPr txBox="1"/>
              <p:nvPr/>
            </p:nvSpPr>
            <p:spPr>
              <a:xfrm>
                <a:off x="2805885" y="2232863"/>
                <a:ext cx="1237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F2FD9-ED37-43EF-AD44-0751988C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885" y="2232863"/>
                <a:ext cx="12371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649DD-6577-4497-AB92-DAE0707C7C37}"/>
                  </a:ext>
                </a:extLst>
              </p:cNvPr>
              <p:cNvSpPr txBox="1"/>
              <p:nvPr/>
            </p:nvSpPr>
            <p:spPr>
              <a:xfrm>
                <a:off x="2463798" y="197381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649DD-6577-4497-AB92-DAE0707C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8" y="1973817"/>
                <a:ext cx="631768" cy="369332"/>
              </a:xfrm>
              <a:prstGeom prst="rect">
                <a:avLst/>
              </a:prstGeom>
              <a:blipFill>
                <a:blip r:embed="rId6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B71B-DD5A-468D-842F-7E87748937EB}"/>
                  </a:ext>
                </a:extLst>
              </p:cNvPr>
              <p:cNvSpPr txBox="1"/>
              <p:nvPr/>
            </p:nvSpPr>
            <p:spPr>
              <a:xfrm>
                <a:off x="975335" y="3148014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B71B-DD5A-468D-842F-7E87748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35" y="3148014"/>
                <a:ext cx="631768" cy="369332"/>
              </a:xfrm>
              <a:prstGeom prst="rect">
                <a:avLst/>
              </a:prstGeom>
              <a:blipFill>
                <a:blip r:embed="rId7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715F2F-E6EC-4948-8114-70F8EF028F04}"/>
                  </a:ext>
                </a:extLst>
              </p:cNvPr>
              <p:cNvSpPr txBox="1"/>
              <p:nvPr/>
            </p:nvSpPr>
            <p:spPr>
              <a:xfrm>
                <a:off x="1401613" y="256928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715F2F-E6EC-4948-8114-70F8EF02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13" y="2569283"/>
                <a:ext cx="631768" cy="369332"/>
              </a:xfrm>
              <a:prstGeom prst="rect">
                <a:avLst/>
              </a:prstGeom>
              <a:blipFill>
                <a:blip r:embed="rId8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ECE276-39CB-4A40-B219-A39116F00BB7}"/>
                  </a:ext>
                </a:extLst>
              </p:cNvPr>
              <p:cNvSpPr txBox="1"/>
              <p:nvPr/>
            </p:nvSpPr>
            <p:spPr>
              <a:xfrm>
                <a:off x="2358445" y="3124090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ECE276-39CB-4A40-B219-A39116F0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445" y="3124090"/>
                <a:ext cx="631768" cy="369332"/>
              </a:xfrm>
              <a:prstGeom prst="rect">
                <a:avLst/>
              </a:prstGeom>
              <a:blipFill>
                <a:blip r:embed="rId9"/>
                <a:stretch>
                  <a:fillRect l="-2885" r="-105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A585185-A26A-46F1-B889-C3904D861042}"/>
              </a:ext>
            </a:extLst>
          </p:cNvPr>
          <p:cNvSpPr/>
          <p:nvPr/>
        </p:nvSpPr>
        <p:spPr>
          <a:xfrm>
            <a:off x="9844046" y="135052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i</a:t>
            </a:r>
            <a:endParaRPr lang="en-US" i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E24D41-5561-40CE-8935-24F006B87060}"/>
              </a:ext>
            </a:extLst>
          </p:cNvPr>
          <p:cNvSpPr/>
          <p:nvPr/>
        </p:nvSpPr>
        <p:spPr>
          <a:xfrm>
            <a:off x="11579328" y="1350529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j</a:t>
            </a:r>
            <a:endParaRPr lang="en-US" i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C1BF9B-8E89-409A-9191-7D01196F8FF0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10301246" y="1579129"/>
            <a:ext cx="127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956D1D-15DB-4F21-840A-E719CA81EAD3}"/>
                  </a:ext>
                </a:extLst>
              </p:cNvPr>
              <p:cNvSpPr txBox="1"/>
              <p:nvPr/>
            </p:nvSpPr>
            <p:spPr>
              <a:xfrm>
                <a:off x="10395803" y="1187483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956D1D-15DB-4F21-840A-E719CA81E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803" y="1187483"/>
                <a:ext cx="1088968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6FEC033A-760C-4655-A8D8-DE604BED5CC2}"/>
              </a:ext>
            </a:extLst>
          </p:cNvPr>
          <p:cNvSpPr/>
          <p:nvPr/>
        </p:nvSpPr>
        <p:spPr>
          <a:xfrm>
            <a:off x="3882608" y="5493708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C37BC0D-84BE-4DC4-87C4-8FB4C0418831}"/>
              </a:ext>
            </a:extLst>
          </p:cNvPr>
          <p:cNvSpPr/>
          <p:nvPr/>
        </p:nvSpPr>
        <p:spPr>
          <a:xfrm>
            <a:off x="5617890" y="5493708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36841B-3543-4BB2-8DF9-CAFC2349D67F}"/>
              </a:ext>
            </a:extLst>
          </p:cNvPr>
          <p:cNvCxnSpPr>
            <a:cxnSpLocks/>
          </p:cNvCxnSpPr>
          <p:nvPr/>
        </p:nvCxnSpPr>
        <p:spPr>
          <a:xfrm>
            <a:off x="4978849" y="5083267"/>
            <a:ext cx="0" cy="1101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4D2656C-D07D-4107-8210-D2A39744A641}"/>
              </a:ext>
            </a:extLst>
          </p:cNvPr>
          <p:cNvSpPr/>
          <p:nvPr/>
        </p:nvSpPr>
        <p:spPr>
          <a:xfrm>
            <a:off x="4750249" y="4626067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F20527-B239-4186-AC2A-450A789B21D1}"/>
              </a:ext>
            </a:extLst>
          </p:cNvPr>
          <p:cNvSpPr/>
          <p:nvPr/>
        </p:nvSpPr>
        <p:spPr>
          <a:xfrm>
            <a:off x="4750249" y="6361349"/>
            <a:ext cx="457200" cy="394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EAF93D-1737-4791-A4B9-335BF212EAD1}"/>
              </a:ext>
            </a:extLst>
          </p:cNvPr>
          <p:cNvCxnSpPr>
            <a:cxnSpLocks/>
            <a:stCxn id="66" idx="7"/>
            <a:endCxn id="69" idx="3"/>
          </p:cNvCxnSpPr>
          <p:nvPr/>
        </p:nvCxnSpPr>
        <p:spPr>
          <a:xfrm flipV="1">
            <a:off x="4272853" y="4962417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80DA11-CC9C-4494-B2B8-46980AAA918F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272853" y="5830058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4D9C7DE-0E20-4241-B4AB-80964E260DB5}"/>
              </a:ext>
            </a:extLst>
          </p:cNvPr>
          <p:cNvCxnSpPr>
            <a:cxnSpLocks/>
            <a:stCxn id="70" idx="7"/>
            <a:endCxn id="67" idx="3"/>
          </p:cNvCxnSpPr>
          <p:nvPr/>
        </p:nvCxnSpPr>
        <p:spPr>
          <a:xfrm flipV="1">
            <a:off x="5140494" y="5830058"/>
            <a:ext cx="544351" cy="588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94C23F-6605-4A54-8B2B-764804FCE75E}"/>
              </a:ext>
            </a:extLst>
          </p:cNvPr>
          <p:cNvCxnSpPr>
            <a:cxnSpLocks/>
          </p:cNvCxnSpPr>
          <p:nvPr/>
        </p:nvCxnSpPr>
        <p:spPr>
          <a:xfrm flipH="1" flipV="1">
            <a:off x="4197946" y="5948745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AD8178-A1E5-45FA-ACB5-F9B6B65595FA}"/>
              </a:ext>
            </a:extLst>
          </p:cNvPr>
          <p:cNvCxnSpPr>
            <a:cxnSpLocks/>
          </p:cNvCxnSpPr>
          <p:nvPr/>
        </p:nvCxnSpPr>
        <p:spPr>
          <a:xfrm flipH="1" flipV="1">
            <a:off x="5200368" y="4941367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4D6628-7126-4F76-B6FF-F0D62EEE9AE5}"/>
                  </a:ext>
                </a:extLst>
              </p:cNvPr>
              <p:cNvSpPr txBox="1"/>
              <p:nvPr/>
            </p:nvSpPr>
            <p:spPr>
              <a:xfrm rot="2717953">
                <a:off x="5314945" y="4874916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4D6628-7126-4F76-B6FF-F0D62EEE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17953">
                <a:off x="5314945" y="4874916"/>
                <a:ext cx="544517" cy="369332"/>
              </a:xfrm>
              <a:prstGeom prst="rect">
                <a:avLst/>
              </a:prstGeom>
              <a:blipFill>
                <a:blip r:embed="rId11"/>
                <a:stretch>
                  <a:fillRect l="-6542" r="-30841" b="-39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2718F8-CEFB-446C-9B5E-695FD52AF940}"/>
                  </a:ext>
                </a:extLst>
              </p:cNvPr>
              <p:cNvSpPr txBox="1"/>
              <p:nvPr/>
            </p:nvSpPr>
            <p:spPr>
              <a:xfrm>
                <a:off x="4883619" y="548465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2718F8-CEFB-446C-9B5E-695FD52A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19" y="5484653"/>
                <a:ext cx="631768" cy="369332"/>
              </a:xfrm>
              <a:prstGeom prst="rect">
                <a:avLst/>
              </a:prstGeom>
              <a:blipFill>
                <a:blip r:embed="rId12"/>
                <a:stretch>
                  <a:fillRect l="-2885" r="-105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86C9350-DE00-4EFB-ABD0-D3355E016961}"/>
                  </a:ext>
                </a:extLst>
              </p:cNvPr>
              <p:cNvSpPr txBox="1"/>
              <p:nvPr/>
            </p:nvSpPr>
            <p:spPr>
              <a:xfrm rot="2885787">
                <a:off x="4005957" y="6063537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86C9350-DE00-4EFB-ABD0-D3355E01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85787">
                <a:off x="4005957" y="6063537"/>
                <a:ext cx="544517" cy="369332"/>
              </a:xfrm>
              <a:prstGeom prst="rect">
                <a:avLst/>
              </a:prstGeom>
              <a:blipFill>
                <a:blip r:embed="rId13"/>
                <a:stretch>
                  <a:fillRect l="-6604" r="-28302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5503FF-8835-4233-A92D-0C42E84F7F8A}"/>
                  </a:ext>
                </a:extLst>
              </p:cNvPr>
              <p:cNvSpPr txBox="1"/>
              <p:nvPr/>
            </p:nvSpPr>
            <p:spPr>
              <a:xfrm rot="2741724">
                <a:off x="4320506" y="5760034"/>
                <a:ext cx="54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5503FF-8835-4233-A92D-0C42E84F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724">
                <a:off x="4320506" y="5760034"/>
                <a:ext cx="544516" cy="369332"/>
              </a:xfrm>
              <a:prstGeom prst="rect">
                <a:avLst/>
              </a:prstGeom>
              <a:blipFill>
                <a:blip r:embed="rId14"/>
                <a:stretch>
                  <a:fillRect l="-6542" r="-12150" b="-2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52FC54-7B53-4583-B84C-4ADF870960A9}"/>
              </a:ext>
            </a:extLst>
          </p:cNvPr>
          <p:cNvCxnSpPr>
            <a:cxnSpLocks/>
          </p:cNvCxnSpPr>
          <p:nvPr/>
        </p:nvCxnSpPr>
        <p:spPr>
          <a:xfrm flipH="1">
            <a:off x="4188892" y="4949306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3ED7F6-0525-4A46-96DD-E837D6C54E46}"/>
                  </a:ext>
                </a:extLst>
              </p:cNvPr>
              <p:cNvSpPr txBox="1"/>
              <p:nvPr/>
            </p:nvSpPr>
            <p:spPr>
              <a:xfrm rot="18928912">
                <a:off x="4306449" y="522693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3ED7F6-0525-4A46-96DD-E837D6C5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8912">
                <a:off x="4306449" y="5226937"/>
                <a:ext cx="631768" cy="369332"/>
              </a:xfrm>
              <a:prstGeom prst="rect">
                <a:avLst/>
              </a:prstGeom>
              <a:blipFill>
                <a:blip r:embed="rId15"/>
                <a:stretch>
                  <a:fillRect t="-2564" r="-11111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128B9D-35EE-4B25-B69D-0001F2139F05}"/>
                  </a:ext>
                </a:extLst>
              </p:cNvPr>
              <p:cNvSpPr txBox="1"/>
              <p:nvPr/>
            </p:nvSpPr>
            <p:spPr>
              <a:xfrm rot="18988360">
                <a:off x="3945382" y="498696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128B9D-35EE-4B25-B69D-0001F213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8360">
                <a:off x="3945382" y="4986961"/>
                <a:ext cx="631768" cy="369332"/>
              </a:xfrm>
              <a:prstGeom prst="rect">
                <a:avLst/>
              </a:prstGeom>
              <a:blipFill>
                <a:blip r:embed="rId16"/>
                <a:stretch>
                  <a:fillRect t="-18803" r="-27966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8545EB-7B45-4AFF-82DE-25E38A1424EF}"/>
              </a:ext>
            </a:extLst>
          </p:cNvPr>
          <p:cNvCxnSpPr>
            <a:cxnSpLocks/>
          </p:cNvCxnSpPr>
          <p:nvPr/>
        </p:nvCxnSpPr>
        <p:spPr>
          <a:xfrm flipH="1">
            <a:off x="5190879" y="5933775"/>
            <a:ext cx="544351" cy="54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C0BE21-1464-415F-8E6C-0160B5AF09A3}"/>
                  </a:ext>
                </a:extLst>
              </p:cNvPr>
              <p:cNvSpPr txBox="1"/>
              <p:nvPr/>
            </p:nvSpPr>
            <p:spPr>
              <a:xfrm rot="19032352">
                <a:off x="4967423" y="5875270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C0BE21-1464-415F-8E6C-0160B5AF0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2352">
                <a:off x="4967423" y="5875270"/>
                <a:ext cx="631768" cy="369332"/>
              </a:xfrm>
              <a:prstGeom prst="rect">
                <a:avLst/>
              </a:prstGeom>
              <a:blipFill>
                <a:blip r:embed="rId17"/>
                <a:stretch>
                  <a:fillRect t="-1724" r="-11017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BAAFDE-6D38-4A71-909B-681E69BF4F08}"/>
                  </a:ext>
                </a:extLst>
              </p:cNvPr>
              <p:cNvSpPr txBox="1"/>
              <p:nvPr/>
            </p:nvSpPr>
            <p:spPr>
              <a:xfrm rot="18865948">
                <a:off x="5319516" y="6114947"/>
                <a:ext cx="54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BAAFDE-6D38-4A71-909B-681E69BF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5948">
                <a:off x="5319516" y="6114947"/>
                <a:ext cx="544517" cy="369332"/>
              </a:xfrm>
              <a:prstGeom prst="rect">
                <a:avLst/>
              </a:prstGeom>
              <a:blipFill>
                <a:blip r:embed="rId18"/>
                <a:stretch>
                  <a:fillRect t="-30841" r="-39252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A74859-E6CB-4997-BF67-EF3387E25300}"/>
                  </a:ext>
                </a:extLst>
              </p:cNvPr>
              <p:cNvSpPr txBox="1"/>
              <p:nvPr/>
            </p:nvSpPr>
            <p:spPr>
              <a:xfrm>
                <a:off x="7538004" y="1543702"/>
                <a:ext cx="10889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A74859-E6CB-4997-BF67-EF3387E25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04" y="1543702"/>
                <a:ext cx="1088968" cy="391646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E0AEFE9-B378-4A78-9030-F721AF016409}"/>
                  </a:ext>
                </a:extLst>
              </p:cNvPr>
              <p:cNvSpPr txBox="1"/>
              <p:nvPr/>
            </p:nvSpPr>
            <p:spPr>
              <a:xfrm>
                <a:off x="1885942" y="257973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E0AEFE9-B378-4A78-9030-F721AF01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42" y="2579739"/>
                <a:ext cx="63176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69597B-628A-4E2C-8710-3D34EF2D1963}"/>
                  </a:ext>
                </a:extLst>
              </p:cNvPr>
              <p:cNvSpPr txBox="1"/>
              <p:nvPr/>
            </p:nvSpPr>
            <p:spPr>
              <a:xfrm>
                <a:off x="1356552" y="2276553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69597B-628A-4E2C-8710-3D34EF2D1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552" y="2276553"/>
                <a:ext cx="63176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A3B8513-2912-4138-A184-F0330298E2F5}"/>
                  </a:ext>
                </a:extLst>
              </p:cNvPr>
              <p:cNvSpPr txBox="1"/>
              <p:nvPr/>
            </p:nvSpPr>
            <p:spPr>
              <a:xfrm>
                <a:off x="2056416" y="2257182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A3B8513-2912-4138-A184-F0330298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16" y="2257182"/>
                <a:ext cx="63176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B0EABC-612E-4A0D-8EA4-CC121C871D64}"/>
                  </a:ext>
                </a:extLst>
              </p:cNvPr>
              <p:cNvSpPr txBox="1"/>
              <p:nvPr/>
            </p:nvSpPr>
            <p:spPr>
              <a:xfrm>
                <a:off x="1414649" y="2928159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B0EABC-612E-4A0D-8EA4-CC121C87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49" y="2928159"/>
                <a:ext cx="63176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02B95A4-234E-42D7-B710-1268258F750B}"/>
                  </a:ext>
                </a:extLst>
              </p:cNvPr>
              <p:cNvSpPr txBox="1"/>
              <p:nvPr/>
            </p:nvSpPr>
            <p:spPr>
              <a:xfrm>
                <a:off x="2058028" y="2890141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02B95A4-234E-42D7-B710-1268258F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28" y="2890141"/>
                <a:ext cx="6317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529D4DCE-0498-4B4B-B492-5EC91DC242A1}"/>
              </a:ext>
            </a:extLst>
          </p:cNvPr>
          <p:cNvSpPr/>
          <p:nvPr/>
        </p:nvSpPr>
        <p:spPr>
          <a:xfrm rot="2700000">
            <a:off x="5094395" y="5099156"/>
            <a:ext cx="684500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A06E1F9-3A19-4FA4-A0A8-8D658F63881A}"/>
              </a:ext>
            </a:extLst>
          </p:cNvPr>
          <p:cNvSpPr/>
          <p:nvPr/>
        </p:nvSpPr>
        <p:spPr>
          <a:xfrm rot="8100000">
            <a:off x="5046408" y="6085812"/>
            <a:ext cx="794181" cy="14177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45EC66-3B73-4CB7-9D6B-3697AF276BAA}"/>
              </a:ext>
            </a:extLst>
          </p:cNvPr>
          <p:cNvSpPr/>
          <p:nvPr/>
        </p:nvSpPr>
        <p:spPr>
          <a:xfrm rot="5400000">
            <a:off x="4442623" y="5547133"/>
            <a:ext cx="1101574" cy="1644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B47C03-78C8-4855-B787-593D0D16C756}"/>
                  </a:ext>
                </a:extLst>
              </p:cNvPr>
              <p:cNvSpPr txBox="1"/>
              <p:nvPr/>
            </p:nvSpPr>
            <p:spPr>
              <a:xfrm>
                <a:off x="8268790" y="1750286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B47C03-78C8-4855-B787-593D0D16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90" y="1750286"/>
                <a:ext cx="10889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1BD7AC0-0C74-4F39-901C-C90773A7F433}"/>
                  </a:ext>
                </a:extLst>
              </p:cNvPr>
              <p:cNvSpPr txBox="1"/>
              <p:nvPr/>
            </p:nvSpPr>
            <p:spPr>
              <a:xfrm>
                <a:off x="2078457" y="3765240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1BD7AC0-0C74-4F39-901C-C90773A7F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457" y="3765240"/>
                <a:ext cx="1088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136922" y="2132953"/>
            <a:ext cx="7469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sumber</a:t>
            </a:r>
            <a:r>
              <a:rPr lang="en-US" dirty="0"/>
              <a:t> (node 1)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muara</a:t>
            </a:r>
            <a:r>
              <a:rPr lang="en-US" dirty="0"/>
              <a:t> (node 4)</a:t>
            </a:r>
          </a:p>
          <a:p>
            <a:pPr marL="285750" indent="-285750">
              <a:buFontTx/>
              <a:buChar char="-"/>
            </a:pPr>
            <a:r>
              <a:rPr lang="en-US" dirty="0"/>
              <a:t>3 unit </a:t>
            </a:r>
            <a:r>
              <a:rPr lang="en-US" dirty="0" err="1"/>
              <a:t>melalui</a:t>
            </a:r>
            <a:r>
              <a:rPr lang="en-US" dirty="0"/>
              <a:t> path 1 – 2 – 4</a:t>
            </a:r>
          </a:p>
          <a:p>
            <a:pPr marL="285750" indent="-285750">
              <a:buFontTx/>
              <a:buChar char="-"/>
            </a:pPr>
            <a:r>
              <a:rPr lang="en-US" dirty="0"/>
              <a:t>1 unit </a:t>
            </a:r>
            <a:r>
              <a:rPr lang="en-US" dirty="0" err="1"/>
              <a:t>melalui</a:t>
            </a:r>
            <a:r>
              <a:rPr lang="en-US" dirty="0"/>
              <a:t> path 1 – 3 – 4 </a:t>
            </a:r>
          </a:p>
          <a:p>
            <a:r>
              <a:rPr lang="en-US" dirty="0"/>
              <a:t>2. </a:t>
            </a:r>
            <a:r>
              <a:rPr lang="en-US" dirty="0" err="1"/>
              <a:t>Tentukan</a:t>
            </a:r>
            <a:r>
              <a:rPr lang="en-US" dirty="0"/>
              <a:t> reduced network yang </a:t>
            </a:r>
            <a:r>
              <a:rPr lang="en-US" dirty="0" err="1"/>
              <a:t>dihasilkan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Biaya</a:t>
            </a:r>
            <a:r>
              <a:rPr lang="en-US" dirty="0"/>
              <a:t> total = 3 x (2 + 3) + 1 x (2 + 1) = 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6032" y="1697999"/>
            <a:ext cx="10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15714" y="4134572"/>
            <a:ext cx="36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network  </a:t>
            </a:r>
            <a:r>
              <a:rPr lang="en-US" dirty="0" err="1"/>
              <a:t>hasil</a:t>
            </a:r>
            <a:r>
              <a:rPr lang="en-US" dirty="0"/>
              <a:t> max flow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561539" y="4890716"/>
            <a:ext cx="4550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Iterasi</a:t>
            </a:r>
            <a:r>
              <a:rPr lang="en-US" dirty="0"/>
              <a:t> 1:</a:t>
            </a:r>
          </a:p>
          <a:p>
            <a:r>
              <a:rPr lang="en-US" dirty="0"/>
              <a:t>1. </a:t>
            </a:r>
            <a:r>
              <a:rPr lang="en-US" dirty="0" err="1"/>
              <a:t>Cari</a:t>
            </a:r>
            <a:r>
              <a:rPr lang="en-US" dirty="0"/>
              <a:t> negative cycle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Negative cycle 2 – 3 – 4 – 2 </a:t>
            </a:r>
          </a:p>
          <a:p>
            <a:r>
              <a:rPr lang="en-US" dirty="0"/>
              <a:t>      dengan total cost 1 + 1 + (-3) = -1 </a:t>
            </a:r>
          </a:p>
          <a:p>
            <a:r>
              <a:rPr lang="en-US" dirty="0"/>
              <a:t>2.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= min (2, 4, 3) = 2</a:t>
            </a:r>
          </a:p>
          <a:p>
            <a:r>
              <a:rPr lang="en-US" dirty="0"/>
              <a:t>3. Update reduced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1BD7AC0-0C74-4F39-901C-C90773A7F433}"/>
                  </a:ext>
                </a:extLst>
              </p:cNvPr>
              <p:cNvSpPr txBox="1"/>
              <p:nvPr/>
            </p:nvSpPr>
            <p:spPr>
              <a:xfrm>
                <a:off x="1533973" y="1295143"/>
                <a:ext cx="108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1BD7AC0-0C74-4F39-901C-C90773A7F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73" y="1295143"/>
                <a:ext cx="108896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22807</TotalTime>
  <Words>2018</Words>
  <Application>Microsoft Office PowerPoint</Application>
  <PresentationFormat>Widescreen</PresentationFormat>
  <Paragraphs>394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Analisis Aliran Jaringan</vt:lpstr>
      <vt:lpstr>Daftar Isi</vt:lpstr>
      <vt:lpstr>Minimum Cost Flow</vt:lpstr>
      <vt:lpstr>Minimum Cost Flow Problem</vt:lpstr>
      <vt:lpstr>Minimum Cost Flow Problem</vt:lpstr>
      <vt:lpstr>Minimum Cost Flow Problem</vt:lpstr>
      <vt:lpstr>Minimum Cost Flow Problem</vt:lpstr>
      <vt:lpstr>Minimum Cost Flow Problem Cycle Cancelling Algorithm</vt:lpstr>
      <vt:lpstr>Minimum Cost Flow Problem Cycle Cancelling Algorithm</vt:lpstr>
      <vt:lpstr>Minimum Cost Flow Problem Cycle Cancelling Algorithm</vt:lpstr>
      <vt:lpstr>Minimum Cost Flow Problem Successive Shortest Path</vt:lpstr>
      <vt:lpstr>Minimum Cost Flow Problem Successive Shortest Path</vt:lpstr>
      <vt:lpstr>Minimum Cost Flow Problem Successive Shortest Path</vt:lpstr>
      <vt:lpstr>Minimum Cost Flow Problem Successive Shortest Path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</dc:title>
  <dc:creator>ATMO SASMITO(570124)</dc:creator>
  <cp:lastModifiedBy>Hawali Akbar</cp:lastModifiedBy>
  <cp:revision>120</cp:revision>
  <dcterms:created xsi:type="dcterms:W3CDTF">2020-11-09T07:03:33Z</dcterms:created>
  <dcterms:modified xsi:type="dcterms:W3CDTF">2021-10-03T11:46:18Z</dcterms:modified>
</cp:coreProperties>
</file>