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71" d="100"/>
          <a:sy n="171" d="100"/>
        </p:scale>
        <p:origin x="32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BB410-A191-4D4D-932B-5C30B0F31B75}" type="doc">
      <dgm:prSet loTypeId="urn:microsoft.com/office/officeart/2005/8/layout/hierarchy2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FC0F8B-9C2E-4B59-98BC-3ACB0EBFA372}">
      <dgm:prSet/>
      <dgm:spPr/>
      <dgm:t>
        <a:bodyPr/>
        <a:lstStyle/>
        <a:p>
          <a:r>
            <a:rPr lang="en-US"/>
            <a:t>World’s most extensive database of patterns and yarns</a:t>
          </a:r>
        </a:p>
      </dgm:t>
    </dgm:pt>
    <dgm:pt modelId="{65742B04-6693-46D4-A401-D96E1AC9ACD3}" type="parTrans" cxnId="{B5D3D7FA-A6C0-4155-9A64-6517DC582F2D}">
      <dgm:prSet/>
      <dgm:spPr/>
      <dgm:t>
        <a:bodyPr/>
        <a:lstStyle/>
        <a:p>
          <a:endParaRPr lang="en-US"/>
        </a:p>
      </dgm:t>
    </dgm:pt>
    <dgm:pt modelId="{5EE43CA9-F1AC-45AF-A3B8-120BE0064C37}" type="sibTrans" cxnId="{B5D3D7FA-A6C0-4155-9A64-6517DC582F2D}">
      <dgm:prSet/>
      <dgm:spPr/>
      <dgm:t>
        <a:bodyPr/>
        <a:lstStyle/>
        <a:p>
          <a:endParaRPr lang="en-US"/>
        </a:p>
      </dgm:t>
    </dgm:pt>
    <dgm:pt modelId="{1847B091-F1B6-42D4-8A5A-31BDE2954188}">
      <dgm:prSet/>
      <dgm:spPr/>
      <dgm:t>
        <a:bodyPr/>
        <a:lstStyle/>
        <a:p>
          <a:r>
            <a:rPr lang="en-US"/>
            <a:t>As of 2023: </a:t>
          </a:r>
        </a:p>
      </dgm:t>
    </dgm:pt>
    <dgm:pt modelId="{9BD21AF5-E122-4CA3-B241-6E3A495E8DFE}" type="parTrans" cxnId="{D91910D6-CCA6-422D-AFC2-A05E750C55AA}">
      <dgm:prSet/>
      <dgm:spPr/>
      <dgm:t>
        <a:bodyPr/>
        <a:lstStyle/>
        <a:p>
          <a:endParaRPr lang="en-US"/>
        </a:p>
      </dgm:t>
    </dgm:pt>
    <dgm:pt modelId="{5D7AAFD9-A484-4E77-9F2F-3E7B4ED2EB90}" type="sibTrans" cxnId="{D91910D6-CCA6-422D-AFC2-A05E750C55AA}">
      <dgm:prSet/>
      <dgm:spPr/>
      <dgm:t>
        <a:bodyPr/>
        <a:lstStyle/>
        <a:p>
          <a:endParaRPr lang="en-US"/>
        </a:p>
      </dgm:t>
    </dgm:pt>
    <dgm:pt modelId="{89A714A5-6FBD-48DD-8CAA-9A35CD1A9D7B}">
      <dgm:prSet/>
      <dgm:spPr/>
      <dgm:t>
        <a:bodyPr/>
        <a:lstStyle/>
        <a:p>
          <a:r>
            <a:rPr lang="en-US"/>
            <a:t>1.2 million patterns</a:t>
          </a:r>
        </a:p>
      </dgm:t>
    </dgm:pt>
    <dgm:pt modelId="{A1E65E66-0D1E-4DA5-B121-29C9F7BABACE}" type="parTrans" cxnId="{1CD4E490-10FB-41A3-AB74-4F745A65C1E5}">
      <dgm:prSet/>
      <dgm:spPr/>
      <dgm:t>
        <a:bodyPr/>
        <a:lstStyle/>
        <a:p>
          <a:endParaRPr lang="en-US"/>
        </a:p>
      </dgm:t>
    </dgm:pt>
    <dgm:pt modelId="{6D400771-E30A-4D43-8644-F3D722DF2B0F}" type="sibTrans" cxnId="{1CD4E490-10FB-41A3-AB74-4F745A65C1E5}">
      <dgm:prSet/>
      <dgm:spPr/>
      <dgm:t>
        <a:bodyPr/>
        <a:lstStyle/>
        <a:p>
          <a:endParaRPr lang="en-US"/>
        </a:p>
      </dgm:t>
    </dgm:pt>
    <dgm:pt modelId="{FF4C3F73-23C0-45C3-9974-841F1C189A4B}">
      <dgm:prSet/>
      <dgm:spPr/>
      <dgm:t>
        <a:bodyPr/>
        <a:lstStyle/>
        <a:p>
          <a:r>
            <a:rPr lang="en-US"/>
            <a:t>11 million registered users</a:t>
          </a:r>
        </a:p>
      </dgm:t>
    </dgm:pt>
    <dgm:pt modelId="{43EAB681-A357-481E-8343-89E18FA1FCA4}" type="parTrans" cxnId="{5B7B7B7A-3797-4696-B337-39EF4BEE333B}">
      <dgm:prSet/>
      <dgm:spPr/>
      <dgm:t>
        <a:bodyPr/>
        <a:lstStyle/>
        <a:p>
          <a:endParaRPr lang="en-US"/>
        </a:p>
      </dgm:t>
    </dgm:pt>
    <dgm:pt modelId="{973F8267-A2A0-466A-AC71-AAC0DE084710}" type="sibTrans" cxnId="{5B7B7B7A-3797-4696-B337-39EF4BEE333B}">
      <dgm:prSet/>
      <dgm:spPr/>
      <dgm:t>
        <a:bodyPr/>
        <a:lstStyle/>
        <a:p>
          <a:endParaRPr lang="en-US"/>
        </a:p>
      </dgm:t>
    </dgm:pt>
    <dgm:pt modelId="{73375BEE-2A7E-4799-AB5F-EE789A828E8F}" type="pres">
      <dgm:prSet presAssocID="{2B8BB410-A191-4D4D-932B-5C30B0F31B7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ABFE5AD-720F-4061-B2AB-07D17B5B1ECD}" type="pres">
      <dgm:prSet presAssocID="{17FC0F8B-9C2E-4B59-98BC-3ACB0EBFA372}" presName="root1" presStyleCnt="0"/>
      <dgm:spPr/>
    </dgm:pt>
    <dgm:pt modelId="{ED4F9096-6D95-444C-8C8A-61468E726456}" type="pres">
      <dgm:prSet presAssocID="{17FC0F8B-9C2E-4B59-98BC-3ACB0EBFA372}" presName="LevelOneTextNode" presStyleLbl="node0" presStyleIdx="0" presStyleCnt="2">
        <dgm:presLayoutVars>
          <dgm:chPref val="3"/>
        </dgm:presLayoutVars>
      </dgm:prSet>
      <dgm:spPr/>
    </dgm:pt>
    <dgm:pt modelId="{77E8B580-CE6C-41FA-B4E3-5E1FF394A494}" type="pres">
      <dgm:prSet presAssocID="{17FC0F8B-9C2E-4B59-98BC-3ACB0EBFA372}" presName="level2hierChild" presStyleCnt="0"/>
      <dgm:spPr/>
    </dgm:pt>
    <dgm:pt modelId="{E7F23E72-27AB-4D99-AFCF-E6AA3156CBDD}" type="pres">
      <dgm:prSet presAssocID="{1847B091-F1B6-42D4-8A5A-31BDE2954188}" presName="root1" presStyleCnt="0"/>
      <dgm:spPr/>
    </dgm:pt>
    <dgm:pt modelId="{0F1BF2CE-0D46-4608-98DE-E3A21E90E163}" type="pres">
      <dgm:prSet presAssocID="{1847B091-F1B6-42D4-8A5A-31BDE2954188}" presName="LevelOneTextNode" presStyleLbl="node0" presStyleIdx="1" presStyleCnt="2">
        <dgm:presLayoutVars>
          <dgm:chPref val="3"/>
        </dgm:presLayoutVars>
      </dgm:prSet>
      <dgm:spPr/>
    </dgm:pt>
    <dgm:pt modelId="{9D8D86FC-1335-43CD-B350-1FD28EDE376B}" type="pres">
      <dgm:prSet presAssocID="{1847B091-F1B6-42D4-8A5A-31BDE2954188}" presName="level2hierChild" presStyleCnt="0"/>
      <dgm:spPr/>
    </dgm:pt>
    <dgm:pt modelId="{1AC146E1-9A2A-47F3-8C4C-D296661D54B3}" type="pres">
      <dgm:prSet presAssocID="{A1E65E66-0D1E-4DA5-B121-29C9F7BABACE}" presName="conn2-1" presStyleLbl="parChTrans1D2" presStyleIdx="0" presStyleCnt="2"/>
      <dgm:spPr/>
    </dgm:pt>
    <dgm:pt modelId="{5167A129-7045-4FBE-BA03-0C16BA82BD59}" type="pres">
      <dgm:prSet presAssocID="{A1E65E66-0D1E-4DA5-B121-29C9F7BABACE}" presName="connTx" presStyleLbl="parChTrans1D2" presStyleIdx="0" presStyleCnt="2"/>
      <dgm:spPr/>
    </dgm:pt>
    <dgm:pt modelId="{9EEEFD74-9394-4CB4-9F9C-78A826C536D7}" type="pres">
      <dgm:prSet presAssocID="{89A714A5-6FBD-48DD-8CAA-9A35CD1A9D7B}" presName="root2" presStyleCnt="0"/>
      <dgm:spPr/>
    </dgm:pt>
    <dgm:pt modelId="{E887C6A4-B262-4A50-815D-4A538CC6BA53}" type="pres">
      <dgm:prSet presAssocID="{89A714A5-6FBD-48DD-8CAA-9A35CD1A9D7B}" presName="LevelTwoTextNode" presStyleLbl="node2" presStyleIdx="0" presStyleCnt="2">
        <dgm:presLayoutVars>
          <dgm:chPref val="3"/>
        </dgm:presLayoutVars>
      </dgm:prSet>
      <dgm:spPr/>
    </dgm:pt>
    <dgm:pt modelId="{0E53D11B-1B82-4EEF-A471-8C25BB9352D0}" type="pres">
      <dgm:prSet presAssocID="{89A714A5-6FBD-48DD-8CAA-9A35CD1A9D7B}" presName="level3hierChild" presStyleCnt="0"/>
      <dgm:spPr/>
    </dgm:pt>
    <dgm:pt modelId="{AC37A487-F3BF-476C-B2F5-26104AECE33D}" type="pres">
      <dgm:prSet presAssocID="{43EAB681-A357-481E-8343-89E18FA1FCA4}" presName="conn2-1" presStyleLbl="parChTrans1D2" presStyleIdx="1" presStyleCnt="2"/>
      <dgm:spPr/>
    </dgm:pt>
    <dgm:pt modelId="{D33B0F00-E859-46FD-9A3D-A4B52DC3646F}" type="pres">
      <dgm:prSet presAssocID="{43EAB681-A357-481E-8343-89E18FA1FCA4}" presName="connTx" presStyleLbl="parChTrans1D2" presStyleIdx="1" presStyleCnt="2"/>
      <dgm:spPr/>
    </dgm:pt>
    <dgm:pt modelId="{A39BC7AF-D76E-4002-BBB1-C37E1BF5CF82}" type="pres">
      <dgm:prSet presAssocID="{FF4C3F73-23C0-45C3-9974-841F1C189A4B}" presName="root2" presStyleCnt="0"/>
      <dgm:spPr/>
    </dgm:pt>
    <dgm:pt modelId="{16B931F8-9098-47A0-ADC1-222FA685D192}" type="pres">
      <dgm:prSet presAssocID="{FF4C3F73-23C0-45C3-9974-841F1C189A4B}" presName="LevelTwoTextNode" presStyleLbl="node2" presStyleIdx="1" presStyleCnt="2">
        <dgm:presLayoutVars>
          <dgm:chPref val="3"/>
        </dgm:presLayoutVars>
      </dgm:prSet>
      <dgm:spPr/>
    </dgm:pt>
    <dgm:pt modelId="{C75E4C93-1EB6-4FEF-8229-4187A5E939C5}" type="pres">
      <dgm:prSet presAssocID="{FF4C3F73-23C0-45C3-9974-841F1C189A4B}" presName="level3hierChild" presStyleCnt="0"/>
      <dgm:spPr/>
    </dgm:pt>
  </dgm:ptLst>
  <dgm:cxnLst>
    <dgm:cxn modelId="{7305AE00-5DAD-42E3-9172-719F85A7FD11}" type="presOf" srcId="{43EAB681-A357-481E-8343-89E18FA1FCA4}" destId="{D33B0F00-E859-46FD-9A3D-A4B52DC3646F}" srcOrd="1" destOrd="0" presId="urn:microsoft.com/office/officeart/2005/8/layout/hierarchy2"/>
    <dgm:cxn modelId="{E751F52C-07A8-4345-BD82-090C5F450EBA}" type="presOf" srcId="{1847B091-F1B6-42D4-8A5A-31BDE2954188}" destId="{0F1BF2CE-0D46-4608-98DE-E3A21E90E163}" srcOrd="0" destOrd="0" presId="urn:microsoft.com/office/officeart/2005/8/layout/hierarchy2"/>
    <dgm:cxn modelId="{4EDC7830-2E7C-4FCA-9ADA-809FB518A41A}" type="presOf" srcId="{2B8BB410-A191-4D4D-932B-5C30B0F31B75}" destId="{73375BEE-2A7E-4799-AB5F-EE789A828E8F}" srcOrd="0" destOrd="0" presId="urn:microsoft.com/office/officeart/2005/8/layout/hierarchy2"/>
    <dgm:cxn modelId="{2BC14F32-4144-4A00-9E0E-611834769E7A}" type="presOf" srcId="{FF4C3F73-23C0-45C3-9974-841F1C189A4B}" destId="{16B931F8-9098-47A0-ADC1-222FA685D192}" srcOrd="0" destOrd="0" presId="urn:microsoft.com/office/officeart/2005/8/layout/hierarchy2"/>
    <dgm:cxn modelId="{03FE023F-9338-48E7-BF46-17323003C023}" type="presOf" srcId="{43EAB681-A357-481E-8343-89E18FA1FCA4}" destId="{AC37A487-F3BF-476C-B2F5-26104AECE33D}" srcOrd="0" destOrd="0" presId="urn:microsoft.com/office/officeart/2005/8/layout/hierarchy2"/>
    <dgm:cxn modelId="{5B7B7B7A-3797-4696-B337-39EF4BEE333B}" srcId="{1847B091-F1B6-42D4-8A5A-31BDE2954188}" destId="{FF4C3F73-23C0-45C3-9974-841F1C189A4B}" srcOrd="1" destOrd="0" parTransId="{43EAB681-A357-481E-8343-89E18FA1FCA4}" sibTransId="{973F8267-A2A0-466A-AC71-AAC0DE084710}"/>
    <dgm:cxn modelId="{A77B4885-604E-4621-8340-4BC26F5676F1}" type="presOf" srcId="{A1E65E66-0D1E-4DA5-B121-29C9F7BABACE}" destId="{1AC146E1-9A2A-47F3-8C4C-D296661D54B3}" srcOrd="0" destOrd="0" presId="urn:microsoft.com/office/officeart/2005/8/layout/hierarchy2"/>
    <dgm:cxn modelId="{1CD4E490-10FB-41A3-AB74-4F745A65C1E5}" srcId="{1847B091-F1B6-42D4-8A5A-31BDE2954188}" destId="{89A714A5-6FBD-48DD-8CAA-9A35CD1A9D7B}" srcOrd="0" destOrd="0" parTransId="{A1E65E66-0D1E-4DA5-B121-29C9F7BABACE}" sibTransId="{6D400771-E30A-4D43-8644-F3D722DF2B0F}"/>
    <dgm:cxn modelId="{5540FDBA-E1EF-42F3-A7AF-DB26CAE04720}" type="presOf" srcId="{17FC0F8B-9C2E-4B59-98BC-3ACB0EBFA372}" destId="{ED4F9096-6D95-444C-8C8A-61468E726456}" srcOrd="0" destOrd="0" presId="urn:microsoft.com/office/officeart/2005/8/layout/hierarchy2"/>
    <dgm:cxn modelId="{F1CB27CB-E1C6-4A45-810F-E936731F40EA}" type="presOf" srcId="{89A714A5-6FBD-48DD-8CAA-9A35CD1A9D7B}" destId="{E887C6A4-B262-4A50-815D-4A538CC6BA53}" srcOrd="0" destOrd="0" presId="urn:microsoft.com/office/officeart/2005/8/layout/hierarchy2"/>
    <dgm:cxn modelId="{D91910D6-CCA6-422D-AFC2-A05E750C55AA}" srcId="{2B8BB410-A191-4D4D-932B-5C30B0F31B75}" destId="{1847B091-F1B6-42D4-8A5A-31BDE2954188}" srcOrd="1" destOrd="0" parTransId="{9BD21AF5-E122-4CA3-B241-6E3A495E8DFE}" sibTransId="{5D7AAFD9-A484-4E77-9F2F-3E7B4ED2EB90}"/>
    <dgm:cxn modelId="{B50C51F8-E302-4934-ABA3-0D48C06CD713}" type="presOf" srcId="{A1E65E66-0D1E-4DA5-B121-29C9F7BABACE}" destId="{5167A129-7045-4FBE-BA03-0C16BA82BD59}" srcOrd="1" destOrd="0" presId="urn:microsoft.com/office/officeart/2005/8/layout/hierarchy2"/>
    <dgm:cxn modelId="{B5D3D7FA-A6C0-4155-9A64-6517DC582F2D}" srcId="{2B8BB410-A191-4D4D-932B-5C30B0F31B75}" destId="{17FC0F8B-9C2E-4B59-98BC-3ACB0EBFA372}" srcOrd="0" destOrd="0" parTransId="{65742B04-6693-46D4-A401-D96E1AC9ACD3}" sibTransId="{5EE43CA9-F1AC-45AF-A3B8-120BE0064C37}"/>
    <dgm:cxn modelId="{2B3CBEE8-7C22-4F56-A1AA-51C8B6617F13}" type="presParOf" srcId="{73375BEE-2A7E-4799-AB5F-EE789A828E8F}" destId="{5ABFE5AD-720F-4061-B2AB-07D17B5B1ECD}" srcOrd="0" destOrd="0" presId="urn:microsoft.com/office/officeart/2005/8/layout/hierarchy2"/>
    <dgm:cxn modelId="{1075C36D-254A-417F-A696-8FEFAB947102}" type="presParOf" srcId="{5ABFE5AD-720F-4061-B2AB-07D17B5B1ECD}" destId="{ED4F9096-6D95-444C-8C8A-61468E726456}" srcOrd="0" destOrd="0" presId="urn:microsoft.com/office/officeart/2005/8/layout/hierarchy2"/>
    <dgm:cxn modelId="{EF54EC41-733E-4AB6-9A8F-33920BD3CF44}" type="presParOf" srcId="{5ABFE5AD-720F-4061-B2AB-07D17B5B1ECD}" destId="{77E8B580-CE6C-41FA-B4E3-5E1FF394A494}" srcOrd="1" destOrd="0" presId="urn:microsoft.com/office/officeart/2005/8/layout/hierarchy2"/>
    <dgm:cxn modelId="{1C356F28-1067-4172-8941-3BDBB0678CE6}" type="presParOf" srcId="{73375BEE-2A7E-4799-AB5F-EE789A828E8F}" destId="{E7F23E72-27AB-4D99-AFCF-E6AA3156CBDD}" srcOrd="1" destOrd="0" presId="urn:microsoft.com/office/officeart/2005/8/layout/hierarchy2"/>
    <dgm:cxn modelId="{AD5147E2-239F-4080-8666-C0FA57470057}" type="presParOf" srcId="{E7F23E72-27AB-4D99-AFCF-E6AA3156CBDD}" destId="{0F1BF2CE-0D46-4608-98DE-E3A21E90E163}" srcOrd="0" destOrd="0" presId="urn:microsoft.com/office/officeart/2005/8/layout/hierarchy2"/>
    <dgm:cxn modelId="{77081308-3EB4-4ABB-B22F-9F32CBFFA224}" type="presParOf" srcId="{E7F23E72-27AB-4D99-AFCF-E6AA3156CBDD}" destId="{9D8D86FC-1335-43CD-B350-1FD28EDE376B}" srcOrd="1" destOrd="0" presId="urn:microsoft.com/office/officeart/2005/8/layout/hierarchy2"/>
    <dgm:cxn modelId="{32B51FDC-5729-4F77-B668-AA7766F2CE59}" type="presParOf" srcId="{9D8D86FC-1335-43CD-B350-1FD28EDE376B}" destId="{1AC146E1-9A2A-47F3-8C4C-D296661D54B3}" srcOrd="0" destOrd="0" presId="urn:microsoft.com/office/officeart/2005/8/layout/hierarchy2"/>
    <dgm:cxn modelId="{434BD202-9DAC-4F0A-AD48-4FB75B1899A2}" type="presParOf" srcId="{1AC146E1-9A2A-47F3-8C4C-D296661D54B3}" destId="{5167A129-7045-4FBE-BA03-0C16BA82BD59}" srcOrd="0" destOrd="0" presId="urn:microsoft.com/office/officeart/2005/8/layout/hierarchy2"/>
    <dgm:cxn modelId="{2323DF02-9709-4F63-A33F-7140A58D8455}" type="presParOf" srcId="{9D8D86FC-1335-43CD-B350-1FD28EDE376B}" destId="{9EEEFD74-9394-4CB4-9F9C-78A826C536D7}" srcOrd="1" destOrd="0" presId="urn:microsoft.com/office/officeart/2005/8/layout/hierarchy2"/>
    <dgm:cxn modelId="{8CD346F9-224F-4563-A662-554C183C379D}" type="presParOf" srcId="{9EEEFD74-9394-4CB4-9F9C-78A826C536D7}" destId="{E887C6A4-B262-4A50-815D-4A538CC6BA53}" srcOrd="0" destOrd="0" presId="urn:microsoft.com/office/officeart/2005/8/layout/hierarchy2"/>
    <dgm:cxn modelId="{DF18BD37-5410-402B-A2C1-D2CC83184C6D}" type="presParOf" srcId="{9EEEFD74-9394-4CB4-9F9C-78A826C536D7}" destId="{0E53D11B-1B82-4EEF-A471-8C25BB9352D0}" srcOrd="1" destOrd="0" presId="urn:microsoft.com/office/officeart/2005/8/layout/hierarchy2"/>
    <dgm:cxn modelId="{220B03AE-060C-4C86-B3BC-B92BF457F321}" type="presParOf" srcId="{9D8D86FC-1335-43CD-B350-1FD28EDE376B}" destId="{AC37A487-F3BF-476C-B2F5-26104AECE33D}" srcOrd="2" destOrd="0" presId="urn:microsoft.com/office/officeart/2005/8/layout/hierarchy2"/>
    <dgm:cxn modelId="{E49B1417-5CF5-4651-8974-17F39E903EDE}" type="presParOf" srcId="{AC37A487-F3BF-476C-B2F5-26104AECE33D}" destId="{D33B0F00-E859-46FD-9A3D-A4B52DC3646F}" srcOrd="0" destOrd="0" presId="urn:microsoft.com/office/officeart/2005/8/layout/hierarchy2"/>
    <dgm:cxn modelId="{85BFE0FA-DD44-4D13-B102-92E6E976A4AA}" type="presParOf" srcId="{9D8D86FC-1335-43CD-B350-1FD28EDE376B}" destId="{A39BC7AF-D76E-4002-BBB1-C37E1BF5CF82}" srcOrd="3" destOrd="0" presId="urn:microsoft.com/office/officeart/2005/8/layout/hierarchy2"/>
    <dgm:cxn modelId="{13589D65-BF7D-4AAE-9088-44752EBAD642}" type="presParOf" srcId="{A39BC7AF-D76E-4002-BBB1-C37E1BF5CF82}" destId="{16B931F8-9098-47A0-ADC1-222FA685D192}" srcOrd="0" destOrd="0" presId="urn:microsoft.com/office/officeart/2005/8/layout/hierarchy2"/>
    <dgm:cxn modelId="{8EAA4C47-10C2-40B9-B8E6-26A02F3F887A}" type="presParOf" srcId="{A39BC7AF-D76E-4002-BBB1-C37E1BF5CF82}" destId="{C75E4C93-1EB6-4FEF-8229-4187A5E939C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46D2C6-689E-4260-95C5-C7D6B3671A0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6375C0-CFDC-4493-9FBD-109270998144}">
      <dgm:prSet/>
      <dgm:spPr/>
      <dgm:t>
        <a:bodyPr/>
        <a:lstStyle/>
        <a:p>
          <a:r>
            <a:rPr lang="en-US"/>
            <a:t>First API call to get the pattern ID.  Patterns limited to most popular knitting patterns by American designers and not yet discontinued.</a:t>
          </a:r>
        </a:p>
      </dgm:t>
    </dgm:pt>
    <dgm:pt modelId="{3A7A8829-8637-4DDB-B9FB-91C182390D1B}" type="parTrans" cxnId="{D8371988-C5BE-4E0B-BB10-26B5135CB8F2}">
      <dgm:prSet/>
      <dgm:spPr/>
      <dgm:t>
        <a:bodyPr/>
        <a:lstStyle/>
        <a:p>
          <a:endParaRPr lang="en-US"/>
        </a:p>
      </dgm:t>
    </dgm:pt>
    <dgm:pt modelId="{C41FA986-278F-4324-AA6C-12C1CB641E7C}" type="sibTrans" cxnId="{D8371988-C5BE-4E0B-BB10-26B5135CB8F2}">
      <dgm:prSet/>
      <dgm:spPr/>
      <dgm:t>
        <a:bodyPr/>
        <a:lstStyle/>
        <a:p>
          <a:endParaRPr lang="en-US"/>
        </a:p>
      </dgm:t>
    </dgm:pt>
    <dgm:pt modelId="{CA3892B6-B43C-4246-B820-22F685E2CF95}">
      <dgm:prSet/>
      <dgm:spPr/>
      <dgm:t>
        <a:bodyPr/>
        <a:lstStyle/>
        <a:p>
          <a:r>
            <a:rPr lang="en-US"/>
            <a:t>Second API call to use the pattern ID to get more detailed data such as pattern author, price, average, difficulty, and gauge.</a:t>
          </a:r>
        </a:p>
      </dgm:t>
    </dgm:pt>
    <dgm:pt modelId="{8BE23DF1-0975-447E-856E-F22A3EDBC186}" type="parTrans" cxnId="{DD0DB0FF-2066-4153-BADB-0CE4E54CF0E7}">
      <dgm:prSet/>
      <dgm:spPr/>
      <dgm:t>
        <a:bodyPr/>
        <a:lstStyle/>
        <a:p>
          <a:endParaRPr lang="en-US"/>
        </a:p>
      </dgm:t>
    </dgm:pt>
    <dgm:pt modelId="{D0DB759D-E070-46E7-883F-F7462C5F59AF}" type="sibTrans" cxnId="{DD0DB0FF-2066-4153-BADB-0CE4E54CF0E7}">
      <dgm:prSet/>
      <dgm:spPr/>
      <dgm:t>
        <a:bodyPr/>
        <a:lstStyle/>
        <a:p>
          <a:endParaRPr lang="en-US"/>
        </a:p>
      </dgm:t>
    </dgm:pt>
    <dgm:pt modelId="{221A87C8-7BFE-469C-8D20-97CD69793050}">
      <dgm:prSet/>
      <dgm:spPr/>
      <dgm:t>
        <a:bodyPr/>
        <a:lstStyle/>
        <a:p>
          <a:r>
            <a:rPr lang="en-US"/>
            <a:t>Transformed collected features into a CSV file</a:t>
          </a:r>
        </a:p>
      </dgm:t>
    </dgm:pt>
    <dgm:pt modelId="{EC344469-6F90-45B4-88BD-F222679ABFEF}" type="parTrans" cxnId="{9652A7DD-75CF-417B-87CD-82638B312E37}">
      <dgm:prSet/>
      <dgm:spPr/>
      <dgm:t>
        <a:bodyPr/>
        <a:lstStyle/>
        <a:p>
          <a:endParaRPr lang="en-US"/>
        </a:p>
      </dgm:t>
    </dgm:pt>
    <dgm:pt modelId="{2D8AB7AC-2567-43A9-90B7-E3EED4D83F95}" type="sibTrans" cxnId="{9652A7DD-75CF-417B-87CD-82638B312E37}">
      <dgm:prSet/>
      <dgm:spPr/>
      <dgm:t>
        <a:bodyPr/>
        <a:lstStyle/>
        <a:p>
          <a:endParaRPr lang="en-US"/>
        </a:p>
      </dgm:t>
    </dgm:pt>
    <dgm:pt modelId="{3980D2E7-EE46-459C-BD34-4150FC3A2308}" type="pres">
      <dgm:prSet presAssocID="{3846D2C6-689E-4260-95C5-C7D6B3671A0A}" presName="outerComposite" presStyleCnt="0">
        <dgm:presLayoutVars>
          <dgm:chMax val="5"/>
          <dgm:dir/>
          <dgm:resizeHandles val="exact"/>
        </dgm:presLayoutVars>
      </dgm:prSet>
      <dgm:spPr/>
    </dgm:pt>
    <dgm:pt modelId="{D3926BD5-6F78-4EB8-8288-040C3E6DD3DF}" type="pres">
      <dgm:prSet presAssocID="{3846D2C6-689E-4260-95C5-C7D6B3671A0A}" presName="dummyMaxCanvas" presStyleCnt="0">
        <dgm:presLayoutVars/>
      </dgm:prSet>
      <dgm:spPr/>
    </dgm:pt>
    <dgm:pt modelId="{14D1AB19-F1CF-4A22-8F93-45516F7CA303}" type="pres">
      <dgm:prSet presAssocID="{3846D2C6-689E-4260-95C5-C7D6B3671A0A}" presName="ThreeNodes_1" presStyleLbl="node1" presStyleIdx="0" presStyleCnt="3">
        <dgm:presLayoutVars>
          <dgm:bulletEnabled val="1"/>
        </dgm:presLayoutVars>
      </dgm:prSet>
      <dgm:spPr/>
    </dgm:pt>
    <dgm:pt modelId="{68D2C2C4-E102-47E8-981C-8B48B07F0BBB}" type="pres">
      <dgm:prSet presAssocID="{3846D2C6-689E-4260-95C5-C7D6B3671A0A}" presName="ThreeNodes_2" presStyleLbl="node1" presStyleIdx="1" presStyleCnt="3">
        <dgm:presLayoutVars>
          <dgm:bulletEnabled val="1"/>
        </dgm:presLayoutVars>
      </dgm:prSet>
      <dgm:spPr/>
    </dgm:pt>
    <dgm:pt modelId="{A150CC2B-6182-4BC5-859A-39ECFCE8E966}" type="pres">
      <dgm:prSet presAssocID="{3846D2C6-689E-4260-95C5-C7D6B3671A0A}" presName="ThreeNodes_3" presStyleLbl="node1" presStyleIdx="2" presStyleCnt="3">
        <dgm:presLayoutVars>
          <dgm:bulletEnabled val="1"/>
        </dgm:presLayoutVars>
      </dgm:prSet>
      <dgm:spPr/>
    </dgm:pt>
    <dgm:pt modelId="{E8908797-A30E-4FE4-A512-C415B5056AB9}" type="pres">
      <dgm:prSet presAssocID="{3846D2C6-689E-4260-95C5-C7D6B3671A0A}" presName="ThreeConn_1-2" presStyleLbl="fgAccFollowNode1" presStyleIdx="0" presStyleCnt="2">
        <dgm:presLayoutVars>
          <dgm:bulletEnabled val="1"/>
        </dgm:presLayoutVars>
      </dgm:prSet>
      <dgm:spPr/>
    </dgm:pt>
    <dgm:pt modelId="{A231B049-EBBE-4EA6-B29E-BA4AB6F578F4}" type="pres">
      <dgm:prSet presAssocID="{3846D2C6-689E-4260-95C5-C7D6B3671A0A}" presName="ThreeConn_2-3" presStyleLbl="fgAccFollowNode1" presStyleIdx="1" presStyleCnt="2">
        <dgm:presLayoutVars>
          <dgm:bulletEnabled val="1"/>
        </dgm:presLayoutVars>
      </dgm:prSet>
      <dgm:spPr/>
    </dgm:pt>
    <dgm:pt modelId="{82DB8B08-5030-42B7-9006-2590F3C9541A}" type="pres">
      <dgm:prSet presAssocID="{3846D2C6-689E-4260-95C5-C7D6B3671A0A}" presName="ThreeNodes_1_text" presStyleLbl="node1" presStyleIdx="2" presStyleCnt="3">
        <dgm:presLayoutVars>
          <dgm:bulletEnabled val="1"/>
        </dgm:presLayoutVars>
      </dgm:prSet>
      <dgm:spPr/>
    </dgm:pt>
    <dgm:pt modelId="{664B5182-E54F-4D47-A6AD-3BE69F425D4D}" type="pres">
      <dgm:prSet presAssocID="{3846D2C6-689E-4260-95C5-C7D6B3671A0A}" presName="ThreeNodes_2_text" presStyleLbl="node1" presStyleIdx="2" presStyleCnt="3">
        <dgm:presLayoutVars>
          <dgm:bulletEnabled val="1"/>
        </dgm:presLayoutVars>
      </dgm:prSet>
      <dgm:spPr/>
    </dgm:pt>
    <dgm:pt modelId="{4A553D47-4E1C-4F90-A0C6-0010A68972B9}" type="pres">
      <dgm:prSet presAssocID="{3846D2C6-689E-4260-95C5-C7D6B3671A0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8717D2B-629E-4E57-9C2F-EA76872C80AB}" type="presOf" srcId="{C41FA986-278F-4324-AA6C-12C1CB641E7C}" destId="{E8908797-A30E-4FE4-A512-C415B5056AB9}" srcOrd="0" destOrd="0" presId="urn:microsoft.com/office/officeart/2005/8/layout/vProcess5"/>
    <dgm:cxn modelId="{CED04231-F25C-4CD1-A224-4CB9EB4920B2}" type="presOf" srcId="{D0DB759D-E070-46E7-883F-F7462C5F59AF}" destId="{A231B049-EBBE-4EA6-B29E-BA4AB6F578F4}" srcOrd="0" destOrd="0" presId="urn:microsoft.com/office/officeart/2005/8/layout/vProcess5"/>
    <dgm:cxn modelId="{82427B3A-5E83-4996-B14C-22A64B1B3979}" type="presOf" srcId="{5E6375C0-CFDC-4493-9FBD-109270998144}" destId="{82DB8B08-5030-42B7-9006-2590F3C9541A}" srcOrd="1" destOrd="0" presId="urn:microsoft.com/office/officeart/2005/8/layout/vProcess5"/>
    <dgm:cxn modelId="{B4853E62-E230-4E8C-B35A-B7ACE4054F3A}" type="presOf" srcId="{5E6375C0-CFDC-4493-9FBD-109270998144}" destId="{14D1AB19-F1CF-4A22-8F93-45516F7CA303}" srcOrd="0" destOrd="0" presId="urn:microsoft.com/office/officeart/2005/8/layout/vProcess5"/>
    <dgm:cxn modelId="{16ECC367-A0CF-472B-97BE-F1DD69A202C6}" type="presOf" srcId="{221A87C8-7BFE-469C-8D20-97CD69793050}" destId="{A150CC2B-6182-4BC5-859A-39ECFCE8E966}" srcOrd="0" destOrd="0" presId="urn:microsoft.com/office/officeart/2005/8/layout/vProcess5"/>
    <dgm:cxn modelId="{D071A370-9FF5-4457-A9B6-541A294C176C}" type="presOf" srcId="{3846D2C6-689E-4260-95C5-C7D6B3671A0A}" destId="{3980D2E7-EE46-459C-BD34-4150FC3A2308}" srcOrd="0" destOrd="0" presId="urn:microsoft.com/office/officeart/2005/8/layout/vProcess5"/>
    <dgm:cxn modelId="{2A824686-890F-4A18-AFA6-CA7E0060E93E}" type="presOf" srcId="{CA3892B6-B43C-4246-B820-22F685E2CF95}" destId="{68D2C2C4-E102-47E8-981C-8B48B07F0BBB}" srcOrd="0" destOrd="0" presId="urn:microsoft.com/office/officeart/2005/8/layout/vProcess5"/>
    <dgm:cxn modelId="{D8371988-C5BE-4E0B-BB10-26B5135CB8F2}" srcId="{3846D2C6-689E-4260-95C5-C7D6B3671A0A}" destId="{5E6375C0-CFDC-4493-9FBD-109270998144}" srcOrd="0" destOrd="0" parTransId="{3A7A8829-8637-4DDB-B9FB-91C182390D1B}" sibTransId="{C41FA986-278F-4324-AA6C-12C1CB641E7C}"/>
    <dgm:cxn modelId="{402A1189-9BE0-4038-B4C8-EE821F65ACD6}" type="presOf" srcId="{CA3892B6-B43C-4246-B820-22F685E2CF95}" destId="{664B5182-E54F-4D47-A6AD-3BE69F425D4D}" srcOrd="1" destOrd="0" presId="urn:microsoft.com/office/officeart/2005/8/layout/vProcess5"/>
    <dgm:cxn modelId="{5F87B6C9-8998-4076-813F-CDB89DBBF083}" type="presOf" srcId="{221A87C8-7BFE-469C-8D20-97CD69793050}" destId="{4A553D47-4E1C-4F90-A0C6-0010A68972B9}" srcOrd="1" destOrd="0" presId="urn:microsoft.com/office/officeart/2005/8/layout/vProcess5"/>
    <dgm:cxn modelId="{9652A7DD-75CF-417B-87CD-82638B312E37}" srcId="{3846D2C6-689E-4260-95C5-C7D6B3671A0A}" destId="{221A87C8-7BFE-469C-8D20-97CD69793050}" srcOrd="2" destOrd="0" parTransId="{EC344469-6F90-45B4-88BD-F222679ABFEF}" sibTransId="{2D8AB7AC-2567-43A9-90B7-E3EED4D83F95}"/>
    <dgm:cxn modelId="{DD0DB0FF-2066-4153-BADB-0CE4E54CF0E7}" srcId="{3846D2C6-689E-4260-95C5-C7D6B3671A0A}" destId="{CA3892B6-B43C-4246-B820-22F685E2CF95}" srcOrd="1" destOrd="0" parTransId="{8BE23DF1-0975-447E-856E-F22A3EDBC186}" sibTransId="{D0DB759D-E070-46E7-883F-F7462C5F59AF}"/>
    <dgm:cxn modelId="{F49CCCB2-FF8A-486C-901B-57E9DF78E6C6}" type="presParOf" srcId="{3980D2E7-EE46-459C-BD34-4150FC3A2308}" destId="{D3926BD5-6F78-4EB8-8288-040C3E6DD3DF}" srcOrd="0" destOrd="0" presId="urn:microsoft.com/office/officeart/2005/8/layout/vProcess5"/>
    <dgm:cxn modelId="{998F39D4-35E8-4E1C-91D8-02F9D447229D}" type="presParOf" srcId="{3980D2E7-EE46-459C-BD34-4150FC3A2308}" destId="{14D1AB19-F1CF-4A22-8F93-45516F7CA303}" srcOrd="1" destOrd="0" presId="urn:microsoft.com/office/officeart/2005/8/layout/vProcess5"/>
    <dgm:cxn modelId="{BE978170-0157-450A-AC9B-896E364776B9}" type="presParOf" srcId="{3980D2E7-EE46-459C-BD34-4150FC3A2308}" destId="{68D2C2C4-E102-47E8-981C-8B48B07F0BBB}" srcOrd="2" destOrd="0" presId="urn:microsoft.com/office/officeart/2005/8/layout/vProcess5"/>
    <dgm:cxn modelId="{7E1812EC-E2F3-438F-AB79-ADFC0E78993B}" type="presParOf" srcId="{3980D2E7-EE46-459C-BD34-4150FC3A2308}" destId="{A150CC2B-6182-4BC5-859A-39ECFCE8E966}" srcOrd="3" destOrd="0" presId="urn:microsoft.com/office/officeart/2005/8/layout/vProcess5"/>
    <dgm:cxn modelId="{2CF3D38A-7358-4B0B-8025-56B319078A59}" type="presParOf" srcId="{3980D2E7-EE46-459C-BD34-4150FC3A2308}" destId="{E8908797-A30E-4FE4-A512-C415B5056AB9}" srcOrd="4" destOrd="0" presId="urn:microsoft.com/office/officeart/2005/8/layout/vProcess5"/>
    <dgm:cxn modelId="{6EAB2E88-8505-4886-BBD5-AA03CD05F7AB}" type="presParOf" srcId="{3980D2E7-EE46-459C-BD34-4150FC3A2308}" destId="{A231B049-EBBE-4EA6-B29E-BA4AB6F578F4}" srcOrd="5" destOrd="0" presId="urn:microsoft.com/office/officeart/2005/8/layout/vProcess5"/>
    <dgm:cxn modelId="{BBEE78C9-5303-42C5-B520-B58ED91F5587}" type="presParOf" srcId="{3980D2E7-EE46-459C-BD34-4150FC3A2308}" destId="{82DB8B08-5030-42B7-9006-2590F3C9541A}" srcOrd="6" destOrd="0" presId="urn:microsoft.com/office/officeart/2005/8/layout/vProcess5"/>
    <dgm:cxn modelId="{64BD4801-CBD6-4D72-B987-E532014A25C6}" type="presParOf" srcId="{3980D2E7-EE46-459C-BD34-4150FC3A2308}" destId="{664B5182-E54F-4D47-A6AD-3BE69F425D4D}" srcOrd="7" destOrd="0" presId="urn:microsoft.com/office/officeart/2005/8/layout/vProcess5"/>
    <dgm:cxn modelId="{4EDE69FC-9590-4B5D-A25C-EC81E31AC4B6}" type="presParOf" srcId="{3980D2E7-EE46-459C-BD34-4150FC3A2308}" destId="{4A553D47-4E1C-4F90-A0C6-0010A68972B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5211BE-D1B2-404C-B2A3-AE424A4BDC1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49D972-0DE5-4312-84F5-F7126A7F5E54}">
      <dgm:prSet/>
      <dgm:spPr/>
      <dgm:t>
        <a:bodyPr/>
        <a:lstStyle/>
        <a:p>
          <a:pPr>
            <a:defRPr cap="all"/>
          </a:pPr>
          <a:r>
            <a:rPr lang="en-US" dirty="0"/>
            <a:t>Features include pattern author, price, and average difficulty</a:t>
          </a:r>
        </a:p>
        <a:p>
          <a:pPr>
            <a:defRPr cap="all"/>
          </a:pPr>
          <a:r>
            <a:rPr lang="en-US" dirty="0"/>
            <a:t>Eleven features in all</a:t>
          </a:r>
        </a:p>
      </dgm:t>
    </dgm:pt>
    <dgm:pt modelId="{3DB60E22-13D6-4560-8A47-170D093935EE}" type="parTrans" cxnId="{002D51BE-60A7-4EE5-A55D-0CED9F16F46A}">
      <dgm:prSet/>
      <dgm:spPr/>
      <dgm:t>
        <a:bodyPr/>
        <a:lstStyle/>
        <a:p>
          <a:endParaRPr lang="en-US"/>
        </a:p>
      </dgm:t>
    </dgm:pt>
    <dgm:pt modelId="{BC869D2A-4FB4-4CBF-9052-A100F7F4D342}" type="sibTrans" cxnId="{002D51BE-60A7-4EE5-A55D-0CED9F16F46A}">
      <dgm:prSet/>
      <dgm:spPr/>
      <dgm:t>
        <a:bodyPr/>
        <a:lstStyle/>
        <a:p>
          <a:endParaRPr lang="en-US"/>
        </a:p>
      </dgm:t>
    </dgm:pt>
    <dgm:pt modelId="{0BDBFBCA-CD4B-4888-925B-8FDF4000B18E}">
      <dgm:prSet/>
      <dgm:spPr/>
      <dgm:t>
        <a:bodyPr/>
        <a:lstStyle/>
        <a:p>
          <a:pPr>
            <a:defRPr cap="all"/>
          </a:pPr>
          <a:r>
            <a:rPr lang="en-US"/>
            <a:t>Numeric null values typically filled with averages</a:t>
          </a:r>
        </a:p>
      </dgm:t>
    </dgm:pt>
    <dgm:pt modelId="{E5F73EB5-E5D2-4BD6-AC7C-D1F0522234D3}" type="parTrans" cxnId="{46B519E1-2CB3-4026-843C-67D26A1A243F}">
      <dgm:prSet/>
      <dgm:spPr/>
      <dgm:t>
        <a:bodyPr/>
        <a:lstStyle/>
        <a:p>
          <a:endParaRPr lang="en-US"/>
        </a:p>
      </dgm:t>
    </dgm:pt>
    <dgm:pt modelId="{2EF707D1-D7B1-46FF-B722-CA67EEB9308B}" type="sibTrans" cxnId="{46B519E1-2CB3-4026-843C-67D26A1A243F}">
      <dgm:prSet/>
      <dgm:spPr/>
      <dgm:t>
        <a:bodyPr/>
        <a:lstStyle/>
        <a:p>
          <a:endParaRPr lang="en-US"/>
        </a:p>
      </dgm:t>
    </dgm:pt>
    <dgm:pt modelId="{4760CE36-C7E5-4CE4-84F9-EE16F6FC3B51}">
      <dgm:prSet/>
      <dgm:spPr/>
      <dgm:t>
        <a:bodyPr/>
        <a:lstStyle/>
        <a:p>
          <a:pPr>
            <a:defRPr cap="all"/>
          </a:pPr>
          <a:r>
            <a:rPr lang="en-US" dirty="0" err="1"/>
            <a:t>SpaCy</a:t>
          </a:r>
          <a:r>
            <a:rPr lang="en-US" dirty="0"/>
            <a:t> natural language processing and </a:t>
          </a:r>
          <a:r>
            <a:rPr lang="en-US" dirty="0" err="1"/>
            <a:t>FuzzyWuzzy</a:t>
          </a:r>
          <a:r>
            <a:rPr lang="en-US" dirty="0"/>
            <a:t> used to handle author notes and user input</a:t>
          </a:r>
        </a:p>
      </dgm:t>
    </dgm:pt>
    <dgm:pt modelId="{FD36DC98-89A3-4C73-B6B5-7C90B87359A3}" type="parTrans" cxnId="{27B48C63-1A59-4220-93E2-5D6BEAFB4978}">
      <dgm:prSet/>
      <dgm:spPr/>
      <dgm:t>
        <a:bodyPr/>
        <a:lstStyle/>
        <a:p>
          <a:endParaRPr lang="en-US"/>
        </a:p>
      </dgm:t>
    </dgm:pt>
    <dgm:pt modelId="{F6225592-EC86-49FE-991A-9DC76A7FCED2}" type="sibTrans" cxnId="{27B48C63-1A59-4220-93E2-5D6BEAFB4978}">
      <dgm:prSet/>
      <dgm:spPr/>
      <dgm:t>
        <a:bodyPr/>
        <a:lstStyle/>
        <a:p>
          <a:endParaRPr lang="en-US"/>
        </a:p>
      </dgm:t>
    </dgm:pt>
    <dgm:pt modelId="{99B9F6FA-AF27-4691-AC63-67F55DF388C7}">
      <dgm:prSet/>
      <dgm:spPr/>
      <dgm:t>
        <a:bodyPr/>
        <a:lstStyle/>
        <a:p>
          <a:pPr>
            <a:defRPr cap="all"/>
          </a:pPr>
          <a:r>
            <a:rPr lang="en-US" dirty="0"/>
            <a:t>Implemented Recommendation system on </a:t>
          </a:r>
          <a:r>
            <a:rPr lang="en-US" dirty="0" err="1"/>
            <a:t>Streamlit</a:t>
          </a:r>
          <a:endParaRPr lang="en-US" dirty="0"/>
        </a:p>
      </dgm:t>
    </dgm:pt>
    <dgm:pt modelId="{4A16532A-1BAE-4448-A501-3ADD34CDEBE2}" type="parTrans" cxnId="{979EE242-CB28-4CD5-8FF1-8388EBE14A70}">
      <dgm:prSet/>
      <dgm:spPr/>
      <dgm:t>
        <a:bodyPr/>
        <a:lstStyle/>
        <a:p>
          <a:endParaRPr lang="en-US"/>
        </a:p>
      </dgm:t>
    </dgm:pt>
    <dgm:pt modelId="{990DEF52-8D28-4F5B-845C-15000ED2462D}" type="sibTrans" cxnId="{979EE242-CB28-4CD5-8FF1-8388EBE14A70}">
      <dgm:prSet/>
      <dgm:spPr/>
      <dgm:t>
        <a:bodyPr/>
        <a:lstStyle/>
        <a:p>
          <a:endParaRPr lang="en-US"/>
        </a:p>
      </dgm:t>
    </dgm:pt>
    <dgm:pt modelId="{24C57238-F074-46FB-A5E6-FFF7494E35AF}">
      <dgm:prSet/>
      <dgm:spPr/>
      <dgm:t>
        <a:bodyPr/>
        <a:lstStyle/>
        <a:p>
          <a:pPr>
            <a:defRPr cap="all"/>
          </a:pPr>
          <a:r>
            <a:rPr lang="en-US" dirty="0"/>
            <a:t>Cosine distances calculated between each pattern</a:t>
          </a:r>
        </a:p>
      </dgm:t>
    </dgm:pt>
    <dgm:pt modelId="{1D266FC4-FEF2-4798-9ABE-221B104F3317}" type="parTrans" cxnId="{110BF4C5-9C67-4861-9469-0F7CA485A6DD}">
      <dgm:prSet/>
      <dgm:spPr/>
      <dgm:t>
        <a:bodyPr/>
        <a:lstStyle/>
        <a:p>
          <a:endParaRPr lang="en-US"/>
        </a:p>
      </dgm:t>
    </dgm:pt>
    <dgm:pt modelId="{2506890D-D977-4E3F-88BF-818DA1825885}" type="sibTrans" cxnId="{110BF4C5-9C67-4861-9469-0F7CA485A6DD}">
      <dgm:prSet/>
      <dgm:spPr/>
      <dgm:t>
        <a:bodyPr/>
        <a:lstStyle/>
        <a:p>
          <a:endParaRPr lang="en-US"/>
        </a:p>
      </dgm:t>
    </dgm:pt>
    <dgm:pt modelId="{372713B6-BC02-411A-85CB-D5BBA61BB73B}" type="pres">
      <dgm:prSet presAssocID="{395211BE-D1B2-404C-B2A3-AE424A4BDC14}" presName="Name0" presStyleCnt="0">
        <dgm:presLayoutVars>
          <dgm:dir/>
          <dgm:resizeHandles val="exact"/>
        </dgm:presLayoutVars>
      </dgm:prSet>
      <dgm:spPr/>
    </dgm:pt>
    <dgm:pt modelId="{2FC5A59D-D49C-459D-A582-BADC0CEF3EA2}" type="pres">
      <dgm:prSet presAssocID="{4549D972-0DE5-4312-84F5-F7126A7F5E54}" presName="node" presStyleLbl="node1" presStyleIdx="0" presStyleCnt="5">
        <dgm:presLayoutVars>
          <dgm:bulletEnabled val="1"/>
        </dgm:presLayoutVars>
      </dgm:prSet>
      <dgm:spPr/>
    </dgm:pt>
    <dgm:pt modelId="{21566B05-8F9D-4D8C-9D66-E29810504152}" type="pres">
      <dgm:prSet presAssocID="{BC869D2A-4FB4-4CBF-9052-A100F7F4D342}" presName="sibTrans" presStyleLbl="sibTrans1D1" presStyleIdx="0" presStyleCnt="4"/>
      <dgm:spPr/>
    </dgm:pt>
    <dgm:pt modelId="{6C38D94D-AB04-4D53-8187-2CF36B6C48E4}" type="pres">
      <dgm:prSet presAssocID="{BC869D2A-4FB4-4CBF-9052-A100F7F4D342}" presName="connectorText" presStyleLbl="sibTrans1D1" presStyleIdx="0" presStyleCnt="4"/>
      <dgm:spPr/>
    </dgm:pt>
    <dgm:pt modelId="{D11CB488-2091-484A-B96B-156D5E986D47}" type="pres">
      <dgm:prSet presAssocID="{0BDBFBCA-CD4B-4888-925B-8FDF4000B18E}" presName="node" presStyleLbl="node1" presStyleIdx="1" presStyleCnt="5">
        <dgm:presLayoutVars>
          <dgm:bulletEnabled val="1"/>
        </dgm:presLayoutVars>
      </dgm:prSet>
      <dgm:spPr/>
    </dgm:pt>
    <dgm:pt modelId="{63F81F6B-82EF-4FE2-89C2-2E30251CB5CB}" type="pres">
      <dgm:prSet presAssocID="{2EF707D1-D7B1-46FF-B722-CA67EEB9308B}" presName="sibTrans" presStyleLbl="sibTrans1D1" presStyleIdx="1" presStyleCnt="4"/>
      <dgm:spPr/>
    </dgm:pt>
    <dgm:pt modelId="{740B9095-19D7-4B98-91C1-28DF080EC510}" type="pres">
      <dgm:prSet presAssocID="{2EF707D1-D7B1-46FF-B722-CA67EEB9308B}" presName="connectorText" presStyleLbl="sibTrans1D1" presStyleIdx="1" presStyleCnt="4"/>
      <dgm:spPr/>
    </dgm:pt>
    <dgm:pt modelId="{A85719DD-D1FA-4248-BD7A-2448BA5E21C6}" type="pres">
      <dgm:prSet presAssocID="{4760CE36-C7E5-4CE4-84F9-EE16F6FC3B51}" presName="node" presStyleLbl="node1" presStyleIdx="2" presStyleCnt="5">
        <dgm:presLayoutVars>
          <dgm:bulletEnabled val="1"/>
        </dgm:presLayoutVars>
      </dgm:prSet>
      <dgm:spPr/>
    </dgm:pt>
    <dgm:pt modelId="{C9F0A58C-0C4A-4082-A822-CC87B0749343}" type="pres">
      <dgm:prSet presAssocID="{F6225592-EC86-49FE-991A-9DC76A7FCED2}" presName="sibTrans" presStyleLbl="sibTrans1D1" presStyleIdx="2" presStyleCnt="4"/>
      <dgm:spPr/>
    </dgm:pt>
    <dgm:pt modelId="{532D17FC-3359-4094-AE92-92BD20E6A2F1}" type="pres">
      <dgm:prSet presAssocID="{F6225592-EC86-49FE-991A-9DC76A7FCED2}" presName="connectorText" presStyleLbl="sibTrans1D1" presStyleIdx="2" presStyleCnt="4"/>
      <dgm:spPr/>
    </dgm:pt>
    <dgm:pt modelId="{183B4C71-7D41-4170-884F-53C7E09C0A65}" type="pres">
      <dgm:prSet presAssocID="{24C57238-F074-46FB-A5E6-FFF7494E35AF}" presName="node" presStyleLbl="node1" presStyleIdx="3" presStyleCnt="5">
        <dgm:presLayoutVars>
          <dgm:bulletEnabled val="1"/>
        </dgm:presLayoutVars>
      </dgm:prSet>
      <dgm:spPr/>
    </dgm:pt>
    <dgm:pt modelId="{8D288CF6-1336-4010-AB86-F12A8A156748}" type="pres">
      <dgm:prSet presAssocID="{2506890D-D977-4E3F-88BF-818DA1825885}" presName="sibTrans" presStyleLbl="sibTrans1D1" presStyleIdx="3" presStyleCnt="4"/>
      <dgm:spPr/>
    </dgm:pt>
    <dgm:pt modelId="{99FAE20B-17C3-4227-86AC-1A2A899782B0}" type="pres">
      <dgm:prSet presAssocID="{2506890D-D977-4E3F-88BF-818DA1825885}" presName="connectorText" presStyleLbl="sibTrans1D1" presStyleIdx="3" presStyleCnt="4"/>
      <dgm:spPr/>
    </dgm:pt>
    <dgm:pt modelId="{F3C44D0B-5A5C-442C-8D95-DDBB20BE8C47}" type="pres">
      <dgm:prSet presAssocID="{99B9F6FA-AF27-4691-AC63-67F55DF388C7}" presName="node" presStyleLbl="node1" presStyleIdx="4" presStyleCnt="5">
        <dgm:presLayoutVars>
          <dgm:bulletEnabled val="1"/>
        </dgm:presLayoutVars>
      </dgm:prSet>
      <dgm:spPr/>
    </dgm:pt>
  </dgm:ptLst>
  <dgm:cxnLst>
    <dgm:cxn modelId="{2C40B306-0B87-4E2F-B955-1E4E5EA99A01}" type="presOf" srcId="{F6225592-EC86-49FE-991A-9DC76A7FCED2}" destId="{532D17FC-3359-4094-AE92-92BD20E6A2F1}" srcOrd="1" destOrd="0" presId="urn:microsoft.com/office/officeart/2016/7/layout/RepeatingBendingProcessNew"/>
    <dgm:cxn modelId="{FB7B811F-66BB-4935-AEAC-01FA2D20C272}" type="presOf" srcId="{0BDBFBCA-CD4B-4888-925B-8FDF4000B18E}" destId="{D11CB488-2091-484A-B96B-156D5E986D47}" srcOrd="0" destOrd="0" presId="urn:microsoft.com/office/officeart/2016/7/layout/RepeatingBendingProcessNew"/>
    <dgm:cxn modelId="{F0644027-EEFD-4CF6-8220-7867FFE31BA0}" type="presOf" srcId="{4760CE36-C7E5-4CE4-84F9-EE16F6FC3B51}" destId="{A85719DD-D1FA-4248-BD7A-2448BA5E21C6}" srcOrd="0" destOrd="0" presId="urn:microsoft.com/office/officeart/2016/7/layout/RepeatingBendingProcessNew"/>
    <dgm:cxn modelId="{979EE242-CB28-4CD5-8FF1-8388EBE14A70}" srcId="{395211BE-D1B2-404C-B2A3-AE424A4BDC14}" destId="{99B9F6FA-AF27-4691-AC63-67F55DF388C7}" srcOrd="4" destOrd="0" parTransId="{4A16532A-1BAE-4448-A501-3ADD34CDEBE2}" sibTransId="{990DEF52-8D28-4F5B-845C-15000ED2462D}"/>
    <dgm:cxn modelId="{27B48C63-1A59-4220-93E2-5D6BEAFB4978}" srcId="{395211BE-D1B2-404C-B2A3-AE424A4BDC14}" destId="{4760CE36-C7E5-4CE4-84F9-EE16F6FC3B51}" srcOrd="2" destOrd="0" parTransId="{FD36DC98-89A3-4C73-B6B5-7C90B87359A3}" sibTransId="{F6225592-EC86-49FE-991A-9DC76A7FCED2}"/>
    <dgm:cxn modelId="{4B48D77D-0B55-473A-A517-BFC2945C5222}" type="presOf" srcId="{2506890D-D977-4E3F-88BF-818DA1825885}" destId="{99FAE20B-17C3-4227-86AC-1A2A899782B0}" srcOrd="1" destOrd="0" presId="urn:microsoft.com/office/officeart/2016/7/layout/RepeatingBendingProcessNew"/>
    <dgm:cxn modelId="{7AF7027F-57A8-43D0-879A-CFC18F4A90B5}" type="presOf" srcId="{99B9F6FA-AF27-4691-AC63-67F55DF388C7}" destId="{F3C44D0B-5A5C-442C-8D95-DDBB20BE8C47}" srcOrd="0" destOrd="0" presId="urn:microsoft.com/office/officeart/2016/7/layout/RepeatingBendingProcessNew"/>
    <dgm:cxn modelId="{0272428A-B29B-4A2C-8925-122DCEFA48FA}" type="presOf" srcId="{24C57238-F074-46FB-A5E6-FFF7494E35AF}" destId="{183B4C71-7D41-4170-884F-53C7E09C0A65}" srcOrd="0" destOrd="0" presId="urn:microsoft.com/office/officeart/2016/7/layout/RepeatingBendingProcessNew"/>
    <dgm:cxn modelId="{8A083595-6A42-455B-9C90-535EDFF860DC}" type="presOf" srcId="{2EF707D1-D7B1-46FF-B722-CA67EEB9308B}" destId="{63F81F6B-82EF-4FE2-89C2-2E30251CB5CB}" srcOrd="0" destOrd="0" presId="urn:microsoft.com/office/officeart/2016/7/layout/RepeatingBendingProcessNew"/>
    <dgm:cxn modelId="{BF0E92AA-9137-49A8-B5B5-14B04D975BA9}" type="presOf" srcId="{2506890D-D977-4E3F-88BF-818DA1825885}" destId="{8D288CF6-1336-4010-AB86-F12A8A156748}" srcOrd="0" destOrd="0" presId="urn:microsoft.com/office/officeart/2016/7/layout/RepeatingBendingProcessNew"/>
    <dgm:cxn modelId="{D377E9AE-B833-4F4A-84C3-FF024F067207}" type="presOf" srcId="{4549D972-0DE5-4312-84F5-F7126A7F5E54}" destId="{2FC5A59D-D49C-459D-A582-BADC0CEF3EA2}" srcOrd="0" destOrd="0" presId="urn:microsoft.com/office/officeart/2016/7/layout/RepeatingBendingProcessNew"/>
    <dgm:cxn modelId="{002D51BE-60A7-4EE5-A55D-0CED9F16F46A}" srcId="{395211BE-D1B2-404C-B2A3-AE424A4BDC14}" destId="{4549D972-0DE5-4312-84F5-F7126A7F5E54}" srcOrd="0" destOrd="0" parTransId="{3DB60E22-13D6-4560-8A47-170D093935EE}" sibTransId="{BC869D2A-4FB4-4CBF-9052-A100F7F4D342}"/>
    <dgm:cxn modelId="{110BF4C5-9C67-4861-9469-0F7CA485A6DD}" srcId="{395211BE-D1B2-404C-B2A3-AE424A4BDC14}" destId="{24C57238-F074-46FB-A5E6-FFF7494E35AF}" srcOrd="3" destOrd="0" parTransId="{1D266FC4-FEF2-4798-9ABE-221B104F3317}" sibTransId="{2506890D-D977-4E3F-88BF-818DA1825885}"/>
    <dgm:cxn modelId="{D7B7ECD4-FF2B-4812-84BD-3896152EAC0F}" type="presOf" srcId="{F6225592-EC86-49FE-991A-9DC76A7FCED2}" destId="{C9F0A58C-0C4A-4082-A822-CC87B0749343}" srcOrd="0" destOrd="0" presId="urn:microsoft.com/office/officeart/2016/7/layout/RepeatingBendingProcessNew"/>
    <dgm:cxn modelId="{808C69D7-9B77-4810-8C7A-FB41A70B2CA1}" type="presOf" srcId="{395211BE-D1B2-404C-B2A3-AE424A4BDC14}" destId="{372713B6-BC02-411A-85CB-D5BBA61BB73B}" srcOrd="0" destOrd="0" presId="urn:microsoft.com/office/officeart/2016/7/layout/RepeatingBendingProcessNew"/>
    <dgm:cxn modelId="{46B519E1-2CB3-4026-843C-67D26A1A243F}" srcId="{395211BE-D1B2-404C-B2A3-AE424A4BDC14}" destId="{0BDBFBCA-CD4B-4888-925B-8FDF4000B18E}" srcOrd="1" destOrd="0" parTransId="{E5F73EB5-E5D2-4BD6-AC7C-D1F0522234D3}" sibTransId="{2EF707D1-D7B1-46FF-B722-CA67EEB9308B}"/>
    <dgm:cxn modelId="{E6E94CE3-A122-4950-A698-9F466FCBEFA9}" type="presOf" srcId="{2EF707D1-D7B1-46FF-B722-CA67EEB9308B}" destId="{740B9095-19D7-4B98-91C1-28DF080EC510}" srcOrd="1" destOrd="0" presId="urn:microsoft.com/office/officeart/2016/7/layout/RepeatingBendingProcessNew"/>
    <dgm:cxn modelId="{2C04E9E4-5EA6-4FB6-A1B0-5E21286C9670}" type="presOf" srcId="{BC869D2A-4FB4-4CBF-9052-A100F7F4D342}" destId="{21566B05-8F9D-4D8C-9D66-E29810504152}" srcOrd="0" destOrd="0" presId="urn:microsoft.com/office/officeart/2016/7/layout/RepeatingBendingProcessNew"/>
    <dgm:cxn modelId="{ED563CEC-50CB-40B2-A5D4-5FE1B4A9F32E}" type="presOf" srcId="{BC869D2A-4FB4-4CBF-9052-A100F7F4D342}" destId="{6C38D94D-AB04-4D53-8187-2CF36B6C48E4}" srcOrd="1" destOrd="0" presId="urn:microsoft.com/office/officeart/2016/7/layout/RepeatingBendingProcessNew"/>
    <dgm:cxn modelId="{A4DEF7FA-6C4A-4021-A896-4FF7D51BEF78}" type="presParOf" srcId="{372713B6-BC02-411A-85CB-D5BBA61BB73B}" destId="{2FC5A59D-D49C-459D-A582-BADC0CEF3EA2}" srcOrd="0" destOrd="0" presId="urn:microsoft.com/office/officeart/2016/7/layout/RepeatingBendingProcessNew"/>
    <dgm:cxn modelId="{C78D2B54-D61C-425F-95AA-F88C7875C075}" type="presParOf" srcId="{372713B6-BC02-411A-85CB-D5BBA61BB73B}" destId="{21566B05-8F9D-4D8C-9D66-E29810504152}" srcOrd="1" destOrd="0" presId="urn:microsoft.com/office/officeart/2016/7/layout/RepeatingBendingProcessNew"/>
    <dgm:cxn modelId="{26045B63-322E-4EBE-8277-672649F2120F}" type="presParOf" srcId="{21566B05-8F9D-4D8C-9D66-E29810504152}" destId="{6C38D94D-AB04-4D53-8187-2CF36B6C48E4}" srcOrd="0" destOrd="0" presId="urn:microsoft.com/office/officeart/2016/7/layout/RepeatingBendingProcessNew"/>
    <dgm:cxn modelId="{7D6508C3-74C4-4068-BF30-E9F319412917}" type="presParOf" srcId="{372713B6-BC02-411A-85CB-D5BBA61BB73B}" destId="{D11CB488-2091-484A-B96B-156D5E986D47}" srcOrd="2" destOrd="0" presId="urn:microsoft.com/office/officeart/2016/7/layout/RepeatingBendingProcessNew"/>
    <dgm:cxn modelId="{7D954457-FFF4-4CE5-B7FA-1AFEA0793023}" type="presParOf" srcId="{372713B6-BC02-411A-85CB-D5BBA61BB73B}" destId="{63F81F6B-82EF-4FE2-89C2-2E30251CB5CB}" srcOrd="3" destOrd="0" presId="urn:microsoft.com/office/officeart/2016/7/layout/RepeatingBendingProcessNew"/>
    <dgm:cxn modelId="{C9FA3A7D-8EF3-464B-9AF4-437F58995548}" type="presParOf" srcId="{63F81F6B-82EF-4FE2-89C2-2E30251CB5CB}" destId="{740B9095-19D7-4B98-91C1-28DF080EC510}" srcOrd="0" destOrd="0" presId="urn:microsoft.com/office/officeart/2016/7/layout/RepeatingBendingProcessNew"/>
    <dgm:cxn modelId="{82303F2E-0851-4409-8D18-265382C2F610}" type="presParOf" srcId="{372713B6-BC02-411A-85CB-D5BBA61BB73B}" destId="{A85719DD-D1FA-4248-BD7A-2448BA5E21C6}" srcOrd="4" destOrd="0" presId="urn:microsoft.com/office/officeart/2016/7/layout/RepeatingBendingProcessNew"/>
    <dgm:cxn modelId="{4F5A0ABF-A9B6-406D-9C5A-6127ACDC7F7B}" type="presParOf" srcId="{372713B6-BC02-411A-85CB-D5BBA61BB73B}" destId="{C9F0A58C-0C4A-4082-A822-CC87B0749343}" srcOrd="5" destOrd="0" presId="urn:microsoft.com/office/officeart/2016/7/layout/RepeatingBendingProcessNew"/>
    <dgm:cxn modelId="{5322F366-E4F5-48A1-B77D-4A9BCCA1B454}" type="presParOf" srcId="{C9F0A58C-0C4A-4082-A822-CC87B0749343}" destId="{532D17FC-3359-4094-AE92-92BD20E6A2F1}" srcOrd="0" destOrd="0" presId="urn:microsoft.com/office/officeart/2016/7/layout/RepeatingBendingProcessNew"/>
    <dgm:cxn modelId="{ABB3DF61-18F8-4A39-BDE0-43BEA7F55299}" type="presParOf" srcId="{372713B6-BC02-411A-85CB-D5BBA61BB73B}" destId="{183B4C71-7D41-4170-884F-53C7E09C0A65}" srcOrd="6" destOrd="0" presId="urn:microsoft.com/office/officeart/2016/7/layout/RepeatingBendingProcessNew"/>
    <dgm:cxn modelId="{99A87491-9CBE-4615-88B6-9B8625291BF4}" type="presParOf" srcId="{372713B6-BC02-411A-85CB-D5BBA61BB73B}" destId="{8D288CF6-1336-4010-AB86-F12A8A156748}" srcOrd="7" destOrd="0" presId="urn:microsoft.com/office/officeart/2016/7/layout/RepeatingBendingProcessNew"/>
    <dgm:cxn modelId="{FD4DAE8E-42ED-40A7-85AA-4C82279C68C4}" type="presParOf" srcId="{8D288CF6-1336-4010-AB86-F12A8A156748}" destId="{99FAE20B-17C3-4227-86AC-1A2A899782B0}" srcOrd="0" destOrd="0" presId="urn:microsoft.com/office/officeart/2016/7/layout/RepeatingBendingProcessNew"/>
    <dgm:cxn modelId="{1A0C42C6-C758-4D01-BF05-2B9E37BEFF1B}" type="presParOf" srcId="{372713B6-BC02-411A-85CB-D5BBA61BB73B}" destId="{F3C44D0B-5A5C-442C-8D95-DDBB20BE8C47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F9096-6D95-444C-8C8A-61468E726456}">
      <dsp:nvSpPr>
        <dsp:cNvPr id="0" name=""/>
        <dsp:cNvSpPr/>
      </dsp:nvSpPr>
      <dsp:spPr>
        <a:xfrm>
          <a:off x="251579" y="1519"/>
          <a:ext cx="2992448" cy="1496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World’s most extensive database of patterns and yarns</a:t>
          </a:r>
        </a:p>
      </dsp:txBody>
      <dsp:txXfrm>
        <a:off x="295402" y="45342"/>
        <a:ext cx="2904802" cy="1408578"/>
      </dsp:txXfrm>
    </dsp:sp>
    <dsp:sp modelId="{0F1BF2CE-0D46-4608-98DE-E3A21E90E163}">
      <dsp:nvSpPr>
        <dsp:cNvPr id="0" name=""/>
        <dsp:cNvSpPr/>
      </dsp:nvSpPr>
      <dsp:spPr>
        <a:xfrm>
          <a:off x="251579" y="1722177"/>
          <a:ext cx="2992448" cy="1496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As of 2023: </a:t>
          </a:r>
        </a:p>
      </dsp:txBody>
      <dsp:txXfrm>
        <a:off x="295402" y="1766000"/>
        <a:ext cx="2904802" cy="1408578"/>
      </dsp:txXfrm>
    </dsp:sp>
    <dsp:sp modelId="{1AC146E1-9A2A-47F3-8C4C-D296661D54B3}">
      <dsp:nvSpPr>
        <dsp:cNvPr id="0" name=""/>
        <dsp:cNvSpPr/>
      </dsp:nvSpPr>
      <dsp:spPr>
        <a:xfrm rot="19457599">
          <a:off x="3105476" y="2007122"/>
          <a:ext cx="1474084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1474084" y="33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05666" y="2003272"/>
        <a:ext cx="73704" cy="73704"/>
      </dsp:txXfrm>
    </dsp:sp>
    <dsp:sp modelId="{E887C6A4-B262-4A50-815D-4A538CC6BA53}">
      <dsp:nvSpPr>
        <dsp:cNvPr id="0" name=""/>
        <dsp:cNvSpPr/>
      </dsp:nvSpPr>
      <dsp:spPr>
        <a:xfrm>
          <a:off x="4441008" y="861848"/>
          <a:ext cx="2992448" cy="1496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1.2 million patterns</a:t>
          </a:r>
        </a:p>
      </dsp:txBody>
      <dsp:txXfrm>
        <a:off x="4484831" y="905671"/>
        <a:ext cx="2904802" cy="1408578"/>
      </dsp:txXfrm>
    </dsp:sp>
    <dsp:sp modelId="{AC37A487-F3BF-476C-B2F5-26104AECE33D}">
      <dsp:nvSpPr>
        <dsp:cNvPr id="0" name=""/>
        <dsp:cNvSpPr/>
      </dsp:nvSpPr>
      <dsp:spPr>
        <a:xfrm rot="2142401">
          <a:off x="3105476" y="2867451"/>
          <a:ext cx="1474084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1474084" y="33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05666" y="2863601"/>
        <a:ext cx="73704" cy="73704"/>
      </dsp:txXfrm>
    </dsp:sp>
    <dsp:sp modelId="{16B931F8-9098-47A0-ADC1-222FA685D192}">
      <dsp:nvSpPr>
        <dsp:cNvPr id="0" name=""/>
        <dsp:cNvSpPr/>
      </dsp:nvSpPr>
      <dsp:spPr>
        <a:xfrm>
          <a:off x="4441008" y="2582506"/>
          <a:ext cx="2992448" cy="1496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11 million registered users</a:t>
          </a:r>
        </a:p>
      </dsp:txBody>
      <dsp:txXfrm>
        <a:off x="4484831" y="2626329"/>
        <a:ext cx="2904802" cy="1408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1AB19-F1CF-4A22-8F93-45516F7CA303}">
      <dsp:nvSpPr>
        <dsp:cNvPr id="0" name=""/>
        <dsp:cNvSpPr/>
      </dsp:nvSpPr>
      <dsp:spPr>
        <a:xfrm>
          <a:off x="0" y="0"/>
          <a:ext cx="8061615" cy="12239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First API call to get the pattern ID.  Patterns limited to most popular knitting patterns by American designers and not yet discontinued.</a:t>
          </a:r>
        </a:p>
      </dsp:txBody>
      <dsp:txXfrm>
        <a:off x="35849" y="35849"/>
        <a:ext cx="6740864" cy="1152264"/>
      </dsp:txXfrm>
    </dsp:sp>
    <dsp:sp modelId="{68D2C2C4-E102-47E8-981C-8B48B07F0BBB}">
      <dsp:nvSpPr>
        <dsp:cNvPr id="0" name=""/>
        <dsp:cNvSpPr/>
      </dsp:nvSpPr>
      <dsp:spPr>
        <a:xfrm>
          <a:off x="711319" y="1427956"/>
          <a:ext cx="8061615" cy="1223962"/>
        </a:xfrm>
        <a:prstGeom prst="roundRect">
          <a:avLst>
            <a:gd name="adj" fmla="val 10000"/>
          </a:avLst>
        </a:prstGeom>
        <a:solidFill>
          <a:schemeClr val="accent2">
            <a:hueOff val="5817888"/>
            <a:satOff val="-34771"/>
            <a:lumOff val="-6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Second API call to use the pattern ID to get more detailed data such as pattern author, price, average, difficulty, and gauge.</a:t>
          </a:r>
        </a:p>
      </dsp:txBody>
      <dsp:txXfrm>
        <a:off x="747168" y="1463805"/>
        <a:ext cx="6483023" cy="1152264"/>
      </dsp:txXfrm>
    </dsp:sp>
    <dsp:sp modelId="{A150CC2B-6182-4BC5-859A-39ECFCE8E966}">
      <dsp:nvSpPr>
        <dsp:cNvPr id="0" name=""/>
        <dsp:cNvSpPr/>
      </dsp:nvSpPr>
      <dsp:spPr>
        <a:xfrm>
          <a:off x="1422638" y="2855912"/>
          <a:ext cx="8061615" cy="1223962"/>
        </a:xfrm>
        <a:prstGeom prst="roundRect">
          <a:avLst>
            <a:gd name="adj" fmla="val 10000"/>
          </a:avLst>
        </a:prstGeom>
        <a:solidFill>
          <a:schemeClr val="accent2">
            <a:hueOff val="11635776"/>
            <a:satOff val="-69541"/>
            <a:lumOff val="-1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Transformed collected features into a CSV file</a:t>
          </a:r>
        </a:p>
      </dsp:txBody>
      <dsp:txXfrm>
        <a:off x="1458487" y="2891761"/>
        <a:ext cx="6483023" cy="1152264"/>
      </dsp:txXfrm>
    </dsp:sp>
    <dsp:sp modelId="{E8908797-A30E-4FE4-A512-C415B5056AB9}">
      <dsp:nvSpPr>
        <dsp:cNvPr id="0" name=""/>
        <dsp:cNvSpPr/>
      </dsp:nvSpPr>
      <dsp:spPr>
        <a:xfrm>
          <a:off x="7266040" y="928171"/>
          <a:ext cx="795575" cy="79557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445044" y="928171"/>
        <a:ext cx="437567" cy="598670"/>
      </dsp:txXfrm>
    </dsp:sp>
    <dsp:sp modelId="{A231B049-EBBE-4EA6-B29E-BA4AB6F578F4}">
      <dsp:nvSpPr>
        <dsp:cNvPr id="0" name=""/>
        <dsp:cNvSpPr/>
      </dsp:nvSpPr>
      <dsp:spPr>
        <a:xfrm>
          <a:off x="7977359" y="2347968"/>
          <a:ext cx="795575" cy="79557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1758700"/>
            <a:satOff val="-74975"/>
            <a:lumOff val="-48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758700"/>
              <a:satOff val="-74975"/>
              <a:lumOff val="-4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156363" y="2347968"/>
        <a:ext cx="437567" cy="5986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66B05-8F9D-4D8C-9D66-E29810504152}">
      <dsp:nvSpPr>
        <dsp:cNvPr id="0" name=""/>
        <dsp:cNvSpPr/>
      </dsp:nvSpPr>
      <dsp:spPr>
        <a:xfrm>
          <a:off x="3510319" y="810856"/>
          <a:ext cx="6252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523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06542" y="853296"/>
        <a:ext cx="32791" cy="6558"/>
      </dsp:txXfrm>
    </dsp:sp>
    <dsp:sp modelId="{2FC5A59D-D49C-459D-A582-BADC0CEF3EA2}">
      <dsp:nvSpPr>
        <dsp:cNvPr id="0" name=""/>
        <dsp:cNvSpPr/>
      </dsp:nvSpPr>
      <dsp:spPr>
        <a:xfrm>
          <a:off x="660645" y="1133"/>
          <a:ext cx="2851473" cy="1710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25" tIns="146666" rIns="139725" bIns="1466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Features include pattern author, price, and average difficulty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Eleven features in all</a:t>
          </a:r>
        </a:p>
      </dsp:txBody>
      <dsp:txXfrm>
        <a:off x="660645" y="1133"/>
        <a:ext cx="2851473" cy="1710884"/>
      </dsp:txXfrm>
    </dsp:sp>
    <dsp:sp modelId="{63F81F6B-82EF-4FE2-89C2-2E30251CB5CB}">
      <dsp:nvSpPr>
        <dsp:cNvPr id="0" name=""/>
        <dsp:cNvSpPr/>
      </dsp:nvSpPr>
      <dsp:spPr>
        <a:xfrm>
          <a:off x="7017631" y="810856"/>
          <a:ext cx="6252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523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13855" y="853296"/>
        <a:ext cx="32791" cy="6558"/>
      </dsp:txXfrm>
    </dsp:sp>
    <dsp:sp modelId="{D11CB488-2091-484A-B96B-156D5E986D47}">
      <dsp:nvSpPr>
        <dsp:cNvPr id="0" name=""/>
        <dsp:cNvSpPr/>
      </dsp:nvSpPr>
      <dsp:spPr>
        <a:xfrm>
          <a:off x="4167958" y="1133"/>
          <a:ext cx="2851473" cy="1710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25" tIns="146666" rIns="139725" bIns="1466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Numeric null values typically filled with averages</a:t>
          </a:r>
        </a:p>
      </dsp:txBody>
      <dsp:txXfrm>
        <a:off x="4167958" y="1133"/>
        <a:ext cx="2851473" cy="1710884"/>
      </dsp:txXfrm>
    </dsp:sp>
    <dsp:sp modelId="{C9F0A58C-0C4A-4082-A822-CC87B0749343}">
      <dsp:nvSpPr>
        <dsp:cNvPr id="0" name=""/>
        <dsp:cNvSpPr/>
      </dsp:nvSpPr>
      <dsp:spPr>
        <a:xfrm>
          <a:off x="2086382" y="1710218"/>
          <a:ext cx="7014624" cy="625238"/>
        </a:xfrm>
        <a:custGeom>
          <a:avLst/>
          <a:gdLst/>
          <a:ahLst/>
          <a:cxnLst/>
          <a:rect l="0" t="0" r="0" b="0"/>
          <a:pathLst>
            <a:path>
              <a:moveTo>
                <a:pt x="7014624" y="0"/>
              </a:moveTo>
              <a:lnTo>
                <a:pt x="7014624" y="329719"/>
              </a:lnTo>
              <a:lnTo>
                <a:pt x="0" y="329719"/>
              </a:lnTo>
              <a:lnTo>
                <a:pt x="0" y="62523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17564" y="2019558"/>
        <a:ext cx="352260" cy="6558"/>
      </dsp:txXfrm>
    </dsp:sp>
    <dsp:sp modelId="{A85719DD-D1FA-4248-BD7A-2448BA5E21C6}">
      <dsp:nvSpPr>
        <dsp:cNvPr id="0" name=""/>
        <dsp:cNvSpPr/>
      </dsp:nvSpPr>
      <dsp:spPr>
        <a:xfrm>
          <a:off x="7675270" y="1133"/>
          <a:ext cx="2851473" cy="1710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25" tIns="146666" rIns="139725" bIns="1466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 err="1"/>
            <a:t>SpaCy</a:t>
          </a:r>
          <a:r>
            <a:rPr lang="en-US" sz="1600" kern="1200" dirty="0"/>
            <a:t> natural language processing and </a:t>
          </a:r>
          <a:r>
            <a:rPr lang="en-US" sz="1600" kern="1200" dirty="0" err="1"/>
            <a:t>FuzzyWuzzy</a:t>
          </a:r>
          <a:r>
            <a:rPr lang="en-US" sz="1600" kern="1200" dirty="0"/>
            <a:t> used to handle author notes and user input</a:t>
          </a:r>
        </a:p>
      </dsp:txBody>
      <dsp:txXfrm>
        <a:off x="7675270" y="1133"/>
        <a:ext cx="2851473" cy="1710884"/>
      </dsp:txXfrm>
    </dsp:sp>
    <dsp:sp modelId="{8D288CF6-1336-4010-AB86-F12A8A156748}">
      <dsp:nvSpPr>
        <dsp:cNvPr id="0" name=""/>
        <dsp:cNvSpPr/>
      </dsp:nvSpPr>
      <dsp:spPr>
        <a:xfrm>
          <a:off x="3510319" y="3177578"/>
          <a:ext cx="6252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523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06542" y="3220019"/>
        <a:ext cx="32791" cy="6558"/>
      </dsp:txXfrm>
    </dsp:sp>
    <dsp:sp modelId="{183B4C71-7D41-4170-884F-53C7E09C0A65}">
      <dsp:nvSpPr>
        <dsp:cNvPr id="0" name=""/>
        <dsp:cNvSpPr/>
      </dsp:nvSpPr>
      <dsp:spPr>
        <a:xfrm>
          <a:off x="660645" y="2367856"/>
          <a:ext cx="2851473" cy="1710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25" tIns="146666" rIns="139725" bIns="1466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Cosine distances calculated between each pattern</a:t>
          </a:r>
        </a:p>
      </dsp:txBody>
      <dsp:txXfrm>
        <a:off x="660645" y="2367856"/>
        <a:ext cx="2851473" cy="1710884"/>
      </dsp:txXfrm>
    </dsp:sp>
    <dsp:sp modelId="{F3C44D0B-5A5C-442C-8D95-DDBB20BE8C47}">
      <dsp:nvSpPr>
        <dsp:cNvPr id="0" name=""/>
        <dsp:cNvSpPr/>
      </dsp:nvSpPr>
      <dsp:spPr>
        <a:xfrm>
          <a:off x="4167958" y="2367856"/>
          <a:ext cx="2851473" cy="1710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25" tIns="146666" rIns="139725" bIns="1466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Implemented Recommendation system on </a:t>
          </a:r>
          <a:r>
            <a:rPr lang="en-US" sz="1600" kern="1200" dirty="0" err="1"/>
            <a:t>Streamlit</a:t>
          </a:r>
          <a:endParaRPr lang="en-US" sz="1600" kern="1200" dirty="0"/>
        </a:p>
      </dsp:txBody>
      <dsp:txXfrm>
        <a:off x="4167958" y="2367856"/>
        <a:ext cx="2851473" cy="1710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B86D3-BE4E-405E-B870-F8885888DEC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C7C00-2EB7-464B-ACA9-2E820E419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1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C7C00-2EB7-464B-ACA9-2E820E4193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0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8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1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1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7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8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2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2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3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6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2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30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86" r:id="rId6"/>
    <p:sldLayoutId id="2147483691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olor Fill">
            <a:extLst>
              <a:ext uri="{FF2B5EF4-FFF2-40B4-BE49-F238E27FC236}">
                <a16:creationId xmlns:a16="http://schemas.microsoft.com/office/drawing/2014/main" id="{06FDC3C5-8431-45BA-A6F9-CFFCB567E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B65ABD-9F5B-401C-A4FA-CD6189F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3875603" cy="6861532"/>
            <a:chOff x="7739089" y="-3532"/>
            <a:chExt cx="3875603" cy="686153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B180B35-C330-4CE0-8539-32985154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F4DE9E-8700-47A1-B979-37CF4E27F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1" name="Graphic 9">
              <a:extLst>
                <a:ext uri="{FF2B5EF4-FFF2-40B4-BE49-F238E27FC236}">
                  <a16:creationId xmlns:a16="http://schemas.microsoft.com/office/drawing/2014/main" id="{BC11E757-F50F-4F18-9F0D-6DF406191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20000"/>
              </a:schemeClr>
            </a:solidFill>
            <a:ln w="2095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2" name="Graphic 9">
              <a:extLst>
                <a:ext uri="{FF2B5EF4-FFF2-40B4-BE49-F238E27FC236}">
                  <a16:creationId xmlns:a16="http://schemas.microsoft.com/office/drawing/2014/main" id="{E8A144E7-745C-4BEF-AE3D-D714ABF11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862" y="556562"/>
              <a:ext cx="2681635" cy="268163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5FC9C-A24F-898E-AEF5-4E7CBF931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6816280" cy="3063240"/>
          </a:xfrm>
        </p:spPr>
        <p:txBody>
          <a:bodyPr>
            <a:normAutofit/>
          </a:bodyPr>
          <a:lstStyle/>
          <a:p>
            <a:r>
              <a:rPr lang="en-US"/>
              <a:t>Ravelry Knitting Pattern Recommender Engine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160D0-F3C9-4516-C8BB-3D4B81A63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0"/>
            <a:ext cx="6816280" cy="2396057"/>
          </a:xfrm>
        </p:spPr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Kristina Halbig</a:t>
            </a:r>
            <a:endParaRPr lang="en-US" dirty="0"/>
          </a:p>
        </p:txBody>
      </p:sp>
      <p:pic>
        <p:nvPicPr>
          <p:cNvPr id="4" name="Picture 3" descr="Thick blue ropes">
            <a:extLst>
              <a:ext uri="{FF2B5EF4-FFF2-40B4-BE49-F238E27FC236}">
                <a16:creationId xmlns:a16="http://schemas.microsoft.com/office/drawing/2014/main" id="{2A445DF6-66EE-F051-7777-94D79DDDDD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41" r="9407" b="-3"/>
          <a:stretch/>
        </p:blipFill>
        <p:spPr>
          <a:xfrm>
            <a:off x="7890250" y="127841"/>
            <a:ext cx="3612857" cy="3612856"/>
          </a:xfrm>
          <a:custGeom>
            <a:avLst/>
            <a:gdLst/>
            <a:ahLst/>
            <a:cxnLst/>
            <a:rect l="l" t="t" r="r" b="b"/>
            <a:pathLst>
              <a:path w="3646992" h="3646991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3715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52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53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54" name="Background Fill">
            <a:extLst>
              <a:ext uri="{FF2B5EF4-FFF2-40B4-BE49-F238E27FC236}">
                <a16:creationId xmlns:a16="http://schemas.microsoft.com/office/drawing/2014/main" id="{06087813-B81F-42C4-A0EA-F9078FB61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Color Fill">
            <a:extLst>
              <a:ext uri="{FF2B5EF4-FFF2-40B4-BE49-F238E27FC236}">
                <a16:creationId xmlns:a16="http://schemas.microsoft.com/office/drawing/2014/main" id="{C4B295A1-75D3-4C3B-82E7-C5CFD80A7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D38D1D7-BA30-4FF3-A0CC-9E90BB966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0"/>
            <a:ext cx="5444327" cy="6734640"/>
            <a:chOff x="6744625" y="0"/>
            <a:chExt cx="5444327" cy="6734640"/>
          </a:xfrm>
        </p:grpSpPr>
        <p:sp>
          <p:nvSpPr>
            <p:cNvPr id="98" name="Graphic 9">
              <a:extLst>
                <a:ext uri="{FF2B5EF4-FFF2-40B4-BE49-F238E27FC236}">
                  <a16:creationId xmlns:a16="http://schemas.microsoft.com/office/drawing/2014/main" id="{A217CF63-2FBD-4FA2-838C-6287D9F54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Graphic 18">
              <a:extLst>
                <a:ext uri="{FF2B5EF4-FFF2-40B4-BE49-F238E27FC236}">
                  <a16:creationId xmlns:a16="http://schemas.microsoft.com/office/drawing/2014/main" id="{C8F9462C-D125-4450-B35D-6E680DD3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FA1A088-C133-4278-93CD-B7F518F32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731790C-9903-4B27-9B13-F9FFD286D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52849" y="0"/>
              <a:ext cx="1303285" cy="962498"/>
            </a:xfrm>
            <a:custGeom>
              <a:avLst/>
              <a:gdLst>
                <a:gd name="connsiteX0" fmla="*/ 0 w 1303285"/>
                <a:gd name="connsiteY0" fmla="*/ 0 h 962498"/>
                <a:gd name="connsiteX1" fmla="*/ 1303285 w 1303285"/>
                <a:gd name="connsiteY1" fmla="*/ 0 h 962498"/>
                <a:gd name="connsiteX2" fmla="*/ 1298420 w 1303285"/>
                <a:gd name="connsiteY2" fmla="*/ 67508 h 962498"/>
                <a:gd name="connsiteX3" fmla="*/ 651642 w 1303285"/>
                <a:gd name="connsiteY3" fmla="*/ 962498 h 962498"/>
                <a:gd name="connsiteX4" fmla="*/ 4865 w 1303285"/>
                <a:gd name="connsiteY4" fmla="*/ 67508 h 96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285" h="962498">
                  <a:moveTo>
                    <a:pt x="0" y="0"/>
                  </a:moveTo>
                  <a:lnTo>
                    <a:pt x="1303285" y="0"/>
                  </a:lnTo>
                  <a:lnTo>
                    <a:pt x="1298420" y="67508"/>
                  </a:lnTo>
                  <a:cubicBezTo>
                    <a:pt x="1226555" y="570204"/>
                    <a:pt x="651642" y="962498"/>
                    <a:pt x="651642" y="962498"/>
                  </a:cubicBezTo>
                  <a:cubicBezTo>
                    <a:pt x="651642" y="962498"/>
                    <a:pt x="76729" y="570204"/>
                    <a:pt x="4865" y="67508"/>
                  </a:cubicBezTo>
                  <a:close/>
                </a:path>
              </a:pathLst>
            </a:custGeom>
            <a:solidFill>
              <a:schemeClr val="bg2">
                <a:alpha val="34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A25AE1A-8F17-40E6-A1BB-ED8F665B7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4" name="Texture">
            <a:extLst>
              <a:ext uri="{FF2B5EF4-FFF2-40B4-BE49-F238E27FC236}">
                <a16:creationId xmlns:a16="http://schemas.microsoft.com/office/drawing/2014/main" id="{E4B2AF95-7029-4856-9CE4-BBBE8CF80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89C2D-5931-ABA5-D444-0F7BD9C4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76656"/>
            <a:ext cx="5996975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AD9CF-3C3D-1C01-743A-CB0C6976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3840480"/>
            <a:ext cx="5996975" cy="23158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 Congratulations Everyone!</a:t>
            </a:r>
          </a:p>
        </p:txBody>
      </p:sp>
      <p:pic>
        <p:nvPicPr>
          <p:cNvPr id="6" name="Picture 5" descr="A hand holding a needle&#10;&#10;Description automatically generated">
            <a:extLst>
              <a:ext uri="{FF2B5EF4-FFF2-40B4-BE49-F238E27FC236}">
                <a16:creationId xmlns:a16="http://schemas.microsoft.com/office/drawing/2014/main" id="{2A603C8D-C048-C196-0EFD-04FFD50D8E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4999"/>
          <a:stretch/>
        </p:blipFill>
        <p:spPr>
          <a:xfrm>
            <a:off x="7048316" y="1135173"/>
            <a:ext cx="4748792" cy="4748792"/>
          </a:xfrm>
          <a:custGeom>
            <a:avLst/>
            <a:gdLst/>
            <a:ahLst/>
            <a:cxnLst/>
            <a:rect l="l" t="t" r="r" b="b"/>
            <a:pathLst>
              <a:path w="3129592" h="3129592">
                <a:moveTo>
                  <a:pt x="1564796" y="0"/>
                </a:moveTo>
                <a:cubicBezTo>
                  <a:pt x="2429009" y="0"/>
                  <a:pt x="3129592" y="700583"/>
                  <a:pt x="3129592" y="1564796"/>
                </a:cubicBezTo>
                <a:cubicBezTo>
                  <a:pt x="3129592" y="2429009"/>
                  <a:pt x="2429009" y="3129592"/>
                  <a:pt x="1564796" y="3129592"/>
                </a:cubicBezTo>
                <a:cubicBezTo>
                  <a:pt x="700583" y="3129592"/>
                  <a:pt x="0" y="2429009"/>
                  <a:pt x="0" y="1564796"/>
                </a:cubicBezTo>
                <a:cubicBezTo>
                  <a:pt x="0" y="700583"/>
                  <a:pt x="700583" y="0"/>
                  <a:pt x="15647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354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Background Fill">
            <a:extLst>
              <a:ext uri="{FF2B5EF4-FFF2-40B4-BE49-F238E27FC236}">
                <a16:creationId xmlns:a16="http://schemas.microsoft.com/office/drawing/2014/main" id="{03AE087C-11E2-4305-9282-D7F122FE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 descr="Three green yarn balls">
            <a:extLst>
              <a:ext uri="{FF2B5EF4-FFF2-40B4-BE49-F238E27FC236}">
                <a16:creationId xmlns:a16="http://schemas.microsoft.com/office/drawing/2014/main" id="{1C1933C8-B615-771F-DD56-A81E7C1A6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EAC3CA-F33E-0EDA-0828-60B453D0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Ravelry – A Website For Fiber Artists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CECCFA5-40A0-4B37-8B7B-D912C28A1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769C0F1-62DE-46AE-9526-CBD795D1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Graphic 9">
              <a:extLst>
                <a:ext uri="{FF2B5EF4-FFF2-40B4-BE49-F238E27FC236}">
                  <a16:creationId xmlns:a16="http://schemas.microsoft.com/office/drawing/2014/main" id="{340BA6BB-87A1-4F4A-8B9B-D7B83FE58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CC2ADB9-B92C-4252-B47E-B41B61AFF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C02BB26-7CE5-4FAE-A255-5DEF1B3F3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53" name="Graphic 9">
              <a:extLst>
                <a:ext uri="{FF2B5EF4-FFF2-40B4-BE49-F238E27FC236}">
                  <a16:creationId xmlns:a16="http://schemas.microsoft.com/office/drawing/2014/main" id="{B65C1BB9-F5F2-4728-B47D-3B2F995E9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4" name="Graphic 9">
              <a:extLst>
                <a:ext uri="{FF2B5EF4-FFF2-40B4-BE49-F238E27FC236}">
                  <a16:creationId xmlns:a16="http://schemas.microsoft.com/office/drawing/2014/main" id="{A26117A4-4B2F-495A-87A5-63E265B52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8E37C0EA-0236-66A8-70E2-F7DA03041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12245"/>
              </p:ext>
            </p:extLst>
          </p:nvPr>
        </p:nvGraphicFramePr>
        <p:xfrm>
          <a:off x="457200" y="2096713"/>
          <a:ext cx="7685037" cy="408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45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2E6A8-A4F5-1E57-ECE8-60A40853E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Which Pattern to Knit Next?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2DBE1D0-B194-CAE4-A5FF-FBF4D72D1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Thousands of patterns to choose from can lead to decision fatigue.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 recommender engine can help fiber artists narrow down choices and lead to a greater likelihood of purchasing a pattern.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Graphic 6" descr="Alterations &amp; Tailoring with solid fill">
            <a:extLst>
              <a:ext uri="{FF2B5EF4-FFF2-40B4-BE49-F238E27FC236}">
                <a16:creationId xmlns:a16="http://schemas.microsoft.com/office/drawing/2014/main" id="{790DC928-72A8-520B-D718-4FFCA234C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529388" y="1164092"/>
            <a:ext cx="4659872" cy="46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3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6AF8CF-633E-412E-96E3-67B7B9632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D7166A1-C3C1-4FC8-BE48-DE359B61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Graphic 9">
              <a:extLst>
                <a:ext uri="{FF2B5EF4-FFF2-40B4-BE49-F238E27FC236}">
                  <a16:creationId xmlns:a16="http://schemas.microsoft.com/office/drawing/2014/main" id="{3557B6F1-5BA8-43C0-9951-35E8513BF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5FA9AA9-0E23-474D-97B8-2998484A9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4CDFD59-E3B8-4EC9-AB9D-EE34EB1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F1A280C6-1700-4098-9578-CD91F8EFB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8FAF8CC6-F036-444B-AEB8-DF82B64B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7C4B1-D289-4B40-F248-9FF9D046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9484191" cy="1325563"/>
          </a:xfrm>
        </p:spPr>
        <p:txBody>
          <a:bodyPr>
            <a:normAutofit/>
          </a:bodyPr>
          <a:lstStyle/>
          <a:p>
            <a:r>
              <a:rPr lang="en-US"/>
              <a:t>Ravelry API Script</a:t>
            </a:r>
            <a:endParaRPr lang="en-US" dirty="0"/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79D7CE5F-39CC-A076-C5F9-041871AD3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589799"/>
              </p:ext>
            </p:extLst>
          </p:nvPr>
        </p:nvGraphicFramePr>
        <p:xfrm>
          <a:off x="457200" y="2097088"/>
          <a:ext cx="9484254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521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1E708-3B18-12A6-5917-2236901A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en-US" dirty="0"/>
              <a:t>Recipe For a 15,000 Pattern Recommendation Engine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3740E4-D947-7C8F-3C97-25113DEBDD63}"/>
              </a:ext>
            </a:extLst>
          </p:cNvPr>
          <p:cNvSpPr txBox="1"/>
          <p:nvPr/>
        </p:nvSpPr>
        <p:spPr>
          <a:xfrm>
            <a:off x="2586446" y="1907177"/>
            <a:ext cx="331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7DDDC3-B599-6591-17DE-95A831F2DA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925404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660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F1758-2211-70F0-E2A1-A36AEB1F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en-US"/>
              <a:t>Recommendation Pattern Example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984524-ADA2-06C6-52BC-0D667ECEF7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626961"/>
              </p:ext>
            </p:extLst>
          </p:nvPr>
        </p:nvGraphicFramePr>
        <p:xfrm>
          <a:off x="457200" y="2246776"/>
          <a:ext cx="11187392" cy="4150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095">
                  <a:extLst>
                    <a:ext uri="{9D8B030D-6E8A-4147-A177-3AD203B41FA5}">
                      <a16:colId xmlns:a16="http://schemas.microsoft.com/office/drawing/2014/main" val="2636937583"/>
                    </a:ext>
                  </a:extLst>
                </a:gridCol>
                <a:gridCol w="1537320">
                  <a:extLst>
                    <a:ext uri="{9D8B030D-6E8A-4147-A177-3AD203B41FA5}">
                      <a16:colId xmlns:a16="http://schemas.microsoft.com/office/drawing/2014/main" val="2625232985"/>
                    </a:ext>
                  </a:extLst>
                </a:gridCol>
                <a:gridCol w="1639402">
                  <a:extLst>
                    <a:ext uri="{9D8B030D-6E8A-4147-A177-3AD203B41FA5}">
                      <a16:colId xmlns:a16="http://schemas.microsoft.com/office/drawing/2014/main" val="579700240"/>
                    </a:ext>
                  </a:extLst>
                </a:gridCol>
                <a:gridCol w="1433619">
                  <a:extLst>
                    <a:ext uri="{9D8B030D-6E8A-4147-A177-3AD203B41FA5}">
                      <a16:colId xmlns:a16="http://schemas.microsoft.com/office/drawing/2014/main" val="2549614987"/>
                    </a:ext>
                  </a:extLst>
                </a:gridCol>
                <a:gridCol w="1143579">
                  <a:extLst>
                    <a:ext uri="{9D8B030D-6E8A-4147-A177-3AD203B41FA5}">
                      <a16:colId xmlns:a16="http://schemas.microsoft.com/office/drawing/2014/main" val="60703985"/>
                    </a:ext>
                  </a:extLst>
                </a:gridCol>
                <a:gridCol w="1143579">
                  <a:extLst>
                    <a:ext uri="{9D8B030D-6E8A-4147-A177-3AD203B41FA5}">
                      <a16:colId xmlns:a16="http://schemas.microsoft.com/office/drawing/2014/main" val="3561321053"/>
                    </a:ext>
                  </a:extLst>
                </a:gridCol>
                <a:gridCol w="1718798">
                  <a:extLst>
                    <a:ext uri="{9D8B030D-6E8A-4147-A177-3AD203B41FA5}">
                      <a16:colId xmlns:a16="http://schemas.microsoft.com/office/drawing/2014/main" val="3402787769"/>
                    </a:ext>
                  </a:extLst>
                </a:gridCol>
              </a:tblGrid>
              <a:tr h="546738">
                <a:tc>
                  <a:txBody>
                    <a:bodyPr/>
                    <a:lstStyle/>
                    <a:p>
                      <a:r>
                        <a:rPr lang="en-US" sz="1300"/>
                        <a:t>Pattern Name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Average Overall Rating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Average Difficulty Rating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Yarn Weight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Project Count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Project Queue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Author</a:t>
                      </a:r>
                    </a:p>
                  </a:txBody>
                  <a:tcPr marL="104970" marR="104970" marT="52485" marB="52485"/>
                </a:tc>
                <a:extLst>
                  <a:ext uri="{0D108BD9-81ED-4DB2-BD59-A6C34878D82A}">
                    <a16:rowId xmlns:a16="http://schemas.microsoft.com/office/drawing/2014/main" val="4235705907"/>
                  </a:ext>
                </a:extLst>
              </a:tr>
              <a:tr h="344520"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Musselburgh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4.9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2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Fingering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23,805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3,114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 b="1" i="1" dirty="0" err="1"/>
                        <a:t>Ysolda</a:t>
                      </a:r>
                      <a:r>
                        <a:rPr lang="en-US" sz="2000" b="1" i="1" dirty="0"/>
                        <a:t> Teague</a:t>
                      </a:r>
                    </a:p>
                  </a:txBody>
                  <a:tcPr marL="104970" marR="104970" marT="52485" marB="52485"/>
                </a:tc>
                <a:extLst>
                  <a:ext uri="{0D108BD9-81ED-4DB2-BD59-A6C34878D82A}">
                    <a16:rowId xmlns:a16="http://schemas.microsoft.com/office/drawing/2014/main" val="2458815724"/>
                  </a:ext>
                </a:extLst>
              </a:tr>
              <a:tr h="764511">
                <a:tc>
                  <a:txBody>
                    <a:bodyPr/>
                    <a:lstStyle/>
                    <a:p>
                      <a:r>
                        <a:rPr lang="en-US" sz="2000" dirty="0"/>
                        <a:t>Hermione’s Everyday Socks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4.7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Fingering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40,897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13,612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Erica Leudar</a:t>
                      </a:r>
                    </a:p>
                  </a:txBody>
                  <a:tcPr marL="104970" marR="104970" marT="52485" marB="52485"/>
                </a:tc>
                <a:extLst>
                  <a:ext uri="{0D108BD9-81ED-4DB2-BD59-A6C34878D82A}">
                    <a16:rowId xmlns:a16="http://schemas.microsoft.com/office/drawing/2014/main" val="1893413803"/>
                  </a:ext>
                </a:extLst>
              </a:tr>
              <a:tr h="453407">
                <a:tc>
                  <a:txBody>
                    <a:bodyPr/>
                    <a:lstStyle/>
                    <a:p>
                      <a:r>
                        <a:rPr lang="en-US" sz="2000" dirty="0"/>
                        <a:t>Turn A Square Hat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4.5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Worsted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20,280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7239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Jared Flood</a:t>
                      </a:r>
                    </a:p>
                  </a:txBody>
                  <a:tcPr marL="104970" marR="104970" marT="52485" marB="52485"/>
                </a:tc>
                <a:extLst>
                  <a:ext uri="{0D108BD9-81ED-4DB2-BD59-A6C34878D82A}">
                    <a16:rowId xmlns:a16="http://schemas.microsoft.com/office/drawing/2014/main" val="3516875259"/>
                  </a:ext>
                </a:extLst>
              </a:tr>
              <a:tr h="453407">
                <a:tc>
                  <a:txBody>
                    <a:bodyPr/>
                    <a:lstStyle/>
                    <a:p>
                      <a:r>
                        <a:rPr lang="en-US" sz="2000" dirty="0"/>
                        <a:t>Monkey Socks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4.6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Fingering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23,277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6,087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Cookie A</a:t>
                      </a:r>
                    </a:p>
                  </a:txBody>
                  <a:tcPr marL="104970" marR="104970" marT="52485" marB="52485"/>
                </a:tc>
                <a:extLst>
                  <a:ext uri="{0D108BD9-81ED-4DB2-BD59-A6C34878D82A}">
                    <a16:rowId xmlns:a16="http://schemas.microsoft.com/office/drawing/2014/main" val="3377380110"/>
                  </a:ext>
                </a:extLst>
              </a:tr>
              <a:tr h="764511">
                <a:tc>
                  <a:txBody>
                    <a:bodyPr/>
                    <a:lstStyle/>
                    <a:p>
                      <a:r>
                        <a:rPr lang="en-US" sz="2000"/>
                        <a:t>Jaywalker Socks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4.3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Light Fingering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12,389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3,919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Grumperina</a:t>
                      </a:r>
                    </a:p>
                  </a:txBody>
                  <a:tcPr marL="104970" marR="104970" marT="52485" marB="52485"/>
                </a:tc>
                <a:extLst>
                  <a:ext uri="{0D108BD9-81ED-4DB2-BD59-A6C34878D82A}">
                    <a16:rowId xmlns:a16="http://schemas.microsoft.com/office/drawing/2014/main" val="2965741263"/>
                  </a:ext>
                </a:extLst>
              </a:tr>
              <a:tr h="453407">
                <a:tc>
                  <a:txBody>
                    <a:bodyPr/>
                    <a:lstStyle/>
                    <a:p>
                      <a:r>
                        <a:rPr lang="en-US" sz="2000"/>
                        <a:t>Simple Skyp Socks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4.7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Sport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11,863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5,596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Adrienne Ku</a:t>
                      </a:r>
                    </a:p>
                  </a:txBody>
                  <a:tcPr marL="104970" marR="104970" marT="52485" marB="52485"/>
                </a:tc>
                <a:extLst>
                  <a:ext uri="{0D108BD9-81ED-4DB2-BD59-A6C34878D82A}">
                    <a16:rowId xmlns:a16="http://schemas.microsoft.com/office/drawing/2014/main" val="266310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37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26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7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8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BA4DD-DE4E-464C-F509-F8A143D7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3277432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Streamlit</a:t>
            </a:r>
            <a:r>
              <a:rPr lang="en-US" sz="5400" dirty="0"/>
              <a:t> App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FF6A25-14AA-99EB-3FA0-457E1A564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40481"/>
            <a:ext cx="3277432" cy="234727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Type in a pattern you like and get five recommendations based on its pattern features.</a:t>
            </a:r>
          </a:p>
        </p:txBody>
      </p:sp>
      <p:pic>
        <p:nvPicPr>
          <p:cNvPr id="5" name="Content Placeholder 4" descr="A screenshot of a black and white website&#10;&#10;Description automatically generated">
            <a:extLst>
              <a:ext uri="{FF2B5EF4-FFF2-40B4-BE49-F238E27FC236}">
                <a16:creationId xmlns:a16="http://schemas.microsoft.com/office/drawing/2014/main" id="{5262B08F-C869-F195-3D27-29D44BA285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9" b="22007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741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8C8EF8BB-CAC8-44D6-ADC2-B3CC883F4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lor Fill">
            <a:extLst>
              <a:ext uri="{FF2B5EF4-FFF2-40B4-BE49-F238E27FC236}">
                <a16:creationId xmlns:a16="http://schemas.microsoft.com/office/drawing/2014/main" id="{2E96E8E9-B5CE-4ECC-AD53-D33EBB636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D5DA521-8DEF-44F1-AE21-17727E9A3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750" y="3759056"/>
            <a:ext cx="12211115" cy="3100791"/>
            <a:chOff x="-7750" y="3759056"/>
            <a:chExt cx="12211115" cy="3100791"/>
          </a:xfrm>
        </p:grpSpPr>
        <p:sp>
          <p:nvSpPr>
            <p:cNvPr id="28" name="Graphic 18">
              <a:extLst>
                <a:ext uri="{FF2B5EF4-FFF2-40B4-BE49-F238E27FC236}">
                  <a16:creationId xmlns:a16="http://schemas.microsoft.com/office/drawing/2014/main" id="{BBDA0A32-EADE-4D73-8585-32ADB2303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90360" y="3942525"/>
              <a:ext cx="1619244" cy="2467813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9">
              <a:extLst>
                <a:ext uri="{FF2B5EF4-FFF2-40B4-BE49-F238E27FC236}">
                  <a16:creationId xmlns:a16="http://schemas.microsoft.com/office/drawing/2014/main" id="{F6FEBF2F-7CC6-408C-AA4C-A45AE7DC1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7750" y="3759056"/>
              <a:ext cx="3100791" cy="3100791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CEE7F3-E727-423D-B141-6BD39479E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3295" y="4014948"/>
              <a:ext cx="511015" cy="5131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AE8879C-3928-47CE-97A9-84870B98A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59546" y="4421992"/>
              <a:ext cx="212276" cy="2122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Graphic 9">
              <a:extLst>
                <a:ext uri="{FF2B5EF4-FFF2-40B4-BE49-F238E27FC236}">
                  <a16:creationId xmlns:a16="http://schemas.microsoft.com/office/drawing/2014/main" id="{5B1D1DFA-7B2A-4299-8076-A9E5C7D9E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66038" y="3795475"/>
              <a:ext cx="2281987" cy="228198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1">
                  <a:lumMod val="5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F6D6166-CE61-4972-9386-1D955A73A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3411" y="4030194"/>
              <a:ext cx="819954" cy="995873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2" name="Graphic 9">
              <a:extLst>
                <a:ext uri="{FF2B5EF4-FFF2-40B4-BE49-F238E27FC236}">
                  <a16:creationId xmlns:a16="http://schemas.microsoft.com/office/drawing/2014/main" id="{E8B65DF6-AF48-4572-811B-4A0AFE0EE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029575" y="3817817"/>
              <a:ext cx="3036177" cy="303617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9">
              <a:extLst>
                <a:ext uri="{FF2B5EF4-FFF2-40B4-BE49-F238E27FC236}">
                  <a16:creationId xmlns:a16="http://schemas.microsoft.com/office/drawing/2014/main" id="{4B9C1407-9F36-4DD7-9C50-5DA427B54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192339" y="3965010"/>
              <a:ext cx="2710066" cy="271006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7567441-36EE-4BD2-844B-FDDE682EE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75869" y="6210300"/>
              <a:ext cx="2163589" cy="645194"/>
            </a:xfrm>
            <a:custGeom>
              <a:avLst/>
              <a:gdLst>
                <a:gd name="connsiteX0" fmla="*/ 1024272 w 2163589"/>
                <a:gd name="connsiteY0" fmla="*/ 0 h 645194"/>
                <a:gd name="connsiteX1" fmla="*/ 2163589 w 2163589"/>
                <a:gd name="connsiteY1" fmla="*/ 0 h 645194"/>
                <a:gd name="connsiteX2" fmla="*/ 2163589 w 2163589"/>
                <a:gd name="connsiteY2" fmla="*/ 645194 h 645194"/>
                <a:gd name="connsiteX3" fmla="*/ 0 w 2163589"/>
                <a:gd name="connsiteY3" fmla="*/ 645194 h 645194"/>
                <a:gd name="connsiteX4" fmla="*/ 76751 w 2163589"/>
                <a:gd name="connsiteY4" fmla="*/ 503789 h 645194"/>
                <a:gd name="connsiteX5" fmla="*/ 1024272 w 2163589"/>
                <a:gd name="connsiteY5" fmla="*/ 0 h 64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63589" h="645194">
                  <a:moveTo>
                    <a:pt x="1024272" y="0"/>
                  </a:moveTo>
                  <a:lnTo>
                    <a:pt x="2163589" y="0"/>
                  </a:lnTo>
                  <a:lnTo>
                    <a:pt x="2163589" y="645194"/>
                  </a:lnTo>
                  <a:lnTo>
                    <a:pt x="0" y="645194"/>
                  </a:lnTo>
                  <a:lnTo>
                    <a:pt x="76751" y="503789"/>
                  </a:lnTo>
                  <a:cubicBezTo>
                    <a:pt x="282096" y="199838"/>
                    <a:pt x="629843" y="0"/>
                    <a:pt x="1024272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Texture">
            <a:extLst>
              <a:ext uri="{FF2B5EF4-FFF2-40B4-BE49-F238E27FC236}">
                <a16:creationId xmlns:a16="http://schemas.microsoft.com/office/drawing/2014/main" id="{64124455-3919-4F24-82F0-1269DE290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FA05A-11C3-9B94-888D-8F734B8C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6172199" cy="2826814"/>
          </a:xfrm>
        </p:spPr>
        <p:txBody>
          <a:bodyPr>
            <a:normAutofit/>
          </a:bodyPr>
          <a:lstStyle/>
          <a:p>
            <a:r>
              <a:rPr lang="en-US"/>
              <a:t>Room For Improvement</a:t>
            </a:r>
            <a:endParaRPr lang="en-US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73AE6FF-AB4D-802A-1A15-E99EE5C31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5587" y="668049"/>
            <a:ext cx="4984453" cy="2826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SQL Queries – Allow users to search for patterns by author or yarn weight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Increase potential guesses based on user input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Take advantage of their photo database…</a:t>
            </a:r>
          </a:p>
        </p:txBody>
      </p:sp>
    </p:spTree>
    <p:extLst>
      <p:ext uri="{BB962C8B-B14F-4D97-AF65-F5344CB8AC3E}">
        <p14:creationId xmlns:p14="http://schemas.microsoft.com/office/powerpoint/2010/main" val="141847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olor Fill">
            <a:extLst>
              <a:ext uri="{FF2B5EF4-FFF2-40B4-BE49-F238E27FC236}">
                <a16:creationId xmlns:a16="http://schemas.microsoft.com/office/drawing/2014/main" id="{F74280F7-820D-43DE-BE07-57E20B271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3D3F524-3DA9-4E34-A8AE-A379EB748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92168" y="-1"/>
            <a:ext cx="4782385" cy="4928295"/>
            <a:chOff x="6992168" y="-1"/>
            <a:chExt cx="4782385" cy="4928295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0C41165-16A0-480D-9245-506F037DB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66507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7C10C25-DA7C-4D85-855D-B65F31AE0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64751" y="0"/>
              <a:ext cx="3721476" cy="1682047"/>
            </a:xfrm>
            <a:custGeom>
              <a:avLst/>
              <a:gdLst>
                <a:gd name="connsiteX0" fmla="*/ 0 w 3721476"/>
                <a:gd name="connsiteY0" fmla="*/ 0 h 1682047"/>
                <a:gd name="connsiteX1" fmla="*/ 3721476 w 3721476"/>
                <a:gd name="connsiteY1" fmla="*/ 0 h 1682047"/>
                <a:gd name="connsiteX2" fmla="*/ 3721230 w 3721476"/>
                <a:gd name="connsiteY2" fmla="*/ 4881 h 1682047"/>
                <a:gd name="connsiteX3" fmla="*/ 1862697 w 3721476"/>
                <a:gd name="connsiteY3" fmla="*/ 1682047 h 1682047"/>
                <a:gd name="connsiteX4" fmla="*/ 0 w 3721476"/>
                <a:gd name="connsiteY4" fmla="*/ 1682047 h 168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1476" h="1682047">
                  <a:moveTo>
                    <a:pt x="0" y="0"/>
                  </a:moveTo>
                  <a:lnTo>
                    <a:pt x="3721476" y="0"/>
                  </a:lnTo>
                  <a:lnTo>
                    <a:pt x="3721230" y="4881"/>
                  </a:lnTo>
                  <a:cubicBezTo>
                    <a:pt x="3625562" y="946929"/>
                    <a:pt x="2829989" y="1682047"/>
                    <a:pt x="1862697" y="1682047"/>
                  </a:cubicBezTo>
                  <a:lnTo>
                    <a:pt x="0" y="1682047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30BA5A8-3EAB-405A-ABF2-D024B0456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19737" y="-1"/>
              <a:ext cx="3443554" cy="1516699"/>
            </a:xfrm>
            <a:custGeom>
              <a:avLst/>
              <a:gdLst>
                <a:gd name="connsiteX0" fmla="*/ 0 w 2872279"/>
                <a:gd name="connsiteY0" fmla="*/ 0 h 1183937"/>
                <a:gd name="connsiteX1" fmla="*/ 2872279 w 2872279"/>
                <a:gd name="connsiteY1" fmla="*/ 0 h 1183937"/>
                <a:gd name="connsiteX2" fmla="*/ 2868418 w 2872279"/>
                <a:gd name="connsiteY2" fmla="*/ 25304 h 1183937"/>
                <a:gd name="connsiteX3" fmla="*/ 1446821 w 2872279"/>
                <a:gd name="connsiteY3" fmla="*/ 1183937 h 1183937"/>
                <a:gd name="connsiteX4" fmla="*/ 0 w 2872279"/>
                <a:gd name="connsiteY4" fmla="*/ 1183937 h 118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279" h="1183937">
                  <a:moveTo>
                    <a:pt x="0" y="0"/>
                  </a:moveTo>
                  <a:lnTo>
                    <a:pt x="2872279" y="0"/>
                  </a:lnTo>
                  <a:lnTo>
                    <a:pt x="2868418" y="25304"/>
                  </a:lnTo>
                  <a:cubicBezTo>
                    <a:pt x="2733112" y="686540"/>
                    <a:pt x="2148060" y="1183937"/>
                    <a:pt x="1446821" y="1183937"/>
                  </a:cubicBezTo>
                  <a:lnTo>
                    <a:pt x="0" y="1183937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2C27D89-A6A3-48F1-936E-4E0341BD7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92168" y="4672162"/>
              <a:ext cx="256132" cy="2561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304BC-51F8-39B3-B768-838BA9CB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en-US"/>
              <a:t>Photo VGG16 CNN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DEC19-1893-CFBB-0D4D-1AF9074A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96713"/>
            <a:ext cx="6531919" cy="408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Implemented VGG16 convolutional neural network as a transfer learning model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Classes are pullover, hat, or socks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VGG16 is older, but simple to use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Initial model training scored 86% accuracy, but 30% on test data.</a:t>
            </a:r>
          </a:p>
        </p:txBody>
      </p:sp>
      <p:pic>
        <p:nvPicPr>
          <p:cNvPr id="6" name="Picture 5" descr="A pair of socks on a wooden surface&#10;&#10;Description automatically generated">
            <a:extLst>
              <a:ext uri="{FF2B5EF4-FFF2-40B4-BE49-F238E27FC236}">
                <a16:creationId xmlns:a16="http://schemas.microsoft.com/office/drawing/2014/main" id="{4BE408C5-6BFB-939E-9FF0-C94D522423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3" b="1907"/>
          <a:stretch/>
        </p:blipFill>
        <p:spPr>
          <a:xfrm>
            <a:off x="7337620" y="2006669"/>
            <a:ext cx="4851332" cy="4851331"/>
          </a:xfrm>
          <a:custGeom>
            <a:avLst/>
            <a:gdLst/>
            <a:ahLst/>
            <a:cxnLst/>
            <a:rect l="l" t="t" r="r" b="b"/>
            <a:pathLst>
              <a:path w="3646992" h="3646991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9118296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293</TotalTime>
  <Words>362</Words>
  <Application>Microsoft Office PowerPoint</Application>
  <PresentationFormat>Widescreen</PresentationFormat>
  <Paragraphs>93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Gill Sans Nova</vt:lpstr>
      <vt:lpstr>TropicVTI</vt:lpstr>
      <vt:lpstr>Ravelry Knitting Pattern Recommender Engine</vt:lpstr>
      <vt:lpstr>Ravelry – A Website For Fiber Artists</vt:lpstr>
      <vt:lpstr>Which Pattern to Knit Next?</vt:lpstr>
      <vt:lpstr>Ravelry API Script</vt:lpstr>
      <vt:lpstr>Recipe For a 15,000 Pattern Recommendation Engine</vt:lpstr>
      <vt:lpstr>Recommendation Pattern Example</vt:lpstr>
      <vt:lpstr>Streamlit App</vt:lpstr>
      <vt:lpstr>Room For Improvement</vt:lpstr>
      <vt:lpstr>Photo VGG16 CNN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Kristina Halbig</dc:creator>
  <cp:lastModifiedBy>Kristina Halbig</cp:lastModifiedBy>
  <cp:revision>3</cp:revision>
  <dcterms:created xsi:type="dcterms:W3CDTF">2024-06-08T18:49:51Z</dcterms:created>
  <dcterms:modified xsi:type="dcterms:W3CDTF">2024-06-12T19:13:03Z</dcterms:modified>
</cp:coreProperties>
</file>