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14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F2056-7322-0F38-E8F9-5D7506617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EC9FF0-E1A3-AF61-39D0-C8CADBE54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F2D76-2043-FA04-4FC0-FB277FE5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AB968-0E6F-679F-084E-56C95BA3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C642E-7A54-E0DE-184E-946EC1BE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D189E-5744-40E9-964E-B63B73B03EF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44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F2884-89D4-17D8-5551-2052D1D1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9E84D-91B6-7D0C-F9CC-4BF9E7749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75686-5EA5-9B0C-5833-DBE50341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6D75A-82EA-6CF0-B818-78C2A9C4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9BA70-CCC1-C387-6405-16317633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2EDFBC-818D-485A-BDD6-64D56DA375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50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C3C3B9-2001-3DAD-1186-AD128AC01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55721-35F6-6E51-9315-4CE0276DC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F973E-EC0E-99D9-CF61-DA61A8C8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E44D1-2779-7365-CE13-E98F99FC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FA80D-508F-76DA-1826-4DD9E53A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38E84-A6EF-498F-8D1A-50CE8A1ADB4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773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98951-C408-4785-5AAD-0FD564D4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6F30B-BCE9-5D57-378E-296C65AD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AF92E-0D6E-04AB-C643-F2A50013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36C54-43CB-4763-DCFA-50D6F055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5D7AA-8402-97D7-2E21-91971A9B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900FC-EA2C-4849-BB86-35A80A7B604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765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E0C99-55CA-94C4-67CA-415BB146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0419F-0A51-E85C-08E7-F18AF76D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5DB2C-BB04-BDA2-D75E-FC116829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60840-850C-2BBB-8EFE-BA3AB987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A47AA-C7B7-913F-3A7D-7C4315C6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0D0F5-217D-463F-A01F-F6EB12123DD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841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453F4-E164-B540-6B7E-21C2EDED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91518-4E09-E226-31E4-65DA07AEE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E29E6C-372A-1043-EDF2-8D5699261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45A3A-F1FE-C137-8AC7-E24D29DB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32262-6EF1-8572-D0BF-482EF9AB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50AF88-4B9F-2C43-22CA-F5E8283E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A64E8-8084-481B-A89E-2596E5BEF97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698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38828-9687-0FA9-A0A8-EBAD8E24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4B366-A966-DFAD-1C57-BD90D21D0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38B7F-64AF-C8FE-A9A2-6C2ACD51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A83884-D8A2-17CD-26DE-60612FBE5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4E0E8F-FF66-0824-0CEA-4F978F30D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F3B458-D769-AA3C-21B2-7D75F696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064EDC-DBF1-E434-D798-6A1EACF5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DF310C-F25A-E0FF-CD79-430330CB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F9836-0CCF-431C-8ACC-E508A8B9B9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438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5D045-C48C-87C9-446E-C09E1298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444022-7874-47C8-988B-61B69384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E56C90-BA37-030C-C1BF-FA10B090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624096-FFD7-AA27-2D7A-B6C4AF5A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8E61E-C4B7-4130-88F4-F96CA3871EB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193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26884E-6431-E184-BD48-82B1C624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A1B707-D9D8-DBB6-BA51-844C9A40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E01AC-68A8-3D5C-ACE5-B7F39161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D9C14-391A-4BB0-B4AC-98FD06ECC6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1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A05AD-E999-666B-FC34-AF670BFA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AB307-4360-ECE3-DFF3-43630D8E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B694A0-F69E-355D-E524-5398C967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0F342-7AD7-005F-EFDC-0A14BC0B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FDFDB-A66F-B321-AAC6-A192FC4B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9C603-F9FA-CB1D-0F56-7B3BC122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0252C-2079-496D-8AF8-809EC57A4C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337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70AA0-FE06-EF26-A88C-4EAA8E7F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9CDC31-09FD-7F22-8E62-F45603180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1DC31-E634-5832-A672-372C32EC7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37F239-8CD5-67AA-9967-230FBE52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F7F6E-E45B-A4FD-1C12-67C1EBA8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D38B3-BC21-2F6D-1867-9B2CF7DD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921DA-57B1-4ED9-B0E4-5AC929A374F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10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E74217E-9003-AA69-088E-F5928244B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379C30-DC67-03DB-249C-D3091A0CA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0303FEA-BA75-2347-FD61-2F5A5266BB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CAF443B-FBB6-70E6-CEE3-EDD44DFEE9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3CAEAC-E143-53B8-BCCD-53B3A0C9F8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127684-F332-403D-8210-0EEC08DC417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5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4.png"/><Relationship Id="rId7" Type="http://schemas.openxmlformats.org/officeDocument/2006/relationships/image" Target="../media/image20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902CF4-FA91-9B79-EC82-795A8122D3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005831"/>
            <a:ext cx="7772400" cy="1470025"/>
          </a:xfrm>
        </p:spPr>
        <p:txBody>
          <a:bodyPr anchor="ctr"/>
          <a:lstStyle/>
          <a:p>
            <a:r>
              <a:rPr lang="en-US" altLang="zh-CN" sz="4400" dirty="0"/>
              <a:t>Shallow Fermionic Shadow</a:t>
            </a:r>
            <a:endParaRPr lang="zh-CN" altLang="zh-CN" sz="44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A098E44-F1D1-75A1-2339-720A8B6C81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5024"/>
            <a:ext cx="6400800" cy="2664296"/>
          </a:xfrm>
        </p:spPr>
        <p:txBody>
          <a:bodyPr/>
          <a:lstStyle/>
          <a:p>
            <a:r>
              <a:rPr lang="en-US" altLang="zh-CN" dirty="0"/>
              <a:t>Bian Kaiming</a:t>
            </a:r>
          </a:p>
          <a:p>
            <a:r>
              <a:rPr lang="en-US" altLang="zh-CN" dirty="0"/>
              <a:t>Collaborate: </a:t>
            </a:r>
          </a:p>
          <a:p>
            <a:r>
              <a:rPr lang="en-US" altLang="zh-CN" dirty="0" err="1"/>
              <a:t>Manhong</a:t>
            </a:r>
            <a:r>
              <a:rPr lang="en-US" altLang="zh-CN" dirty="0"/>
              <a:t> Yung and </a:t>
            </a:r>
            <a:r>
              <a:rPr lang="en-US" altLang="zh-CN" dirty="0" err="1"/>
              <a:t>Bujiao</a:t>
            </a:r>
            <a:r>
              <a:rPr lang="en-US" altLang="zh-CN" dirty="0"/>
              <a:t> Wu</a:t>
            </a:r>
          </a:p>
          <a:p>
            <a:r>
              <a:rPr lang="en-US" altLang="zh-CN" sz="1800" dirty="0"/>
              <a:t>2024.3.1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B0601C-0FAD-222D-D25B-B17DC5B8D905}"/>
              </a:ext>
            </a:extLst>
          </p:cNvPr>
          <p:cNvSpPr txBox="1"/>
          <p:nvPr/>
        </p:nvSpPr>
        <p:spPr>
          <a:xfrm>
            <a:off x="467544" y="33265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Overview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FD3F4E-CDC7-E067-BB56-5CDABCF401BB}"/>
              </a:ext>
            </a:extLst>
          </p:cNvPr>
          <p:cNvSpPr txBox="1"/>
          <p:nvPr/>
        </p:nvSpPr>
        <p:spPr>
          <a:xfrm>
            <a:off x="1331640" y="1700808"/>
            <a:ext cx="7344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Classical shadows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State tomography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Shadow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Shallow shadows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Shallow Fermionic shadows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Fermionic quantum compute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Match gates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Shallow Fermionic shadows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6107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9340C8-5DC7-826E-8035-922A218A5635}"/>
              </a:ext>
            </a:extLst>
          </p:cNvPr>
          <p:cNvSpPr txBox="1"/>
          <p:nvPr/>
        </p:nvSpPr>
        <p:spPr>
          <a:xfrm>
            <a:off x="467544" y="332656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Motivation: </a:t>
            </a:r>
          </a:p>
          <a:p>
            <a:r>
              <a:rPr lang="en-US" altLang="zh-CN" sz="3200" b="1" dirty="0"/>
              <a:t>Readout properties from quantum system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2376C27-0538-0CA7-ED8D-A1E13DBFF124}"/>
                  </a:ext>
                </a:extLst>
              </p:cNvPr>
              <p:cNvSpPr txBox="1"/>
              <p:nvPr/>
            </p:nvSpPr>
            <p:spPr>
              <a:xfrm>
                <a:off x="611560" y="1772816"/>
                <a:ext cx="78488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Problem: If we have a quantum system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, but we don’t know the density matrix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, how can we learn certain properties from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? Say learn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2376C27-0538-0CA7-ED8D-A1E13DBFF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7848872" cy="1200329"/>
              </a:xfrm>
              <a:prstGeom prst="rect">
                <a:avLst/>
              </a:prstGeom>
              <a:blipFill>
                <a:blip r:embed="rId2"/>
                <a:stretch>
                  <a:fillRect l="-1165" t="-3553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F172A9C-9C85-0232-D156-715A37154ACB}"/>
                  </a:ext>
                </a:extLst>
              </p:cNvPr>
              <p:cNvSpPr txBox="1"/>
              <p:nvPr/>
            </p:nvSpPr>
            <p:spPr>
              <a:xfrm>
                <a:off x="629978" y="3076217"/>
                <a:ext cx="74888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Quantum state tomograph (Someone, Stone Age): measure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Pauli basis. Then we get the probability distribution of different Pauli basis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F172A9C-9C85-0232-D156-715A3715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78" y="3076217"/>
                <a:ext cx="7488832" cy="923330"/>
              </a:xfrm>
              <a:prstGeom prst="rect">
                <a:avLst/>
              </a:prstGeom>
              <a:blipFill>
                <a:blip r:embed="rId3"/>
                <a:stretch>
                  <a:fillRect l="-488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DACC60F-4482-4179-180B-C8EFE6B69A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048119"/>
              </p:ext>
            </p:extLst>
          </p:nvPr>
        </p:nvGraphicFramePr>
        <p:xfrm>
          <a:off x="4684008" y="2523883"/>
          <a:ext cx="935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80960" imgH="231120" progId="Equation.AxMath">
                  <p:embed/>
                </p:oleObj>
              </mc:Choice>
              <mc:Fallback>
                <p:oleObj name="AxMath" r:id="rId4" imgW="480960" imgH="231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4008" y="2523883"/>
                        <a:ext cx="935037" cy="44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C3554AF-97F5-6697-09EE-BD630CBA2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172328"/>
              </p:ext>
            </p:extLst>
          </p:nvPr>
        </p:nvGraphicFramePr>
        <p:xfrm>
          <a:off x="2123728" y="4040552"/>
          <a:ext cx="4213246" cy="69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481840" imgH="408600" progId="Equation.AxMath">
                  <p:embed/>
                </p:oleObj>
              </mc:Choice>
              <mc:Fallback>
                <p:oleObj name="AxMath" r:id="rId6" imgW="248184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3728" y="4040552"/>
                        <a:ext cx="4213246" cy="692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9AE505C-0E01-52B8-B5F3-BE66CC86B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69922"/>
              </p:ext>
            </p:extLst>
          </p:nvPr>
        </p:nvGraphicFramePr>
        <p:xfrm>
          <a:off x="2678113" y="4725516"/>
          <a:ext cx="32353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195640" imgH="440280" progId="Equation.AxMath">
                  <p:embed/>
                </p:oleObj>
              </mc:Choice>
              <mc:Fallback>
                <p:oleObj name="AxMath" r:id="rId8" imgW="2195640" imgH="440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8113" y="4725516"/>
                        <a:ext cx="323532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4D4046-D109-587C-E6A2-49EBFF93CD92}"/>
                  </a:ext>
                </a:extLst>
              </p:cNvPr>
              <p:cNvSpPr txBox="1"/>
              <p:nvPr/>
            </p:nvSpPr>
            <p:spPr>
              <a:xfrm>
                <a:off x="935596" y="5507940"/>
                <a:ext cx="712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And we know the expectation value of </a:t>
                </a:r>
                <a:r>
                  <a:rPr lang="en-US" altLang="zh-CN" dirty="0" err="1"/>
                  <a:t>Paulis</a:t>
                </a:r>
                <a:r>
                  <a:rPr lang="en-US" altLang="zh-CN" dirty="0"/>
                  <a:t>. Finally, we get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4D4046-D109-587C-E6A2-49EBFF93C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5507940"/>
                <a:ext cx="7128792" cy="369332"/>
              </a:xfrm>
              <a:prstGeom prst="rect">
                <a:avLst/>
              </a:prstGeom>
              <a:blipFill>
                <a:blip r:embed="rId10"/>
                <a:stretch>
                  <a:fillRect l="-68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409098E-F3F2-E5B0-F406-A2D285B91611}"/>
              </a:ext>
            </a:extLst>
          </p:cNvPr>
          <p:cNvSpPr txBox="1"/>
          <p:nvPr/>
        </p:nvSpPr>
        <p:spPr>
          <a:xfrm>
            <a:off x="899592" y="5949280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Defect: The sample complexity scales exponential.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70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87093-6BB2-AA56-0464-04025E74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1252736"/>
          </a:xfrm>
        </p:spPr>
        <p:txBody>
          <a:bodyPr/>
          <a:lstStyle/>
          <a:p>
            <a:r>
              <a:rPr lang="en-US" altLang="zh-CN" sz="2400" dirty="0"/>
              <a:t>Classical shadows (Huang, 2020): Using random shadows (or say projections, sections) to predict the expectation value.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1415-9609-DAE5-EC3A-C6B340F395D1}"/>
              </a:ext>
            </a:extLst>
          </p:cNvPr>
          <p:cNvSpPr txBox="1"/>
          <p:nvPr/>
        </p:nvSpPr>
        <p:spPr>
          <a:xfrm>
            <a:off x="467544" y="332656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Classical shadows:</a:t>
            </a:r>
          </a:p>
          <a:p>
            <a:r>
              <a:rPr lang="en-US" altLang="zh-CN" sz="3200" b="1" dirty="0"/>
              <a:t>A way out of exponential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467E91A-8C89-4270-AA1A-179863588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81260"/>
            <a:ext cx="3800426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88AC84B-A5E6-3C1D-66F6-120745A8E05C}"/>
                  </a:ext>
                </a:extLst>
              </p:cNvPr>
              <p:cNvSpPr txBox="1"/>
              <p:nvPr/>
            </p:nvSpPr>
            <p:spPr>
              <a:xfrm>
                <a:off x="1187624" y="3429000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88AC84B-A5E6-3C1D-66F6-120745A8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429000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177C9AC-4A28-9ED5-3EAB-C1E011B66269}"/>
              </a:ext>
            </a:extLst>
          </p:cNvPr>
          <p:cNvSpPr txBox="1"/>
          <p:nvPr/>
        </p:nvSpPr>
        <p:spPr>
          <a:xfrm>
            <a:off x="1691680" y="61560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(pennylane.ai)</a:t>
            </a:r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B305806-118C-B649-A99B-AFB9D8E38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058940"/>
              </p:ext>
            </p:extLst>
          </p:nvPr>
        </p:nvGraphicFramePr>
        <p:xfrm>
          <a:off x="3131840" y="4797152"/>
          <a:ext cx="1126325" cy="369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682200" imgH="223200" progId="Equation.AxMath">
                  <p:embed/>
                </p:oleObj>
              </mc:Choice>
              <mc:Fallback>
                <p:oleObj name="AxMath" r:id="rId4" imgW="682200" imgH="22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1840" y="4797152"/>
                        <a:ext cx="1126325" cy="369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862D64A-65F0-AE51-8BCC-A5A08FF6CE8C}"/>
                  </a:ext>
                </a:extLst>
              </p:cNvPr>
              <p:cNvSpPr txBox="1"/>
              <p:nvPr/>
            </p:nvSpPr>
            <p:spPr>
              <a:xfrm>
                <a:off x="4732016" y="3097991"/>
                <a:ext cx="387243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Protocol: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Randomly choose a gate U from Clifford.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Apply U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, get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Measure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, get a binary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Undo 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get                     which called a shadow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Using shadows to calculate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862D64A-65F0-AE51-8BCC-A5A08FF6C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016" y="3097991"/>
                <a:ext cx="3872432" cy="3139321"/>
              </a:xfrm>
              <a:prstGeom prst="rect">
                <a:avLst/>
              </a:prstGeom>
              <a:blipFill>
                <a:blip r:embed="rId6"/>
                <a:stretch>
                  <a:fillRect l="-1260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0E744AC-08FA-342F-A27A-7EDA97A2BA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835641"/>
              </p:ext>
            </p:extLst>
          </p:nvPr>
        </p:nvGraphicFramePr>
        <p:xfrm>
          <a:off x="6798162" y="4779400"/>
          <a:ext cx="1152128" cy="37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682200" imgH="223200" progId="Equation.AxMath">
                  <p:embed/>
                </p:oleObj>
              </mc:Choice>
              <mc:Fallback>
                <p:oleObj name="AxMath" r:id="rId7" imgW="682200" imgH="22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98162" y="4779400"/>
                        <a:ext cx="1152128" cy="377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2DEA747-2C92-A033-8C28-A3EBD0CCBA62}"/>
                  </a:ext>
                </a:extLst>
              </p:cNvPr>
              <p:cNvSpPr txBox="1"/>
              <p:nvPr/>
            </p:nvSpPr>
            <p:spPr>
              <a:xfrm>
                <a:off x="4716016" y="6157490"/>
                <a:ext cx="4064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Strictly saying: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⟨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2DEA747-2C92-A033-8C28-A3EBD0CCB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6157490"/>
                <a:ext cx="4064446" cy="369332"/>
              </a:xfrm>
              <a:prstGeom prst="rect">
                <a:avLst/>
              </a:prstGeom>
              <a:blipFill>
                <a:blip r:embed="rId9"/>
                <a:stretch>
                  <a:fillRect l="-135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35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C9956F-5BE7-59C5-7CD7-1FD31CEAEBE6}"/>
              </a:ext>
            </a:extLst>
          </p:cNvPr>
          <p:cNvSpPr txBox="1"/>
          <p:nvPr/>
        </p:nvSpPr>
        <p:spPr>
          <a:xfrm>
            <a:off x="467544" y="33265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Shadows to shallow shadows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90C3B5-1FAA-E32F-688B-515B6FD4C3EE}"/>
                  </a:ext>
                </a:extLst>
              </p:cNvPr>
              <p:cNvSpPr txBox="1"/>
              <p:nvPr/>
            </p:nvSpPr>
            <p:spPr>
              <a:xfrm>
                <a:off x="611560" y="1196752"/>
                <a:ext cx="770485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Advantage</a:t>
                </a:r>
                <a:r>
                  <a:rPr lang="en-US" altLang="zh-CN" dirty="0"/>
                  <a:t> of classical shadows: we can prove that we only need polynomial number of shadows to approximate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Defect</a:t>
                </a:r>
                <a:r>
                  <a:rPr lang="en-US" altLang="zh-CN" dirty="0"/>
                  <a:t> of Shadows: We need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depth to construct a random Clifford gate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90C3B5-1FAA-E32F-688B-515B6FD4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7704856" cy="1754326"/>
              </a:xfrm>
              <a:prstGeom prst="rect">
                <a:avLst/>
              </a:prstGeom>
              <a:blipFill>
                <a:blip r:embed="rId2"/>
                <a:stretch>
                  <a:fillRect l="-633" t="-1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D30303D-25CA-126B-A517-BAA0D5375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" y="2899878"/>
            <a:ext cx="5370215" cy="32674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266CD15-BF0F-F029-4EE6-7F5B832397F6}"/>
              </a:ext>
            </a:extLst>
          </p:cNvPr>
          <p:cNvSpPr/>
          <p:nvPr/>
        </p:nvSpPr>
        <p:spPr>
          <a:xfrm>
            <a:off x="971600" y="3028718"/>
            <a:ext cx="720080" cy="2808312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17AECE-064F-D670-7981-F7F27F7D61C6}"/>
              </a:ext>
            </a:extLst>
          </p:cNvPr>
          <p:cNvSpPr txBox="1"/>
          <p:nvPr/>
        </p:nvSpPr>
        <p:spPr>
          <a:xfrm>
            <a:off x="467544" y="600774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Random Pauli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39EDAE-27DF-B37C-5C8D-249172EA0515}"/>
              </a:ext>
            </a:extLst>
          </p:cNvPr>
          <p:cNvSpPr/>
          <p:nvPr/>
        </p:nvSpPr>
        <p:spPr>
          <a:xfrm>
            <a:off x="1691680" y="3028718"/>
            <a:ext cx="3528392" cy="2808312"/>
          </a:xfrm>
          <a:prstGeom prst="rect">
            <a:avLst/>
          </a:prstGeom>
          <a:solidFill>
            <a:srgbClr val="00B05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6829A1-2DE5-EF8A-A836-5B37BE9EACB2}"/>
              </a:ext>
            </a:extLst>
          </p:cNvPr>
          <p:cNvSpPr txBox="1"/>
          <p:nvPr/>
        </p:nvSpPr>
        <p:spPr>
          <a:xfrm>
            <a:off x="2339752" y="601399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Random 2 bits Clifford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82E6EA-19B4-6A2F-655A-3159F2B1F423}"/>
                  </a:ext>
                </a:extLst>
              </p:cNvPr>
              <p:cNvSpPr txBox="1"/>
              <p:nvPr/>
            </p:nvSpPr>
            <p:spPr>
              <a:xfrm>
                <a:off x="2691963" y="2564904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82E6EA-19B4-6A2F-655A-3159F2B1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963" y="2564904"/>
                <a:ext cx="187220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6807B03-8A86-7BF9-D97C-194C17281687}"/>
                  </a:ext>
                </a:extLst>
              </p:cNvPr>
              <p:cNvSpPr txBox="1"/>
              <p:nvPr/>
            </p:nvSpPr>
            <p:spPr>
              <a:xfrm>
                <a:off x="5724128" y="3028718"/>
                <a:ext cx="244827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Using this circuit to construct a random Clifford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 circuit is still un-acceptable for current quantum device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6807B03-8A86-7BF9-D97C-194C17281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028718"/>
                <a:ext cx="2448272" cy="2585323"/>
              </a:xfrm>
              <a:prstGeom prst="rect">
                <a:avLst/>
              </a:prstGeom>
              <a:blipFill>
                <a:blip r:embed="rId5"/>
                <a:stretch>
                  <a:fillRect l="-2239" t="-1415" r="-249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51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775A13-DA0E-9B40-9446-D05C3CE73AD6}"/>
              </a:ext>
            </a:extLst>
          </p:cNvPr>
          <p:cNvSpPr txBox="1"/>
          <p:nvPr/>
        </p:nvSpPr>
        <p:spPr>
          <a:xfrm>
            <a:off x="467544" y="33265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Shallow shadows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D975D6-1350-C2D9-A33C-0B8667884097}"/>
              </a:ext>
            </a:extLst>
          </p:cNvPr>
          <p:cNvSpPr txBox="1"/>
          <p:nvPr/>
        </p:nvSpPr>
        <p:spPr>
          <a:xfrm>
            <a:off x="611560" y="2693724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Shallow shadows (Christian, Jens, et.al. , 2023): </a:t>
            </a:r>
          </a:p>
          <a:p>
            <a:pPr algn="ctr"/>
            <a:r>
              <a:rPr lang="en-US" altLang="zh-CN" sz="2800" b="1" dirty="0"/>
              <a:t>Yes, they holds.</a:t>
            </a:r>
          </a:p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468213-2F5F-5E08-EA11-1E901CB3D9D4}"/>
                  </a:ext>
                </a:extLst>
              </p:cNvPr>
              <p:cNvSpPr txBox="1"/>
              <p:nvPr/>
            </p:nvSpPr>
            <p:spPr>
              <a:xfrm>
                <a:off x="611560" y="1124744"/>
                <a:ext cx="66247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Idea</a:t>
                </a:r>
                <a:r>
                  <a:rPr lang="en-US" altLang="zh-CN" dirty="0"/>
                  <a:t>: Can those beautiful properties still hold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 Clifford circuits?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Like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dirty="0"/>
                  <a:t>, and we only need to use polynomial samples to approximate it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468213-2F5F-5E08-EA11-1E901CB3D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24744"/>
                <a:ext cx="6624736" cy="1200329"/>
              </a:xfrm>
              <a:prstGeom prst="rect">
                <a:avLst/>
              </a:prstGeom>
              <a:blipFill>
                <a:blip r:embed="rId2"/>
                <a:stretch>
                  <a:fillRect l="-736" t="-3061" r="-644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2855E66-F70C-997A-8871-2F5CDEC8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01008"/>
            <a:ext cx="4621495" cy="28118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098942-1BE2-1210-02FD-C2250B6EB491}"/>
              </a:ext>
            </a:extLst>
          </p:cNvPr>
          <p:cNvSpPr/>
          <p:nvPr/>
        </p:nvSpPr>
        <p:spPr>
          <a:xfrm>
            <a:off x="1115616" y="3767024"/>
            <a:ext cx="619686" cy="2380724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3DA90D-4C64-2A72-06B4-34EBF5360622}"/>
              </a:ext>
            </a:extLst>
          </p:cNvPr>
          <p:cNvSpPr/>
          <p:nvPr/>
        </p:nvSpPr>
        <p:spPr>
          <a:xfrm>
            <a:off x="1746255" y="3767024"/>
            <a:ext cx="3036461" cy="2380724"/>
          </a:xfrm>
          <a:prstGeom prst="rect">
            <a:avLst/>
          </a:prstGeom>
          <a:solidFill>
            <a:srgbClr val="00B05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C042A7-1550-B32B-A4E7-8A83214F05E9}"/>
                  </a:ext>
                </a:extLst>
              </p:cNvPr>
              <p:cNvSpPr txBox="1"/>
              <p:nvPr/>
            </p:nvSpPr>
            <p:spPr>
              <a:xfrm>
                <a:off x="2314877" y="6229098"/>
                <a:ext cx="1899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C042A7-1550-B32B-A4E7-8A83214F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877" y="6229098"/>
                <a:ext cx="1899215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F719E-9446-9C85-4DCA-7D7BC9D7637C}"/>
                  </a:ext>
                </a:extLst>
              </p:cNvPr>
              <p:cNvSpPr txBox="1"/>
              <p:nvPr/>
            </p:nvSpPr>
            <p:spPr>
              <a:xfrm>
                <a:off x="5148064" y="4221088"/>
                <a:ext cx="2739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F719E-9446-9C85-4DCA-7D7BC9D76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221088"/>
                <a:ext cx="2739592" cy="369332"/>
              </a:xfrm>
              <a:prstGeom prst="rect">
                <a:avLst/>
              </a:prstGeom>
              <a:blipFill>
                <a:blip r:embed="rId5"/>
                <a:stretch>
                  <a:fillRect t="-4918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3DB04FA-C57F-C102-F128-7D24A7942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90129"/>
              </p:ext>
            </p:extLst>
          </p:nvPr>
        </p:nvGraphicFramePr>
        <p:xfrm>
          <a:off x="5216784" y="4941168"/>
          <a:ext cx="2739592" cy="44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86440" imgH="240840" progId="Equation.AxMath">
                  <p:embed/>
                </p:oleObj>
              </mc:Choice>
              <mc:Fallback>
                <p:oleObj name="AxMath" r:id="rId6" imgW="1486440" imgH="240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16784" y="4941168"/>
                        <a:ext cx="2739592" cy="44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1EF4233-6A26-6A62-AEDC-055B0F6855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71885"/>
              </p:ext>
            </p:extLst>
          </p:nvPr>
        </p:nvGraphicFramePr>
        <p:xfrm>
          <a:off x="5647458" y="6171960"/>
          <a:ext cx="940766" cy="35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625320" imgH="234360" progId="Equation.AxMath">
                  <p:embed/>
                </p:oleObj>
              </mc:Choice>
              <mc:Fallback>
                <p:oleObj name="AxMath" r:id="rId8" imgW="625320" imgH="234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47458" y="6171960"/>
                        <a:ext cx="940766" cy="353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FDA6C11-6ECC-833C-5318-502E4E2C3B73}"/>
              </a:ext>
            </a:extLst>
          </p:cNvPr>
          <p:cNvSpPr txBox="1"/>
          <p:nvPr/>
        </p:nvSpPr>
        <p:spPr>
          <a:xfrm>
            <a:off x="5423076" y="612598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                can also be efficiently computed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61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744781-C5E8-4F15-FD17-31608494D599}"/>
              </a:ext>
            </a:extLst>
          </p:cNvPr>
          <p:cNvSpPr txBox="1"/>
          <p:nvPr/>
        </p:nvSpPr>
        <p:spPr>
          <a:xfrm>
            <a:off x="1439652" y="2659559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Thank you for listening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3064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9216238-2BE0-1518-9C1F-251FC55CADC2}"/>
              </a:ext>
            </a:extLst>
          </p:cNvPr>
          <p:cNvSpPr txBox="1"/>
          <p:nvPr/>
        </p:nvSpPr>
        <p:spPr>
          <a:xfrm>
            <a:off x="467544" y="33265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Shallow Fermionic shadows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6DDD00-195B-7693-7C14-DABA7B6235AF}"/>
              </a:ext>
            </a:extLst>
          </p:cNvPr>
          <p:cNvSpPr txBox="1"/>
          <p:nvPr/>
        </p:nvSpPr>
        <p:spPr>
          <a:xfrm>
            <a:off x="611560" y="119675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Fermionic quantum compute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75492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381</Words>
  <Application>Microsoft Office PowerPoint</Application>
  <PresentationFormat>全屏显示(4:3)</PresentationFormat>
  <Paragraphs>55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宋体</vt:lpstr>
      <vt:lpstr>Wingdings</vt:lpstr>
      <vt:lpstr>默认设计模板</vt:lpstr>
      <vt:lpstr>Equation.AxMath</vt:lpstr>
      <vt:lpstr>Shallow Fermionic Shadow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Shallow Fermionic Shadow</dc:title>
  <dc:creator>Kaiming</dc:creator>
  <cp:lastModifiedBy>kaiming bian</cp:lastModifiedBy>
  <cp:revision>5</cp:revision>
  <dcterms:created xsi:type="dcterms:W3CDTF">2016-12-02T08:56:59Z</dcterms:created>
  <dcterms:modified xsi:type="dcterms:W3CDTF">2024-03-01T05:54:19Z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