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289" r:id="rId3"/>
    <p:sldId id="286" r:id="rId4"/>
    <p:sldId id="257" r:id="rId5"/>
    <p:sldId id="290" r:id="rId6"/>
    <p:sldId id="263" r:id="rId7"/>
    <p:sldId id="258" r:id="rId8"/>
    <p:sldId id="259" r:id="rId9"/>
    <p:sldId id="262" r:id="rId10"/>
    <p:sldId id="260" r:id="rId11"/>
    <p:sldId id="287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8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48E76D6A-B4AF-409E-AD2C-01CF8789FBCF}">
          <p14:sldIdLst>
            <p14:sldId id="289"/>
          </p14:sldIdLst>
        </p14:section>
        <p14:section name="SELECT Statement" id="{2C8D1936-55EE-4033-8B74-16A3C9321CDB}">
          <p14:sldIdLst>
            <p14:sldId id="286"/>
            <p14:sldId id="257"/>
            <p14:sldId id="290"/>
            <p14:sldId id="263"/>
            <p14:sldId id="258"/>
            <p14:sldId id="259"/>
            <p14:sldId id="262"/>
            <p14:sldId id="260"/>
          </p14:sldIdLst>
        </p14:section>
        <p14:section name="WHERE Clause" id="{3AF8BB31-507B-4818-92CE-CEA78624C1A3}">
          <p14:sldIdLst>
            <p14:sldId id="287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ther Clauses" id="{A70EEB3B-B780-42D1-B099-DFDF8535D849}">
          <p14:sldIdLst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Acts</a:t>
            </a:r>
            <a:r>
              <a:rPr lang="en-US" dirty="0"/>
              <a:t> on the entire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2628900"/>
            <a:ext cx="7100944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...     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73D-95BA-4EA2-A85D-99ED31EB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pic>
        <p:nvPicPr>
          <p:cNvPr id="5" name="Graphic 4" descr="@ with solid fill">
            <a:extLst>
              <a:ext uri="{FF2B5EF4-FFF2-40B4-BE49-F238E27FC236}">
                <a16:creationId xmlns:a16="http://schemas.microsoft.com/office/drawing/2014/main" id="{2A2D3BC0-E1E2-4A43-AB42-A92031BD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9865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6F76-1954-4C41-9F23-892F67A0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276-D0DE-4224-B3E1-C650587C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en-US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F46-D7D1-41FF-93C4-081527E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relational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ADAFA0-6E72-47DB-B79B-C5AF2352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2513"/>
              </p:ext>
            </p:extLst>
          </p:nvPr>
        </p:nvGraphicFramePr>
        <p:xfrm>
          <a:off x="838200" y="2561166"/>
          <a:ext cx="4229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41147591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3208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4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'd'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'b'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't'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(4, 6, 8)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6 | Fish and Seafood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BETWEEN (inclusive)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9 | Low Carb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10 | Main Dish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wildcards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5F03-34EF-4E4C-882C-D0E25AB8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8100" cy="4351338"/>
          </a:xfrm>
        </p:spPr>
        <p:txBody>
          <a:bodyPr/>
          <a:lstStyle/>
          <a:p>
            <a:r>
              <a:rPr lang="en-US" dirty="0"/>
              <a:t>An underscore ('_') means "match any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character</a:t>
            </a:r>
          </a:p>
          <a:p>
            <a:r>
              <a:rPr lang="en-US" dirty="0"/>
              <a:t>A percent ('%') means "match zero or </a:t>
            </a:r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characters</a:t>
            </a:r>
          </a:p>
          <a:p>
            <a:r>
              <a:rPr lang="en-US" dirty="0"/>
              <a:t>Used with </a:t>
            </a:r>
            <a:r>
              <a:rPr lang="en-US" dirty="0">
                <a:solidFill>
                  <a:srgbClr val="00B0F0"/>
                </a:solidFill>
              </a:rPr>
              <a:t>LIKE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6042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'_e%'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11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diterranean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12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xican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799C-13DD-4407-8557-855EB82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6127505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C8D1936-55EE-4033-8B74-16A3C9321CDB}">
                    <psuz:zmPr id="{F48DB333-B4D6-4E13-B9CB-EDFDF7B1EB5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AF8BB31-507B-4818-92CE-CEA78624C1A3}">
                    <psuz:zmPr id="{4021A244-C987-4152-9FBF-9B3BB0076EE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0EEB3B-B780-42D1-B099-DFDF8535D849}">
                    <psuz:zmPr id="{E17922E8-7DBD-4A42-912A-6395D4AD3CA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284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amount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amount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food coloring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sunflower seeds    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688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3 AND 22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24 | Fruit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43D0-C962-47F2-8392-B1F76312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clauses</a:t>
            </a:r>
          </a:p>
        </p:txBody>
      </p:sp>
      <p:pic>
        <p:nvPicPr>
          <p:cNvPr id="4" name="Graphic 3" descr="Squiggle outline">
            <a:extLst>
              <a:ext uri="{FF2B5EF4-FFF2-40B4-BE49-F238E27FC236}">
                <a16:creationId xmlns:a16="http://schemas.microsoft.com/office/drawing/2014/main" id="{B814BE97-3234-451B-A736-9E434141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41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20 | Soup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19 | Slow Cooker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...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2145-80B4-4860-8893-8D29C334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621C-2D2B-4C6E-8956-30973B13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 </a:t>
            </a:r>
            <a:r>
              <a:rPr lang="en-US" dirty="0">
                <a:solidFill>
                  <a:srgbClr val="00B0F0"/>
                </a:solidFill>
              </a:rPr>
              <a:t>direction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DESC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A5BE21-7535-490B-B647-1C6087112A04}"/>
              </a:ext>
            </a:extLst>
          </p:cNvPr>
          <p:cNvSpPr/>
          <p:nvPr/>
        </p:nvSpPr>
        <p:spPr>
          <a:xfrm rot="18169708">
            <a:off x="1485900" y="3873500"/>
            <a:ext cx="1968500" cy="939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as ASC</a:t>
            </a:r>
          </a:p>
        </p:txBody>
      </p:sp>
    </p:spTree>
    <p:extLst>
      <p:ext uri="{BB962C8B-B14F-4D97-AF65-F5344CB8AC3E}">
        <p14:creationId xmlns:p14="http://schemas.microsoft.com/office/powerpoint/2010/main" val="1683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than one column can be specified</a:t>
            </a:r>
          </a:p>
          <a:p>
            <a:r>
              <a:rPr lang="en-US" dirty="0"/>
              <a:t>Separate by </a:t>
            </a:r>
            <a:r>
              <a:rPr lang="en-US" dirty="0">
                <a:solidFill>
                  <a:srgbClr val="00B0F0"/>
                </a:solidFill>
              </a:rPr>
              <a:t>comma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 Ice cubes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Apple Monsters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23:59:00 | Chocolate Moose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rows that are </a:t>
            </a:r>
            <a:r>
              <a:rPr lang="en-US" dirty="0">
                <a:solidFill>
                  <a:srgbClr val="00B0F0"/>
                </a:solidFill>
              </a:rPr>
              <a:t>unique</a:t>
            </a:r>
            <a:r>
              <a:rPr lang="en-US" dirty="0"/>
              <a:t> across all requested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4109272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49195-FB59-4D7C-9357-03F07F3EC3D2}"/>
              </a:ext>
            </a:extLst>
          </p:cNvPr>
          <p:cNvSpPr txBox="1">
            <a:spLocks/>
          </p:cNvSpPr>
          <p:nvPr/>
        </p:nvSpPr>
        <p:spPr>
          <a:xfrm>
            <a:off x="838200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</a:t>
            </a:r>
            <a:r>
              <a:rPr lang="en-US" dirty="0">
                <a:solidFill>
                  <a:srgbClr val="00B0F0"/>
                </a:solidFill>
              </a:rPr>
              <a:t>maximum</a:t>
            </a:r>
            <a:r>
              <a:rPr lang="en-US" dirty="0"/>
              <a:t>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Ice cubes        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with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starting row as well as the maximum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54737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Apple Monsters   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0B5D58B-7D63-4011-9A7B-2F8E59BF295E}"/>
              </a:ext>
            </a:extLst>
          </p:cNvPr>
          <p:cNvSpPr/>
          <p:nvPr/>
        </p:nvSpPr>
        <p:spPr>
          <a:xfrm>
            <a:off x="3683822" y="3709988"/>
            <a:ext cx="1409700" cy="5969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Zero-based</a:t>
            </a:r>
          </a:p>
        </p:txBody>
      </p:sp>
    </p:spTree>
    <p:extLst>
      <p:ext uri="{BB962C8B-B14F-4D97-AF65-F5344CB8AC3E}">
        <p14:creationId xmlns:p14="http://schemas.microsoft.com/office/powerpoint/2010/main" val="13564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Groups like results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8D4-0C6D-4696-BC1F-0A122F8D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540069B1-3932-4202-B22F-E8E596BA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40953">
            <a:off x="1474387" y="2184399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WHERE but with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 - like count(*)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7987-4152-48DA-9DBF-25F096A6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A239-5F31-4559-9F2D-2D58ED9E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Difference</a:t>
            </a:r>
            <a:r>
              <a:rPr lang="en-US" dirty="0"/>
              <a:t> between WHERE and HAVING</a:t>
            </a:r>
          </a:p>
          <a:p>
            <a:pPr lvl="1"/>
            <a:r>
              <a:rPr lang="en-US" dirty="0"/>
              <a:t>WHERE puts constraint(s) on table </a:t>
            </a:r>
            <a:r>
              <a:rPr lang="en-US" dirty="0">
                <a:solidFill>
                  <a:srgbClr val="00B0F0"/>
                </a:solidFill>
              </a:rPr>
              <a:t>columns</a:t>
            </a:r>
          </a:p>
          <a:p>
            <a:pPr lvl="1"/>
            <a:r>
              <a:rPr lang="en-US" dirty="0"/>
              <a:t>HAVING puts constraint(s) on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functions</a:t>
            </a:r>
          </a:p>
          <a:p>
            <a:r>
              <a:rPr lang="en-US" dirty="0"/>
              <a:t>Aggregate functions </a:t>
            </a:r>
            <a:r>
              <a:rPr lang="en-US" dirty="0">
                <a:solidFill>
                  <a:srgbClr val="00B0F0"/>
                </a:solidFill>
              </a:rPr>
              <a:t>combine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8443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1160-634B-472C-BBA0-1BC3AA6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vs.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02F-23CC-4CF4-AE80-134F1420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50975"/>
          </a:xfrm>
        </p:spPr>
        <p:txBody>
          <a:bodyPr/>
          <a:lstStyle/>
          <a:p>
            <a:r>
              <a:rPr lang="en-US" dirty="0"/>
              <a:t>GROUP BY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need a HAVING clause</a:t>
            </a:r>
          </a:p>
          <a:p>
            <a:r>
              <a:rPr lang="en-US" dirty="0"/>
              <a:t>HAVING does not need a GROUP BY but the results won't be anything that makes </a:t>
            </a:r>
            <a:r>
              <a:rPr lang="en-US" dirty="0">
                <a:solidFill>
                  <a:srgbClr val="00B0F0"/>
                </a:solidFill>
              </a:rPr>
              <a:t>sense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F8852-754B-4BCA-87D1-202EC3B8DA3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7100944" cy="306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67C-9A16-4CC1-92C9-B4B1778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D90A-DC8A-49C4-9B23-B00AFFB4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[OFFSET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99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32B-3B05-417F-AC55-8D8ECA30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5E8E-6BAA-476E-B41D-5B26184A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6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Recap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8092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71E-4F4A-47E8-B6A4-6BDE599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SELECT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65AB-44E4-430F-950D-ABC92831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Numbers</a:t>
            </a:r>
            <a:r>
              <a:rPr lang="en-US" dirty="0"/>
              <a:t> do not have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Everything else is </a:t>
            </a:r>
            <a:r>
              <a:rPr lang="en-US" dirty="0">
                <a:solidFill>
                  <a:srgbClr val="00B0F0"/>
                </a:solidFill>
              </a:rPr>
              <a:t>surrounded</a:t>
            </a:r>
            <a:r>
              <a:rPr lang="en-US" dirty="0"/>
              <a:t> by single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MySQL usually </a:t>
            </a:r>
            <a:r>
              <a:rPr lang="en-US" dirty="0">
                <a:solidFill>
                  <a:srgbClr val="00B0F0"/>
                </a:solidFill>
              </a:rPr>
              <a:t>recognizes</a:t>
            </a:r>
            <a:r>
              <a:rPr lang="en-US" dirty="0"/>
              <a:t> double quotes, but this is not necessarily true of other databases</a:t>
            </a:r>
          </a:p>
        </p:txBody>
      </p:sp>
    </p:spTree>
    <p:extLst>
      <p:ext uri="{BB962C8B-B14F-4D97-AF65-F5344CB8AC3E}">
        <p14:creationId xmlns:p14="http://schemas.microsoft.com/office/powerpoint/2010/main" val="30334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r>
              <a:rPr lang="en-US" dirty="0"/>
              <a:t>Column names are separated by </a:t>
            </a:r>
            <a:r>
              <a:rPr lang="en-US" dirty="0">
                <a:solidFill>
                  <a:srgbClr val="00B0F0"/>
                </a:solidFill>
              </a:rPr>
              <a:t>commas</a:t>
            </a:r>
          </a:p>
          <a:p>
            <a:r>
              <a:rPr lang="en-US" dirty="0"/>
              <a:t>Data is returned in the </a:t>
            </a:r>
            <a:r>
              <a:rPr lang="en-US" dirty="0">
                <a:solidFill>
                  <a:srgbClr val="00B0F0"/>
                </a:solidFill>
              </a:rPr>
              <a:t>same</a:t>
            </a:r>
            <a:r>
              <a:rPr lang="en-US" dirty="0"/>
              <a:t> order as the column names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327400"/>
            <a:ext cx="7100944" cy="316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1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" means all columns</a:t>
            </a:r>
          </a:p>
          <a:p>
            <a:r>
              <a:rPr lang="en-US" dirty="0"/>
              <a:t>The columns are returned in the </a:t>
            </a:r>
            <a:r>
              <a:rPr lang="en-US" dirty="0">
                <a:solidFill>
                  <a:srgbClr val="00B0F0"/>
                </a:solidFill>
              </a:rPr>
              <a:t>order</a:t>
            </a:r>
            <a:r>
              <a:rPr lang="en-US" dirty="0"/>
              <a:t> they were specified in the CREATE TABLE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670300"/>
            <a:ext cx="7100944" cy="282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25B4-08D7-4B29-A84E-CA58D92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6DBD-533C-4DF6-9E93-DF94312B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00944" cy="44608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'Time to Prepare'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Time to Prepare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00:50:00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966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1254</Words>
  <Application>Microsoft Office PowerPoint</Application>
  <PresentationFormat>Widescreen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Reading Data: SELECT</vt:lpstr>
      <vt:lpstr>In this video...</vt:lpstr>
      <vt:lpstr>SELECT statement</vt:lpstr>
      <vt:lpstr>SELECT syntax</vt:lpstr>
      <vt:lpstr>CRUD Recap</vt:lpstr>
      <vt:lpstr>Literals in SELECT statements</vt:lpstr>
      <vt:lpstr>SELECT columns</vt:lpstr>
      <vt:lpstr>SELECT all columns</vt:lpstr>
      <vt:lpstr>Column aliases</vt:lpstr>
      <vt:lpstr>No WHERE clause</vt:lpstr>
      <vt:lpstr>WHERE clause</vt:lpstr>
      <vt:lpstr>WHERE syntax</vt:lpstr>
      <vt:lpstr>WHERE: relational operators</vt:lpstr>
      <vt:lpstr>WHERE: AND</vt:lpstr>
      <vt:lpstr>WHERE: OR</vt:lpstr>
      <vt:lpstr>WHERE: IN</vt:lpstr>
      <vt:lpstr>WHERE: BETWEEN (inclusive)</vt:lpstr>
      <vt:lpstr>WHERE: wildcards</vt:lpstr>
      <vt:lpstr>WHERE: LIKE</vt:lpstr>
      <vt:lpstr>WHERE: IS NULL</vt:lpstr>
      <vt:lpstr>WHERE: NOT</vt:lpstr>
      <vt:lpstr>Other clauses</vt:lpstr>
      <vt:lpstr>Sorting: ORDER BY</vt:lpstr>
      <vt:lpstr>ORDER BY details</vt:lpstr>
      <vt:lpstr>More ORDER BY</vt:lpstr>
      <vt:lpstr>DISTINCT</vt:lpstr>
      <vt:lpstr>LIMIT</vt:lpstr>
      <vt:lpstr>LIMIT with OFFSET</vt:lpstr>
      <vt:lpstr>GROUP BY</vt:lpstr>
      <vt:lpstr>HAVING</vt:lpstr>
      <vt:lpstr>More HAVING</vt:lpstr>
      <vt:lpstr>GROUP BY vs. HAVING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99</cp:revision>
  <dcterms:created xsi:type="dcterms:W3CDTF">2021-08-01T14:44:57Z</dcterms:created>
  <dcterms:modified xsi:type="dcterms:W3CDTF">2022-01-11T17:01:38Z</dcterms:modified>
</cp:coreProperties>
</file>