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0" r:id="rId5"/>
    <p:sldId id="262" r:id="rId6"/>
    <p:sldId id="266" r:id="rId7"/>
    <p:sldId id="259" r:id="rId8"/>
    <p:sldId id="264" r:id="rId9"/>
    <p:sldId id="265" r:id="rId10"/>
    <p:sldId id="260" r:id="rId11"/>
    <p:sldId id="267" r:id="rId12"/>
    <p:sldId id="261" r:id="rId13"/>
    <p:sldId id="268" r:id="rId14"/>
    <p:sldId id="263" r:id="rId15"/>
    <p:sldId id="269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E5490-8F10-40BD-AC45-95CBB112EB30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15D9B-3E91-462E-B5FB-0C75F3224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31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15D9B-3E91-462E-B5FB-0C75F3224F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96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12246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12246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0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7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3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9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8764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9EE8C-9281-4FDB-A549-BE9E6356810E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288B6-595E-4DC9-9593-3CA48126D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07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4-FF19-E347-19CB-4A36FC4D1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490949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BB826-2AE0-12BD-C99D-69DD5851C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490949" cy="1655762"/>
          </a:xfrm>
        </p:spPr>
        <p:txBody>
          <a:bodyPr/>
          <a:lstStyle/>
          <a:p>
            <a:r>
              <a:rPr lang="en-US" dirty="0"/>
              <a:t>Breakout: Spring vs. Spring Boot</a:t>
            </a:r>
          </a:p>
        </p:txBody>
      </p:sp>
    </p:spTree>
    <p:extLst>
      <p:ext uri="{BB962C8B-B14F-4D97-AF65-F5344CB8AC3E}">
        <p14:creationId xmlns:p14="http://schemas.microsoft.com/office/powerpoint/2010/main" val="278511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003-6BF2-20A4-EAA4-150CF18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31B1-5D7C-0ECE-5804-0710F9EB9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Beans can </a:t>
            </a:r>
            <a:r>
              <a:rPr lang="en-US" dirty="0">
                <a:solidFill>
                  <a:schemeClr val="accent4"/>
                </a:solidFill>
              </a:rPr>
              <a:t>request</a:t>
            </a:r>
            <a:r>
              <a:rPr lang="en-US" dirty="0"/>
              <a:t> other Beans</a:t>
            </a:r>
          </a:p>
          <a:p>
            <a:r>
              <a:rPr lang="en-US" dirty="0"/>
              <a:t>This is called Dependency Injection (DI) or just </a:t>
            </a:r>
            <a:r>
              <a:rPr lang="en-US" dirty="0">
                <a:solidFill>
                  <a:schemeClr val="accent2"/>
                </a:solidFill>
              </a:rPr>
              <a:t>Injection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00B0F0"/>
                </a:solidFill>
              </a:rPr>
              <a:t>@Autowired</a:t>
            </a:r>
            <a:r>
              <a:rPr lang="en-US" dirty="0"/>
              <a:t> annotation for this</a:t>
            </a:r>
          </a:p>
        </p:txBody>
      </p:sp>
    </p:spTree>
    <p:extLst>
      <p:ext uri="{BB962C8B-B14F-4D97-AF65-F5344CB8AC3E}">
        <p14:creationId xmlns:p14="http://schemas.microsoft.com/office/powerpoint/2010/main" val="179556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003-6BF2-20A4-EAA4-150CF18F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 (DI)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31B1-5D7C-0ECE-5804-0710F9EB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6499" cy="484813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@Service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doTheThing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the thing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@Autowired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@PostConstruct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myService.doTheThing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CA913E6D-38E7-3E4A-B42D-35F92B599F08}"/>
              </a:ext>
            </a:extLst>
          </p:cNvPr>
          <p:cNvSpPr/>
          <p:nvPr/>
        </p:nvSpPr>
        <p:spPr>
          <a:xfrm rot="19457625">
            <a:off x="4339987" y="3469944"/>
            <a:ext cx="1897038" cy="747215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Injects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B936660-E340-0819-B49A-ABB9C5E50115}"/>
              </a:ext>
            </a:extLst>
          </p:cNvPr>
          <p:cNvSpPr/>
          <p:nvPr/>
        </p:nvSpPr>
        <p:spPr>
          <a:xfrm rot="19457625">
            <a:off x="4437795" y="4630910"/>
            <a:ext cx="1897038" cy="747215"/>
          </a:xfrm>
          <a:prstGeom prst="lef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384330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BE5-606C-CA24-DC1E-2BDA539A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579"/>
          </a:xfrm>
        </p:spPr>
        <p:txBody>
          <a:bodyPr/>
          <a:lstStyle/>
          <a:p>
            <a:r>
              <a:rPr lang="en-US" dirty="0"/>
              <a:t>Common logging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74B8-AF52-96EF-5A6D-6453D57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0"/>
            <a:ext cx="5876499" cy="52288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Spring provides a </a:t>
            </a:r>
            <a:r>
              <a:rPr lang="en-US" dirty="0">
                <a:solidFill>
                  <a:srgbClr val="FFFF00"/>
                </a:solidFill>
              </a:rPr>
              <a:t>custom implementation</a:t>
            </a:r>
            <a:r>
              <a:rPr lang="en-US" dirty="0"/>
              <a:t> of Apache Commons Logging</a:t>
            </a:r>
          </a:p>
          <a:p>
            <a:r>
              <a:rPr lang="en-US" dirty="0"/>
              <a:t>When the app is deployed, almost any logging </a:t>
            </a:r>
            <a:r>
              <a:rPr lang="en-US" dirty="0">
                <a:solidFill>
                  <a:srgbClr val="00B0F0"/>
                </a:solidFill>
              </a:rPr>
              <a:t>framework</a:t>
            </a:r>
            <a:r>
              <a:rPr lang="en-US" dirty="0"/>
              <a:t> can be used:</a:t>
            </a:r>
          </a:p>
          <a:p>
            <a:pPr lvl="1"/>
            <a:r>
              <a:rPr lang="en-US" dirty="0" err="1"/>
              <a:t>Logback</a:t>
            </a:r>
            <a:endParaRPr lang="en-US" dirty="0"/>
          </a:p>
          <a:p>
            <a:pPr lvl="1"/>
            <a:r>
              <a:rPr lang="en-US" dirty="0"/>
              <a:t>Log4j</a:t>
            </a:r>
          </a:p>
          <a:p>
            <a:pPr lvl="1"/>
            <a:r>
              <a:rPr lang="en-US" dirty="0"/>
              <a:t>Java Util Logging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Common logging across the enterprise allows for </a:t>
            </a:r>
            <a:r>
              <a:rPr lang="en-US" dirty="0">
                <a:solidFill>
                  <a:schemeClr val="accent4"/>
                </a:solidFill>
              </a:rPr>
              <a:t>automation</a:t>
            </a:r>
          </a:p>
          <a:p>
            <a:r>
              <a:rPr lang="en-US" dirty="0"/>
              <a:t>But – you must set up all the logging </a:t>
            </a:r>
            <a:r>
              <a:rPr lang="en-US" dirty="0">
                <a:solidFill>
                  <a:srgbClr val="92D050"/>
                </a:solidFill>
              </a:rPr>
              <a:t>dependencies</a:t>
            </a:r>
            <a:r>
              <a:rPr lang="en-US" dirty="0"/>
              <a:t> yourself</a:t>
            </a:r>
          </a:p>
        </p:txBody>
      </p:sp>
    </p:spTree>
    <p:extLst>
      <p:ext uri="{BB962C8B-B14F-4D97-AF65-F5344CB8AC3E}">
        <p14:creationId xmlns:p14="http://schemas.microsoft.com/office/powerpoint/2010/main" val="139785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2BBE5-606C-CA24-DC1E-2BDA539A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logging framework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74B8-AF52-96EF-5A6D-6453D57D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My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static final Logger log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LogFactory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My.class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30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2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@PostConstruct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log.info("In the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method!");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25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56CC-A095-7234-2D0D-63E271BC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common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E9DF-FEB1-EACE-4CBC-911FB2AA3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tools for </a:t>
            </a:r>
            <a:r>
              <a:rPr lang="en-US" dirty="0">
                <a:solidFill>
                  <a:schemeClr val="accent4"/>
                </a:solidFill>
              </a:rPr>
              <a:t>common</a:t>
            </a:r>
            <a:r>
              <a:rPr lang="en-US" dirty="0"/>
              <a:t> solutions:</a:t>
            </a:r>
          </a:p>
          <a:p>
            <a:pPr lvl="1"/>
            <a:r>
              <a:rPr lang="en-US" dirty="0" err="1">
                <a:solidFill>
                  <a:schemeClr val="accent2"/>
                </a:solidFill>
              </a:rPr>
              <a:t>DispatcherServlet</a:t>
            </a:r>
            <a:r>
              <a:rPr lang="en-US" dirty="0"/>
              <a:t> for Web (REST) application</a:t>
            </a:r>
          </a:p>
          <a:p>
            <a:pPr lvl="1"/>
            <a:r>
              <a:rPr lang="en-US" dirty="0"/>
              <a:t>Java </a:t>
            </a:r>
            <a:r>
              <a:rPr lang="en-US" dirty="0">
                <a:solidFill>
                  <a:srgbClr val="00B0F0"/>
                </a:solidFill>
              </a:rPr>
              <a:t>configuration</a:t>
            </a:r>
            <a:r>
              <a:rPr lang="en-US" dirty="0"/>
              <a:t> support for Web applications</a:t>
            </a:r>
          </a:p>
          <a:p>
            <a:pPr lvl="1"/>
            <a:r>
              <a:rPr lang="en-US" dirty="0"/>
              <a:t>Framework for </a:t>
            </a:r>
            <a:r>
              <a:rPr lang="en-US" dirty="0">
                <a:solidFill>
                  <a:srgbClr val="00B050"/>
                </a:solidFill>
              </a:rPr>
              <a:t>SOAP</a:t>
            </a:r>
            <a:r>
              <a:rPr lang="en-US" dirty="0"/>
              <a:t> Web application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APIs</a:t>
            </a:r>
            <a:r>
              <a:rPr lang="en-US" dirty="0"/>
              <a:t> for JDBC, JPA, messaging (queue, SMS)</a:t>
            </a:r>
          </a:p>
        </p:txBody>
      </p:sp>
    </p:spTree>
    <p:extLst>
      <p:ext uri="{BB962C8B-B14F-4D97-AF65-F5344CB8AC3E}">
        <p14:creationId xmlns:p14="http://schemas.microsoft.com/office/powerpoint/2010/main" val="126737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272-624C-8A27-14A1-EA3BF74D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Spring does all this why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6232-12AE-067E-943E-BAF1271EC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Whereas you </a:t>
            </a:r>
            <a:r>
              <a:rPr lang="en-US" i="1" dirty="0"/>
              <a:t>can</a:t>
            </a:r>
            <a:r>
              <a:rPr lang="en-US" dirty="0"/>
              <a:t> create complex and wonderful applications with Spring, it is often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!!</a:t>
            </a:r>
          </a:p>
          <a:p>
            <a:r>
              <a:rPr lang="en-US" dirty="0"/>
              <a:t>Once you figure out a solution you </a:t>
            </a:r>
            <a:r>
              <a:rPr lang="en-US" dirty="0">
                <a:solidFill>
                  <a:srgbClr val="FF0000"/>
                </a:solidFill>
              </a:rPr>
              <a:t>reuse</a:t>
            </a:r>
            <a:r>
              <a:rPr lang="en-US" dirty="0"/>
              <a:t> it over and over again</a:t>
            </a:r>
          </a:p>
          <a:p>
            <a:r>
              <a:rPr lang="en-US" dirty="0"/>
              <a:t>This leads to brittle, </a:t>
            </a:r>
            <a:r>
              <a:rPr lang="en-US" dirty="0">
                <a:solidFill>
                  <a:srgbClr val="FF0000"/>
                </a:solidFill>
              </a:rPr>
              <a:t>archaic</a:t>
            </a:r>
            <a:r>
              <a:rPr lang="en-US" dirty="0"/>
              <a:t> code</a:t>
            </a:r>
          </a:p>
          <a:p>
            <a:pPr lvl="1"/>
            <a:r>
              <a:rPr lang="en-US" dirty="0"/>
              <a:t>Spring adds </a:t>
            </a:r>
            <a:r>
              <a:rPr lang="en-US" dirty="0">
                <a:solidFill>
                  <a:srgbClr val="00B050"/>
                </a:solidFill>
              </a:rPr>
              <a:t>features</a:t>
            </a:r>
            <a:r>
              <a:rPr lang="en-US" dirty="0"/>
              <a:t> but you don't know about or utilize them</a:t>
            </a:r>
          </a:p>
          <a:p>
            <a:pPr lvl="1"/>
            <a:r>
              <a:rPr lang="en-US" dirty="0"/>
              <a:t>You don't want to take the </a:t>
            </a:r>
            <a:r>
              <a:rPr lang="en-US" dirty="0">
                <a:solidFill>
                  <a:srgbClr val="00B0F0"/>
                </a:solidFill>
              </a:rPr>
              <a:t>effort</a:t>
            </a:r>
            <a:r>
              <a:rPr lang="en-US" dirty="0"/>
              <a:t> to stay current</a:t>
            </a:r>
          </a:p>
        </p:txBody>
      </p:sp>
    </p:spTree>
    <p:extLst>
      <p:ext uri="{BB962C8B-B14F-4D97-AF65-F5344CB8AC3E}">
        <p14:creationId xmlns:p14="http://schemas.microsoft.com/office/powerpoint/2010/main" val="44821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B5D7-5C69-10E7-DEE9-B2C3EEF4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offers opinionated oversight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7C2C-E543-F419-AF3B-40C57773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</a:t>
            </a:r>
            <a:r>
              <a:rPr lang="en-US" dirty="0">
                <a:solidFill>
                  <a:srgbClr val="00B0F0"/>
                </a:solidFill>
              </a:rPr>
              <a:t>auto-configuration</a:t>
            </a:r>
            <a:r>
              <a:rPr lang="en-US" dirty="0"/>
              <a:t>, Boot determines what you are trying to do</a:t>
            </a:r>
          </a:p>
          <a:p>
            <a:r>
              <a:rPr lang="en-US" dirty="0"/>
              <a:t>Spring Boot examines the </a:t>
            </a:r>
            <a:r>
              <a:rPr lang="en-US" dirty="0" err="1">
                <a:solidFill>
                  <a:srgbClr val="FFFF00"/>
                </a:solidFill>
              </a:rPr>
              <a:t>classpath</a:t>
            </a:r>
            <a:r>
              <a:rPr lang="en-US" dirty="0"/>
              <a:t> to see what's there</a:t>
            </a:r>
          </a:p>
          <a:p>
            <a:r>
              <a:rPr lang="en-US" dirty="0"/>
              <a:t>Spring Boot then </a:t>
            </a:r>
            <a:r>
              <a:rPr lang="en-US" dirty="0">
                <a:solidFill>
                  <a:srgbClr val="92D050"/>
                </a:solidFill>
              </a:rPr>
              <a:t>configures</a:t>
            </a:r>
            <a:r>
              <a:rPr lang="en-US" dirty="0"/>
              <a:t> the application for the most common usage</a:t>
            </a:r>
          </a:p>
        </p:txBody>
      </p:sp>
    </p:spTree>
    <p:extLst>
      <p:ext uri="{BB962C8B-B14F-4D97-AF65-F5344CB8AC3E}">
        <p14:creationId xmlns:p14="http://schemas.microsoft.com/office/powerpoint/2010/main" val="96146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6741-8267-8581-255A-3A1A0C16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7347C-5521-1247-326A-DEA54BD27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Boot finds </a:t>
            </a:r>
            <a:r>
              <a:rPr lang="en-US" dirty="0">
                <a:solidFill>
                  <a:srgbClr val="92D050"/>
                </a:solidFill>
              </a:rPr>
              <a:t>spring-boot-starter-web</a:t>
            </a:r>
            <a:r>
              <a:rPr lang="en-US" dirty="0"/>
              <a:t> on the </a:t>
            </a:r>
            <a:r>
              <a:rPr lang="en-US" dirty="0" err="1"/>
              <a:t>classpath</a:t>
            </a:r>
            <a:r>
              <a:rPr lang="en-US" dirty="0"/>
              <a:t> it:</a:t>
            </a:r>
          </a:p>
          <a:p>
            <a:pPr lvl="1"/>
            <a:r>
              <a:rPr lang="en-US" dirty="0"/>
              <a:t>Automatically creates a </a:t>
            </a:r>
            <a:r>
              <a:rPr lang="en-US" dirty="0">
                <a:solidFill>
                  <a:srgbClr val="00B0F0"/>
                </a:solidFill>
              </a:rPr>
              <a:t>dispatcher servlet </a:t>
            </a:r>
            <a:r>
              <a:rPr lang="en-US" dirty="0"/>
              <a:t>(routes Web requests to controller methods)</a:t>
            </a:r>
          </a:p>
          <a:p>
            <a:pPr lvl="1"/>
            <a:r>
              <a:rPr lang="en-US" dirty="0"/>
              <a:t>Configures an embedded </a:t>
            </a:r>
            <a:r>
              <a:rPr lang="en-US" dirty="0">
                <a:solidFill>
                  <a:schemeClr val="accent4"/>
                </a:solidFill>
              </a:rPr>
              <a:t>Tomcat </a:t>
            </a:r>
            <a:r>
              <a:rPr lang="en-US" dirty="0"/>
              <a:t>Web application server to work with the application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Maps</a:t>
            </a:r>
            <a:r>
              <a:rPr lang="en-US" dirty="0"/>
              <a:t> HTTP requests to specific controller methods</a:t>
            </a:r>
          </a:p>
        </p:txBody>
      </p:sp>
    </p:spTree>
    <p:extLst>
      <p:ext uri="{BB962C8B-B14F-4D97-AF65-F5344CB8AC3E}">
        <p14:creationId xmlns:p14="http://schemas.microsoft.com/office/powerpoint/2010/main" val="200131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C91E-B261-77A5-06A6-44B3709E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JPA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BC4D7-F307-8313-D0A9-A8B3B7BBA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Boot finds spring-boot-starter-</a:t>
            </a:r>
            <a:r>
              <a:rPr lang="en-US" dirty="0" err="1"/>
              <a:t>jpa</a:t>
            </a:r>
            <a:r>
              <a:rPr lang="en-US" dirty="0"/>
              <a:t> on the </a:t>
            </a:r>
            <a:r>
              <a:rPr lang="en-US" dirty="0" err="1"/>
              <a:t>classpath</a:t>
            </a:r>
            <a:r>
              <a:rPr lang="en-US" dirty="0"/>
              <a:t>, Boot:</a:t>
            </a:r>
          </a:p>
          <a:p>
            <a:pPr lvl="1"/>
            <a:r>
              <a:rPr lang="en-US" dirty="0"/>
              <a:t>Creates a </a:t>
            </a:r>
            <a:r>
              <a:rPr lang="en-US" dirty="0">
                <a:solidFill>
                  <a:schemeClr val="accent4"/>
                </a:solidFill>
              </a:rPr>
              <a:t>transaction</a:t>
            </a:r>
            <a:r>
              <a:rPr lang="en-US" dirty="0"/>
              <a:t> manager</a:t>
            </a:r>
          </a:p>
          <a:p>
            <a:pPr lvl="1"/>
            <a:r>
              <a:rPr lang="en-US" dirty="0"/>
              <a:t>Creates a </a:t>
            </a:r>
            <a:r>
              <a:rPr lang="en-US" dirty="0">
                <a:solidFill>
                  <a:srgbClr val="92D050"/>
                </a:solidFill>
              </a:rPr>
              <a:t>data source </a:t>
            </a:r>
            <a:r>
              <a:rPr lang="en-US" dirty="0"/>
              <a:t>to manage connections</a:t>
            </a:r>
          </a:p>
          <a:p>
            <a:pPr lvl="1"/>
            <a:r>
              <a:rPr lang="en-US" dirty="0"/>
              <a:t>Creates a </a:t>
            </a:r>
            <a:r>
              <a:rPr lang="en-US" dirty="0">
                <a:solidFill>
                  <a:srgbClr val="00B0F0"/>
                </a:solidFill>
              </a:rPr>
              <a:t>connection pool </a:t>
            </a:r>
            <a:r>
              <a:rPr lang="en-US" dirty="0"/>
              <a:t>to reuse connections</a:t>
            </a:r>
          </a:p>
          <a:p>
            <a:pPr lvl="1"/>
            <a:r>
              <a:rPr lang="en-US" dirty="0"/>
              <a:t>Scans for JPA </a:t>
            </a:r>
            <a:r>
              <a:rPr lang="en-US" dirty="0">
                <a:solidFill>
                  <a:schemeClr val="accent2"/>
                </a:solidFill>
              </a:rPr>
              <a:t>entities</a:t>
            </a:r>
          </a:p>
          <a:p>
            <a:pPr lvl="1"/>
            <a:r>
              <a:rPr lang="en-US" dirty="0"/>
              <a:t>Automatically </a:t>
            </a:r>
            <a:r>
              <a:rPr lang="en-US" dirty="0">
                <a:solidFill>
                  <a:srgbClr val="00B05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</p:spTree>
    <p:extLst>
      <p:ext uri="{BB962C8B-B14F-4D97-AF65-F5344CB8AC3E}">
        <p14:creationId xmlns:p14="http://schemas.microsoft.com/office/powerpoint/2010/main" val="164036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8AAE1-F6FA-87A3-B587-B11BF89F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A1D6-C900-1F54-7667-254235F4B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has automatic configuration for </a:t>
            </a:r>
            <a:r>
              <a:rPr lang="en-US" dirty="0">
                <a:solidFill>
                  <a:srgbClr val="00B050"/>
                </a:solidFill>
              </a:rPr>
              <a:t>dozens</a:t>
            </a:r>
            <a:r>
              <a:rPr lang="en-US" dirty="0"/>
              <a:t> and dozens (perhaps hundreds) of application types</a:t>
            </a:r>
          </a:p>
          <a:p>
            <a:r>
              <a:rPr lang="en-US" dirty="0"/>
              <a:t>Check out the dependency list at </a:t>
            </a:r>
            <a:r>
              <a:rPr lang="en-US" dirty="0">
                <a:solidFill>
                  <a:schemeClr val="accent4"/>
                </a:solidFill>
              </a:rPr>
              <a:t>https://start.spring.io</a:t>
            </a:r>
          </a:p>
        </p:txBody>
      </p:sp>
    </p:spTree>
    <p:extLst>
      <p:ext uri="{BB962C8B-B14F-4D97-AF65-F5344CB8AC3E}">
        <p14:creationId xmlns:p14="http://schemas.microsoft.com/office/powerpoint/2010/main" val="23815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945D8-FA12-EAC1-DEBC-1FE2C0A3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62BD-875A-C531-D2C1-2871613E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What is </a:t>
            </a:r>
            <a:r>
              <a:rPr lang="en-US" dirty="0">
                <a:solidFill>
                  <a:srgbClr val="00B050"/>
                </a:solidFill>
              </a:rPr>
              <a:t>Spring</a:t>
            </a:r>
            <a:r>
              <a:rPr lang="en-US" dirty="0"/>
              <a:t>?</a:t>
            </a:r>
          </a:p>
          <a:p>
            <a:pPr>
              <a:spcBef>
                <a:spcPts val="1800"/>
              </a:spcBef>
            </a:pPr>
            <a:r>
              <a:rPr lang="en-US" dirty="0"/>
              <a:t>What is Spring </a:t>
            </a:r>
            <a:r>
              <a:rPr lang="en-US" dirty="0">
                <a:solidFill>
                  <a:srgbClr val="00B0F0"/>
                </a:solidFill>
              </a:rPr>
              <a:t>Boot</a:t>
            </a:r>
            <a:r>
              <a:rPr lang="en-US" dirty="0"/>
              <a:t>?</a:t>
            </a:r>
          </a:p>
          <a:p>
            <a:pPr>
              <a:spcBef>
                <a:spcPts val="1800"/>
              </a:spcBef>
            </a:pPr>
            <a:r>
              <a:rPr lang="en-US" dirty="0"/>
              <a:t>How do they </a:t>
            </a:r>
            <a:r>
              <a:rPr lang="en-US" dirty="0">
                <a:solidFill>
                  <a:schemeClr val="accent4"/>
                </a:solidFill>
              </a:rPr>
              <a:t>work</a:t>
            </a:r>
            <a:r>
              <a:rPr lang="en-US" dirty="0"/>
              <a:t> together?</a:t>
            </a:r>
          </a:p>
        </p:txBody>
      </p:sp>
    </p:spTree>
    <p:extLst>
      <p:ext uri="{BB962C8B-B14F-4D97-AF65-F5344CB8AC3E}">
        <p14:creationId xmlns:p14="http://schemas.microsoft.com/office/powerpoint/2010/main" val="34620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9221-B36D-634D-3357-91BABB67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35B8-DDA0-B827-3F2D-28995AC6D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</a:t>
            </a:r>
            <a:r>
              <a:rPr lang="en-US" dirty="0">
                <a:solidFill>
                  <a:srgbClr val="92D050"/>
                </a:solidFill>
              </a:rPr>
              <a:t>automatically</a:t>
            </a:r>
            <a:r>
              <a:rPr lang="en-US" dirty="0"/>
              <a:t> configures the Simple Logging Façade </a:t>
            </a:r>
            <a:r>
              <a:rPr lang="en-US"/>
              <a:t>for Java (</a:t>
            </a:r>
            <a:r>
              <a:rPr lang="en-US" dirty="0"/>
              <a:t>SLF4J) and adds required dependencies</a:t>
            </a:r>
          </a:p>
          <a:p>
            <a:r>
              <a:rPr lang="en-US" dirty="0"/>
              <a:t>Spring Boot automatically provides support for the </a:t>
            </a:r>
            <a:r>
              <a:rPr lang="en-US" dirty="0" err="1">
                <a:solidFill>
                  <a:srgbClr val="00B0F0"/>
                </a:solidFill>
              </a:rPr>
              <a:t>Logback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logging framework</a:t>
            </a:r>
          </a:p>
          <a:p>
            <a:r>
              <a:rPr lang="en-US" dirty="0"/>
              <a:t>With no developer support logging is </a:t>
            </a:r>
            <a:r>
              <a:rPr lang="en-US" dirty="0">
                <a:solidFill>
                  <a:srgbClr val="FFFF00"/>
                </a:solidFill>
              </a:rPr>
              <a:t>enabled</a:t>
            </a:r>
            <a:r>
              <a:rPr lang="en-US" dirty="0"/>
              <a:t> out of the box</a:t>
            </a:r>
          </a:p>
        </p:txBody>
      </p:sp>
    </p:spTree>
    <p:extLst>
      <p:ext uri="{BB962C8B-B14F-4D97-AF65-F5344CB8AC3E}">
        <p14:creationId xmlns:p14="http://schemas.microsoft.com/office/powerpoint/2010/main" val="131432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495-E7F2-DBEB-937C-76FB9D1B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236D7-1EE3-A732-5782-4460173A7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supports application metrics collection with </a:t>
            </a:r>
            <a:r>
              <a:rPr lang="en-US" dirty="0">
                <a:solidFill>
                  <a:srgbClr val="FFFF00"/>
                </a:solidFill>
              </a:rPr>
              <a:t>Micrometer</a:t>
            </a:r>
          </a:p>
          <a:p>
            <a:r>
              <a:rPr lang="en-US" dirty="0"/>
              <a:t>Metrics are automatically collected at </a:t>
            </a:r>
            <a:r>
              <a:rPr lang="en-US" dirty="0">
                <a:solidFill>
                  <a:srgbClr val="00B0F0"/>
                </a:solidFill>
              </a:rPr>
              <a:t>boundary</a:t>
            </a:r>
            <a:r>
              <a:rPr lang="en-US" dirty="0"/>
              <a:t> points</a:t>
            </a:r>
          </a:p>
          <a:p>
            <a:pPr lvl="1"/>
            <a:r>
              <a:rPr lang="en-US" dirty="0"/>
              <a:t>HTTP requests (count and timing)</a:t>
            </a:r>
          </a:p>
          <a:p>
            <a:pPr lvl="1"/>
            <a:r>
              <a:rPr lang="en-US" dirty="0"/>
              <a:t>Database request (count and timing)</a:t>
            </a:r>
          </a:p>
          <a:p>
            <a:pPr lvl="1"/>
            <a:r>
              <a:rPr lang="en-US" dirty="0"/>
              <a:t>Scheduler requests (Quartz)</a:t>
            </a:r>
          </a:p>
          <a:p>
            <a:r>
              <a:rPr lang="en-US" dirty="0"/>
              <a:t>Out-of-the box support for metrics aggregators like </a:t>
            </a:r>
            <a:r>
              <a:rPr lang="en-US" dirty="0">
                <a:solidFill>
                  <a:srgbClr val="92D050"/>
                </a:solidFill>
              </a:rPr>
              <a:t>Prometheus</a:t>
            </a:r>
          </a:p>
        </p:txBody>
      </p:sp>
    </p:spTree>
    <p:extLst>
      <p:ext uri="{BB962C8B-B14F-4D97-AF65-F5344CB8AC3E}">
        <p14:creationId xmlns:p14="http://schemas.microsoft.com/office/powerpoint/2010/main" val="96742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C6E7-F18A-9760-F9EB-4F492908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difference between Spring and Spring Boot?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C722-6E60-4C7C-CFD8-CF555D6D1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provides the </a:t>
            </a:r>
            <a:r>
              <a:rPr lang="en-US" dirty="0">
                <a:solidFill>
                  <a:schemeClr val="accent4"/>
                </a:solidFill>
              </a:rPr>
              <a:t>framework</a:t>
            </a:r>
          </a:p>
          <a:p>
            <a:r>
              <a:rPr lang="en-US" dirty="0"/>
              <a:t>Spring Boot provides the </a:t>
            </a:r>
            <a:r>
              <a:rPr lang="en-US" dirty="0">
                <a:solidFill>
                  <a:srgbClr val="92D050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1812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3DDC-57CD-AA42-C6AD-9B44ADFC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650A5-9B43-D9FE-AE52-5A151CDA5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is a development and runtime </a:t>
            </a:r>
            <a:r>
              <a:rPr lang="en-US" dirty="0">
                <a:solidFill>
                  <a:schemeClr val="accent4"/>
                </a:solidFill>
              </a:rPr>
              <a:t>framework</a:t>
            </a:r>
            <a:r>
              <a:rPr lang="en-US" dirty="0"/>
              <a:t> for Java</a:t>
            </a:r>
          </a:p>
          <a:p>
            <a:r>
              <a:rPr lang="en-US" dirty="0"/>
              <a:t>Spring provides the following </a:t>
            </a:r>
            <a:r>
              <a:rPr lang="en-US" dirty="0">
                <a:solidFill>
                  <a:schemeClr val="accent2"/>
                </a:solidFill>
              </a:rPr>
              <a:t>features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Component </a:t>
            </a:r>
            <a:r>
              <a:rPr lang="en-US" dirty="0">
                <a:solidFill>
                  <a:srgbClr val="92D050"/>
                </a:solidFill>
              </a:rPr>
              <a:t>Scan</a:t>
            </a:r>
          </a:p>
          <a:p>
            <a:pPr lvl="1"/>
            <a:r>
              <a:rPr lang="en-US" dirty="0"/>
              <a:t>Object lifecycle </a:t>
            </a:r>
            <a:r>
              <a:rPr lang="en-US" dirty="0">
                <a:solidFill>
                  <a:schemeClr val="accent5"/>
                </a:solidFill>
              </a:rPr>
              <a:t>management</a:t>
            </a:r>
          </a:p>
          <a:p>
            <a:pPr lvl="1"/>
            <a:r>
              <a:rPr lang="en-US" dirty="0"/>
              <a:t>Inversion of Control (</a:t>
            </a:r>
            <a:r>
              <a:rPr lang="en-US" dirty="0">
                <a:solidFill>
                  <a:srgbClr val="00B050"/>
                </a:solidFill>
              </a:rPr>
              <a:t>IoC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Dependency Injection (</a:t>
            </a:r>
            <a:r>
              <a:rPr lang="en-US" dirty="0">
                <a:solidFill>
                  <a:srgbClr val="00B0F0"/>
                </a:solidFill>
              </a:rPr>
              <a:t>DI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Common </a:t>
            </a:r>
            <a:r>
              <a:rPr lang="en-US" dirty="0">
                <a:solidFill>
                  <a:srgbClr val="FFFF00"/>
                </a:solidFill>
              </a:rPr>
              <a:t>logging</a:t>
            </a:r>
            <a:r>
              <a:rPr lang="en-US" dirty="0"/>
              <a:t> framework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Tools</a:t>
            </a:r>
            <a:r>
              <a:rPr lang="en-US" dirty="0"/>
              <a:t> for common solutions</a:t>
            </a:r>
          </a:p>
        </p:txBody>
      </p:sp>
    </p:spTree>
    <p:extLst>
      <p:ext uri="{BB962C8B-B14F-4D97-AF65-F5344CB8AC3E}">
        <p14:creationId xmlns:p14="http://schemas.microsoft.com/office/powerpoint/2010/main" val="224316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25951-C0A1-EC95-29B1-29E8037A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5068-C047-50A8-2293-7340CDE9E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Spring starts up it loads and </a:t>
            </a:r>
            <a:r>
              <a:rPr lang="en-US" dirty="0">
                <a:solidFill>
                  <a:schemeClr val="accent4"/>
                </a:solidFill>
              </a:rPr>
              <a:t>scans</a:t>
            </a:r>
            <a:r>
              <a:rPr lang="en-US" dirty="0"/>
              <a:t> all classes looking for objects to manage</a:t>
            </a:r>
          </a:p>
          <a:p>
            <a:pPr lvl="1"/>
            <a:r>
              <a:rPr lang="en-US" dirty="0"/>
              <a:t>@Service</a:t>
            </a:r>
          </a:p>
          <a:p>
            <a:pPr lvl="1"/>
            <a:r>
              <a:rPr lang="en-US" dirty="0"/>
              <a:t>@Controller</a:t>
            </a:r>
          </a:p>
          <a:p>
            <a:pPr lvl="1"/>
            <a:r>
              <a:rPr lang="en-US" dirty="0"/>
              <a:t>@Component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Spring stores managed objects in a </a:t>
            </a:r>
            <a:r>
              <a:rPr lang="en-US" dirty="0">
                <a:solidFill>
                  <a:srgbClr val="00B0F0"/>
                </a:solidFill>
              </a:rPr>
              <a:t>registry</a:t>
            </a:r>
            <a:r>
              <a:rPr lang="en-US" dirty="0"/>
              <a:t> and makes them available for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08540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9BA-5A4D-0C2A-B497-291A6A7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lifecycle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927-22D7-9B06-BF12-8DA32B62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Spring-managed object is called a "Managed Bean" or "</a:t>
            </a:r>
            <a:r>
              <a:rPr lang="en-US" dirty="0">
                <a:solidFill>
                  <a:srgbClr val="00B0F0"/>
                </a:solidFill>
              </a:rPr>
              <a:t>Bean</a:t>
            </a:r>
            <a:r>
              <a:rPr lang="en-US" dirty="0"/>
              <a:t>"</a:t>
            </a:r>
          </a:p>
          <a:p>
            <a:r>
              <a:rPr lang="en-US" dirty="0"/>
              <a:t>Spring creates Beans and allows the application to </a:t>
            </a:r>
            <a:r>
              <a:rPr lang="en-US" dirty="0">
                <a:solidFill>
                  <a:srgbClr val="FFFF00"/>
                </a:solidFill>
              </a:rPr>
              <a:t>hook</a:t>
            </a:r>
            <a:r>
              <a:rPr lang="en-US" dirty="0"/>
              <a:t> into lifecycle events</a:t>
            </a:r>
          </a:p>
          <a:p>
            <a:r>
              <a:rPr lang="en-US" dirty="0"/>
              <a:t>Applications can hook into post-create methods for </a:t>
            </a:r>
            <a:r>
              <a:rPr lang="en-US" dirty="0">
                <a:solidFill>
                  <a:srgbClr val="00B050"/>
                </a:solidFill>
              </a:rPr>
              <a:t>initialization</a:t>
            </a:r>
            <a:r>
              <a:rPr lang="en-US" dirty="0"/>
              <a:t> purposes</a:t>
            </a:r>
          </a:p>
          <a:p>
            <a:r>
              <a:rPr lang="en-US" dirty="0"/>
              <a:t>Applications can hook into pre-destroy methods for </a:t>
            </a:r>
            <a:r>
              <a:rPr lang="en-US" dirty="0">
                <a:solidFill>
                  <a:schemeClr val="accent2"/>
                </a:solidFill>
              </a:rPr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84272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9BA-5A4D-0C2A-B497-291A6A79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lifecycle management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97927-22D7-9B06-BF12-8DA32B628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@PostConstruct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setup()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Initialize class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9533BE6E-537E-8550-A7C8-FEA00D466BB5}"/>
              </a:ext>
            </a:extLst>
          </p:cNvPr>
          <p:cNvSpPr/>
          <p:nvPr/>
        </p:nvSpPr>
        <p:spPr>
          <a:xfrm rot="20459419">
            <a:off x="4654852" y="1663599"/>
            <a:ext cx="2799801" cy="12062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calls the method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69626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93084-00D8-FFDF-3C9F-D892337B8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Inversion of Control (IoC) "Normal"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B30CE-A2AF-8DC9-7989-2D69C395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 "normal" Java application </a:t>
            </a:r>
            <a:r>
              <a:rPr lang="en-US" dirty="0">
                <a:solidFill>
                  <a:schemeClr val="accent4"/>
                </a:solidFill>
              </a:rPr>
              <a:t>you</a:t>
            </a:r>
            <a:r>
              <a:rPr lang="en-US" dirty="0"/>
              <a:t> write code in the main method</a:t>
            </a:r>
          </a:p>
          <a:p>
            <a:r>
              <a:rPr lang="en-US" dirty="0">
                <a:solidFill>
                  <a:schemeClr val="accent4"/>
                </a:solidFill>
              </a:rPr>
              <a:t>You</a:t>
            </a:r>
            <a:r>
              <a:rPr lang="en-US" dirty="0"/>
              <a:t> make method calls and create objects</a:t>
            </a:r>
          </a:p>
          <a:p>
            <a:r>
              <a:rPr lang="en-US" dirty="0"/>
              <a:t>When finished the application </a:t>
            </a:r>
            <a:r>
              <a:rPr lang="en-US" dirty="0">
                <a:solidFill>
                  <a:srgbClr val="00B0F0"/>
                </a:solidFill>
              </a:rPr>
              <a:t>exits</a:t>
            </a:r>
            <a:r>
              <a:rPr lang="en-US" dirty="0"/>
              <a:t> from the main method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main(String[]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Call 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stuff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Exit now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290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EE3D9-6E88-F3D1-7050-147C0260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A09C-707B-111F-A334-533FDD8B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</a:t>
            </a:r>
            <a:r>
              <a:rPr lang="en-US" dirty="0">
                <a:solidFill>
                  <a:srgbClr val="00B0F0"/>
                </a:solidFill>
              </a:rPr>
              <a:t>manages</a:t>
            </a:r>
            <a:r>
              <a:rPr lang="en-US" dirty="0"/>
              <a:t> object lifecycles</a:t>
            </a:r>
          </a:p>
          <a:p>
            <a:pPr lvl="1"/>
            <a:r>
              <a:rPr lang="en-US" dirty="0"/>
              <a:t>Creation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Destruction</a:t>
            </a:r>
          </a:p>
          <a:p>
            <a:r>
              <a:rPr lang="en-US" dirty="0"/>
              <a:t>You write code that "</a:t>
            </a:r>
            <a:r>
              <a:rPr lang="en-US" dirty="0">
                <a:solidFill>
                  <a:srgbClr val="00B050"/>
                </a:solidFill>
              </a:rPr>
              <a:t>hooks</a:t>
            </a:r>
            <a:r>
              <a:rPr lang="en-US" dirty="0"/>
              <a:t>" into object lifecycle events</a:t>
            </a:r>
          </a:p>
          <a:p>
            <a:r>
              <a:rPr lang="en-US" dirty="0"/>
              <a:t>Spring </a:t>
            </a:r>
            <a:r>
              <a:rPr lang="en-US" dirty="0">
                <a:solidFill>
                  <a:srgbClr val="FFC000"/>
                </a:solidFill>
              </a:rPr>
              <a:t>calls</a:t>
            </a:r>
            <a:r>
              <a:rPr lang="en-US" dirty="0"/>
              <a:t> that code when a lifecycle event is triggered</a:t>
            </a:r>
          </a:p>
          <a:p>
            <a:r>
              <a:rPr lang="en-US" dirty="0"/>
              <a:t>To an observer code execution is </a:t>
            </a:r>
            <a:r>
              <a:rPr lang="en-US" dirty="0">
                <a:solidFill>
                  <a:srgbClr val="FFFF00"/>
                </a:solidFill>
              </a:rPr>
              <a:t>non-linear</a:t>
            </a:r>
          </a:p>
        </p:txBody>
      </p:sp>
    </p:spTree>
    <p:extLst>
      <p:ext uri="{BB962C8B-B14F-4D97-AF65-F5344CB8AC3E}">
        <p14:creationId xmlns:p14="http://schemas.microsoft.com/office/powerpoint/2010/main" val="48333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991227-B3A4-F4EB-8B52-6039E51D1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(IoC)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02E88-5DD4-D2A1-97BC-661DDCCC0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8696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@ComponentScan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AbstractApplicationContext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@PostConstruct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void run()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("I am running!");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8A3772-DD51-F392-9028-A5A72DA5D8A4}"/>
              </a:ext>
            </a:extLst>
          </p:cNvPr>
          <p:cNvSpPr txBox="1"/>
          <p:nvPr/>
        </p:nvSpPr>
        <p:spPr>
          <a:xfrm>
            <a:off x="818866" y="6155142"/>
            <a:ext cx="248417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Output: I am running!</a:t>
            </a:r>
          </a:p>
        </p:txBody>
      </p:sp>
    </p:spTree>
    <p:extLst>
      <p:ext uri="{BB962C8B-B14F-4D97-AF65-F5344CB8AC3E}">
        <p14:creationId xmlns:p14="http://schemas.microsoft.com/office/powerpoint/2010/main" val="37587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916</Words>
  <Application>Microsoft Office PowerPoint</Application>
  <PresentationFormat>Widescreen</PresentationFormat>
  <Paragraphs>161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What is Spring?</vt:lpstr>
      <vt:lpstr>Component Scan</vt:lpstr>
      <vt:lpstr>Object lifecycle management</vt:lpstr>
      <vt:lpstr>Object lifecycle management (example)</vt:lpstr>
      <vt:lpstr>Inversion of Control (IoC) "Normal" application</vt:lpstr>
      <vt:lpstr>Inversion of Control (IoC)</vt:lpstr>
      <vt:lpstr>Inversion of Control (IoC) example</vt:lpstr>
      <vt:lpstr>Dependency Injection (DI)</vt:lpstr>
      <vt:lpstr>Dependency Injection (DI) example</vt:lpstr>
      <vt:lpstr>Common logging framework</vt:lpstr>
      <vt:lpstr>Common logging framework - example</vt:lpstr>
      <vt:lpstr>Tools for common solutions</vt:lpstr>
      <vt:lpstr>If Spring does all this why Spring Boot?</vt:lpstr>
      <vt:lpstr>Spring Boot offers opinionated oversight</vt:lpstr>
      <vt:lpstr>Web example</vt:lpstr>
      <vt:lpstr>JPA example</vt:lpstr>
      <vt:lpstr>Spring Boot configuration</vt:lpstr>
      <vt:lpstr>Spring Boot logging</vt:lpstr>
      <vt:lpstr>Spring Boot Actuator</vt:lpstr>
      <vt:lpstr>What's the difference between Spring and Spring Boot?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22</cp:revision>
  <dcterms:created xsi:type="dcterms:W3CDTF">2022-12-09T18:29:56Z</dcterms:created>
  <dcterms:modified xsi:type="dcterms:W3CDTF">2023-01-31T17:27:26Z</dcterms:modified>
</cp:coreProperties>
</file>