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2" r:id="rId10"/>
    <p:sldId id="269" r:id="rId11"/>
    <p:sldId id="270" r:id="rId12"/>
    <p:sldId id="271" r:id="rId13"/>
    <p:sldId id="261" r:id="rId14"/>
    <p:sldId id="272" r:id="rId15"/>
    <p:sldId id="260" r:id="rId16"/>
    <p:sldId id="259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4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Breakout: Spring JPA vs. Spring JDBC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2FC0-8603-6108-0B03-7498345B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8EDE-F72B-649A-738D-86A7B3C5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chemeClr val="accent2"/>
                </a:solidFill>
              </a:rPr>
              <a:t>create</a:t>
            </a:r>
            <a:r>
              <a:rPr lang="en-US" dirty="0"/>
              <a:t> tables</a:t>
            </a:r>
          </a:p>
          <a:p>
            <a:pPr lvl="1"/>
            <a:r>
              <a:rPr lang="en-US" dirty="0"/>
              <a:t>Oftentimes </a:t>
            </a:r>
            <a:r>
              <a:rPr lang="en-US" i="1" dirty="0"/>
              <a:t>very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inefficient</a:t>
            </a:r>
          </a:p>
          <a:p>
            <a:pPr lvl="1"/>
            <a:r>
              <a:rPr lang="en-US" dirty="0"/>
              <a:t>Relationships are modeled with </a:t>
            </a:r>
            <a:r>
              <a:rPr lang="en-US" dirty="0">
                <a:solidFill>
                  <a:srgbClr val="00B050"/>
                </a:solidFill>
              </a:rPr>
              <a:t>recursive</a:t>
            </a:r>
            <a:r>
              <a:rPr lang="en-US" dirty="0"/>
              <a:t> variables</a:t>
            </a:r>
          </a:p>
          <a:p>
            <a:pPr lvl="2"/>
            <a:r>
              <a:rPr lang="en-US" dirty="0"/>
              <a:t>Can't print entities</a:t>
            </a:r>
          </a:p>
          <a:p>
            <a:pPr lvl="2"/>
            <a:r>
              <a:rPr lang="en-US" dirty="0"/>
              <a:t>Can't compare entities</a:t>
            </a:r>
          </a:p>
          <a:p>
            <a:pPr lvl="2"/>
            <a:r>
              <a:rPr lang="en-US" dirty="0"/>
              <a:t>Can't easily transform a Java entity to JSON using the Jackson library</a:t>
            </a:r>
          </a:p>
          <a:p>
            <a:pPr lvl="1"/>
            <a:r>
              <a:rPr lang="en-US" dirty="0"/>
              <a:t>Hard to </a:t>
            </a:r>
            <a:r>
              <a:rPr lang="en-US" dirty="0">
                <a:solidFill>
                  <a:schemeClr val="accent4"/>
                </a:solidFill>
              </a:rPr>
              <a:t>debug</a:t>
            </a:r>
            <a:r>
              <a:rPr lang="en-US" dirty="0"/>
              <a:t> issues</a:t>
            </a:r>
          </a:p>
          <a:p>
            <a:pPr lvl="1"/>
            <a:r>
              <a:rPr lang="en-US" dirty="0"/>
              <a:t>Isolates/</a:t>
            </a:r>
            <a:r>
              <a:rPr lang="en-US" dirty="0">
                <a:solidFill>
                  <a:srgbClr val="FFFF00"/>
                </a:solidFill>
              </a:rPr>
              <a:t>protects</a:t>
            </a:r>
            <a:r>
              <a:rPr lang="en-US" dirty="0"/>
              <a:t> programmers from themselves</a:t>
            </a:r>
          </a:p>
        </p:txBody>
      </p:sp>
    </p:spTree>
    <p:extLst>
      <p:ext uri="{BB962C8B-B14F-4D97-AF65-F5344CB8AC3E}">
        <p14:creationId xmlns:p14="http://schemas.microsoft.com/office/powerpoint/2010/main" val="2029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7524-7D75-D08E-CBC7-D6D50E01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1732-8800-7C06-6E6E-43FA4F12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JDBC </a:t>
            </a:r>
            <a:r>
              <a:rPr lang="en-US" dirty="0">
                <a:solidFill>
                  <a:srgbClr val="FFFF00"/>
                </a:solidFill>
              </a:rPr>
              <a:t>templates</a:t>
            </a:r>
            <a:r>
              <a:rPr lang="en-US" dirty="0"/>
              <a:t> mean:</a:t>
            </a:r>
          </a:p>
          <a:p>
            <a:pPr lvl="2"/>
            <a:r>
              <a:rPr lang="en-US" dirty="0"/>
              <a:t>No more exception handling</a:t>
            </a:r>
          </a:p>
          <a:p>
            <a:pPr lvl="2"/>
            <a:r>
              <a:rPr lang="en-US" dirty="0"/>
              <a:t>No more closing resources</a:t>
            </a:r>
          </a:p>
          <a:p>
            <a:pPr lvl="2"/>
            <a:r>
              <a:rPr lang="en-US" dirty="0"/>
              <a:t>Transactions handled with a single annotation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00B0F0"/>
                </a:solidFill>
              </a:rPr>
              <a:t>boilerplate</a:t>
            </a:r>
            <a:r>
              <a:rPr lang="en-US" dirty="0"/>
              <a:t> code is already written</a:t>
            </a:r>
          </a:p>
          <a:p>
            <a:pPr lvl="1"/>
            <a:r>
              <a:rPr lang="en-US" dirty="0"/>
              <a:t>The programmer just </a:t>
            </a:r>
            <a:r>
              <a:rPr lang="en-US" dirty="0">
                <a:solidFill>
                  <a:srgbClr val="00B050"/>
                </a:solidFill>
              </a:rPr>
              <a:t>writes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The queries</a:t>
            </a:r>
          </a:p>
          <a:p>
            <a:pPr lvl="2"/>
            <a:r>
              <a:rPr lang="en-US" dirty="0"/>
              <a:t>The code to populate Java objects from a </a:t>
            </a:r>
            <a:r>
              <a:rPr lang="en-US" dirty="0" err="1"/>
              <a:t>ResultSet</a:t>
            </a:r>
            <a:endParaRPr lang="en-US" dirty="0"/>
          </a:p>
          <a:p>
            <a:pPr lvl="1"/>
            <a:r>
              <a:rPr lang="en-US" dirty="0"/>
              <a:t>With good SQL, JDBC is very </a:t>
            </a:r>
            <a:r>
              <a:rPr lang="en-US" dirty="0">
                <a:solidFill>
                  <a:schemeClr val="accent2"/>
                </a:solidFill>
              </a:rPr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386850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7524-7D75-D08E-CBC7-D6D50E01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1732-8800-7C06-6E6E-43FA4F12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Cons:</a:t>
            </a:r>
          </a:p>
          <a:p>
            <a:pPr lvl="1"/>
            <a:r>
              <a:rPr lang="en-US" dirty="0"/>
              <a:t>Java objects are </a:t>
            </a:r>
            <a:r>
              <a:rPr lang="en-US" dirty="0">
                <a:solidFill>
                  <a:schemeClr val="accent2"/>
                </a:solidFill>
              </a:rPr>
              <a:t>not</a:t>
            </a:r>
            <a:r>
              <a:rPr lang="en-US" dirty="0"/>
              <a:t> populated automatically</a:t>
            </a:r>
          </a:p>
          <a:p>
            <a:pPr lvl="1"/>
            <a:r>
              <a:rPr lang="en-US" dirty="0"/>
              <a:t>The programmer writes </a:t>
            </a:r>
            <a:r>
              <a:rPr lang="en-US" dirty="0">
                <a:solidFill>
                  <a:srgbClr val="00B050"/>
                </a:solidFill>
              </a:rPr>
              <a:t>more</a:t>
            </a:r>
            <a:r>
              <a:rPr lang="en-US" dirty="0"/>
              <a:t> code than with JPA</a:t>
            </a:r>
          </a:p>
          <a:p>
            <a:pPr lvl="1"/>
            <a:r>
              <a:rPr lang="en-US" dirty="0"/>
              <a:t>The programmer must know </a:t>
            </a:r>
            <a:r>
              <a:rPr lang="en-US" dirty="0">
                <a:solidFill>
                  <a:schemeClr val="accent4"/>
                </a:solidFill>
              </a:rPr>
              <a:t>SQL</a:t>
            </a:r>
            <a:r>
              <a:rPr lang="en-US" dirty="0"/>
              <a:t> in order to write the queries</a:t>
            </a:r>
          </a:p>
        </p:txBody>
      </p:sp>
    </p:spTree>
    <p:extLst>
      <p:ext uri="{BB962C8B-B14F-4D97-AF65-F5344CB8AC3E}">
        <p14:creationId xmlns:p14="http://schemas.microsoft.com/office/powerpoint/2010/main" val="41478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35F6-574C-CCCC-518F-5D5CF3DB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industry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5BCE-4663-098E-A7A1-3FCC658B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perusal of Internet </a:t>
            </a:r>
            <a:r>
              <a:rPr lang="en-US" dirty="0">
                <a:solidFill>
                  <a:schemeClr val="accent4"/>
                </a:solidFill>
              </a:rPr>
              <a:t>documentation</a:t>
            </a:r>
            <a:r>
              <a:rPr lang="en-US" dirty="0"/>
              <a:t> shows most newer tutorials/how to documents favor JPA</a:t>
            </a:r>
          </a:p>
          <a:p>
            <a:r>
              <a:rPr lang="en-US" dirty="0"/>
              <a:t>There is a kind of </a:t>
            </a:r>
            <a:r>
              <a:rPr lang="en-US" i="1" dirty="0">
                <a:solidFill>
                  <a:srgbClr val="00B0F0"/>
                </a:solidFill>
              </a:rPr>
              <a:t>mythos</a:t>
            </a:r>
            <a:r>
              <a:rPr lang="en-US" dirty="0"/>
              <a:t> that programmers must be protected from themselves (this is not without merit)</a:t>
            </a:r>
          </a:p>
          <a:p>
            <a:r>
              <a:rPr lang="en-US" dirty="0"/>
              <a:t>JPA is a high-level abstraction that </a:t>
            </a:r>
            <a:r>
              <a:rPr lang="en-US" dirty="0">
                <a:solidFill>
                  <a:srgbClr val="92D050"/>
                </a:solidFill>
              </a:rPr>
              <a:t>bridges</a:t>
            </a:r>
            <a:r>
              <a:rPr lang="en-US" dirty="0"/>
              <a:t> object-oriented languages with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392567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35F6-574C-CCCC-518F-5D5CF3DB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industry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5BCE-4663-098E-A7A1-3FCC658B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appears that the industry is moving towards adopting </a:t>
            </a:r>
            <a:r>
              <a:rPr lang="en-US" dirty="0">
                <a:solidFill>
                  <a:srgbClr val="92D050"/>
                </a:solidFill>
              </a:rPr>
              <a:t>JPA</a:t>
            </a:r>
            <a:r>
              <a:rPr lang="en-US" dirty="0"/>
              <a:t> vs. JDBC</a:t>
            </a:r>
          </a:p>
          <a:p>
            <a:r>
              <a:rPr lang="en-US" dirty="0"/>
              <a:t>Spring Boot shops appear to favor Spring </a:t>
            </a:r>
            <a:r>
              <a:rPr lang="en-US" dirty="0">
                <a:solidFill>
                  <a:schemeClr val="accent4"/>
                </a:solidFill>
              </a:rPr>
              <a:t>JPA</a:t>
            </a:r>
            <a:r>
              <a:rPr lang="en-US" dirty="0"/>
              <a:t> over Spring JDBC</a:t>
            </a:r>
          </a:p>
        </p:txBody>
      </p:sp>
    </p:spTree>
    <p:extLst>
      <p:ext uri="{BB962C8B-B14F-4D97-AF65-F5344CB8AC3E}">
        <p14:creationId xmlns:p14="http://schemas.microsoft.com/office/powerpoint/2010/main" val="188938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3955-B57F-DBE7-727F-679E3824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Promineo teaching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FEC5-5367-5DC7-49E7-1D28B148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perceived industry direction (always </a:t>
            </a:r>
            <a:r>
              <a:rPr lang="en-US" dirty="0">
                <a:solidFill>
                  <a:srgbClr val="FFFF00"/>
                </a:solidFill>
              </a:rPr>
              <a:t>risky</a:t>
            </a:r>
            <a:r>
              <a:rPr lang="en-US" dirty="0"/>
              <a:t> when analyzed from the </a:t>
            </a:r>
            <a:r>
              <a:rPr lang="en-US" i="1" dirty="0"/>
              <a:t>before</a:t>
            </a:r>
            <a:r>
              <a:rPr lang="en-US" dirty="0"/>
              <a:t> perspective), Promineo is teaching Spring JPA as part of the Spring Boot course</a:t>
            </a:r>
          </a:p>
        </p:txBody>
      </p:sp>
    </p:spTree>
    <p:extLst>
      <p:ext uri="{BB962C8B-B14F-4D97-AF65-F5344CB8AC3E}">
        <p14:creationId xmlns:p14="http://schemas.microsoft.com/office/powerpoint/2010/main" val="15166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91CA-7074-658C-568E-44D2F3CC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Java JDBC fit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52AD-A62F-E53E-55AD-650E72EB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MySQL part of the course, you learned </a:t>
            </a:r>
            <a:r>
              <a:rPr lang="en-US" dirty="0">
                <a:solidFill>
                  <a:srgbClr val="FFFF00"/>
                </a:solidFill>
              </a:rPr>
              <a:t>Java</a:t>
            </a:r>
            <a:r>
              <a:rPr lang="en-US" dirty="0"/>
              <a:t> JDBC</a:t>
            </a:r>
          </a:p>
          <a:p>
            <a:r>
              <a:rPr lang="en-US" dirty="0"/>
              <a:t>Java JDBC is a </a:t>
            </a:r>
            <a:r>
              <a:rPr lang="en-US" dirty="0">
                <a:solidFill>
                  <a:srgbClr val="92D050"/>
                </a:solidFill>
              </a:rPr>
              <a:t>low-level</a:t>
            </a:r>
            <a:r>
              <a:rPr lang="en-US" dirty="0"/>
              <a:t> API that is:</a:t>
            </a:r>
          </a:p>
          <a:p>
            <a:pPr lvl="1"/>
            <a:r>
              <a:rPr lang="en-US" dirty="0"/>
              <a:t>Hard to use</a:t>
            </a:r>
          </a:p>
          <a:p>
            <a:pPr lvl="1"/>
            <a:r>
              <a:rPr lang="en-US" dirty="0"/>
              <a:t>Easy to miss closing resources</a:t>
            </a:r>
          </a:p>
          <a:p>
            <a:pPr lvl="1"/>
            <a:r>
              <a:rPr lang="en-US" dirty="0"/>
              <a:t>Extremely verbose, requiring </a:t>
            </a:r>
            <a:r>
              <a:rPr lang="en-US" i="1" dirty="0"/>
              <a:t>lots</a:t>
            </a:r>
            <a:r>
              <a:rPr lang="en-US" dirty="0"/>
              <a:t> of supporting code</a:t>
            </a:r>
          </a:p>
          <a:p>
            <a:r>
              <a:rPr lang="en-US" dirty="0"/>
              <a:t>But both Spring JPA and Spring JDBC are built on </a:t>
            </a:r>
            <a:r>
              <a:rPr lang="en-US" dirty="0">
                <a:solidFill>
                  <a:srgbClr val="00B0F0"/>
                </a:solidFill>
              </a:rPr>
              <a:t>top</a:t>
            </a:r>
            <a:r>
              <a:rPr lang="en-US" dirty="0"/>
              <a:t> of Java JDBC</a:t>
            </a:r>
          </a:p>
          <a:p>
            <a:r>
              <a:rPr lang="en-US" dirty="0"/>
              <a:t>Both are </a:t>
            </a:r>
            <a:r>
              <a:rPr lang="en-US" dirty="0">
                <a:solidFill>
                  <a:schemeClr val="accent4"/>
                </a:solidFill>
              </a:rPr>
              <a:t>high-level</a:t>
            </a:r>
            <a:r>
              <a:rPr lang="en-US" dirty="0"/>
              <a:t> abstractions (simplifications) of the low-level API</a:t>
            </a:r>
          </a:p>
        </p:txBody>
      </p:sp>
    </p:spTree>
    <p:extLst>
      <p:ext uri="{BB962C8B-B14F-4D97-AF65-F5344CB8AC3E}">
        <p14:creationId xmlns:p14="http://schemas.microsoft.com/office/powerpoint/2010/main" val="38542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457B-24A2-CB91-C900-092FF846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coding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8AEC-5DA3-0D65-86A3-D6D750DE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projects use the same tables</a:t>
            </a:r>
          </a:p>
          <a:p>
            <a:r>
              <a:rPr lang="en-US" dirty="0"/>
              <a:t>A bunny breed and description schema</a:t>
            </a:r>
          </a:p>
        </p:txBody>
      </p:sp>
    </p:spTree>
    <p:extLst>
      <p:ext uri="{BB962C8B-B14F-4D97-AF65-F5344CB8AC3E}">
        <p14:creationId xmlns:p14="http://schemas.microsoft.com/office/powerpoint/2010/main" val="22061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A6299-2D80-53D7-23D5-9DC77665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390101"/>
            <a:ext cx="8088831" cy="40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EA07-601A-59FF-6937-A29572FF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134500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0C99-007A-1FA0-2D4A-F1437901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10BD-CF06-2D41-B358-A43885F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look at Spring JPA and Spring JDBC</a:t>
            </a:r>
          </a:p>
          <a:p>
            <a:pPr lvl="1"/>
            <a:r>
              <a:rPr lang="en-US" dirty="0"/>
              <a:t>What's the difference?</a:t>
            </a:r>
          </a:p>
          <a:p>
            <a:pPr lvl="1"/>
            <a:r>
              <a:rPr lang="en-US" dirty="0"/>
              <a:t>Pros and cons of </a:t>
            </a:r>
            <a:r>
              <a:rPr lang="en-US" dirty="0">
                <a:solidFill>
                  <a:schemeClr val="accent4"/>
                </a:solidFill>
              </a:rPr>
              <a:t>each</a:t>
            </a:r>
          </a:p>
          <a:p>
            <a:pPr lvl="1"/>
            <a:r>
              <a:rPr lang="en-US" dirty="0"/>
              <a:t>Where is the </a:t>
            </a:r>
            <a:r>
              <a:rPr lang="en-US" dirty="0">
                <a:solidFill>
                  <a:srgbClr val="00B0F0"/>
                </a:solidFill>
              </a:rPr>
              <a:t>industry</a:t>
            </a:r>
            <a:r>
              <a:rPr lang="en-US" dirty="0"/>
              <a:t> going?</a:t>
            </a:r>
          </a:p>
          <a:p>
            <a:pPr lvl="1"/>
            <a:r>
              <a:rPr lang="en-US" dirty="0"/>
              <a:t>What is Promineo teaching and </a:t>
            </a:r>
            <a:r>
              <a:rPr lang="en-US" dirty="0">
                <a:solidFill>
                  <a:srgbClr val="00B050"/>
                </a:solidFill>
              </a:rPr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does </a:t>
            </a:r>
            <a:r>
              <a:rPr lang="en-US" dirty="0">
                <a:solidFill>
                  <a:schemeClr val="accent2"/>
                </a:solidFill>
              </a:rPr>
              <a:t>Java</a:t>
            </a:r>
            <a:r>
              <a:rPr lang="en-US" dirty="0"/>
              <a:t> JDBC fit in?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Coding</a:t>
            </a:r>
            <a:r>
              <a:rPr lang="en-US" dirty="0"/>
              <a:t> Spring JPA vs. Spring JDBC</a:t>
            </a:r>
          </a:p>
        </p:txBody>
      </p:sp>
    </p:spTree>
    <p:extLst>
      <p:ext uri="{BB962C8B-B14F-4D97-AF65-F5344CB8AC3E}">
        <p14:creationId xmlns:p14="http://schemas.microsoft.com/office/powerpoint/2010/main" val="275732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21CA-D58A-A89F-7ADB-FC00D247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Spring JPA/Spring JDBC – what's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5C19-936A-19F3-F36A-75B42A97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JPA</a:t>
            </a:r>
            <a:r>
              <a:rPr lang="en-US" dirty="0"/>
              <a:t>: Java Persistence API</a:t>
            </a:r>
          </a:p>
          <a:p>
            <a:r>
              <a:rPr lang="en-US" dirty="0">
                <a:solidFill>
                  <a:srgbClr val="00B050"/>
                </a:solidFill>
              </a:rPr>
              <a:t>JDBC</a:t>
            </a:r>
            <a:r>
              <a:rPr lang="en-US" dirty="0"/>
              <a:t>: Java Database Connectivity</a:t>
            </a:r>
          </a:p>
          <a:p>
            <a:r>
              <a:rPr lang="en-US" dirty="0"/>
              <a:t>Spring </a:t>
            </a:r>
            <a:r>
              <a:rPr lang="en-US" dirty="0">
                <a:solidFill>
                  <a:srgbClr val="00B0F0"/>
                </a:solidFill>
              </a:rPr>
              <a:t>JPA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Built on the Hibernate Object/Relational Mapping (ORM)</a:t>
            </a:r>
          </a:p>
          <a:p>
            <a:pPr lvl="1"/>
            <a:r>
              <a:rPr lang="en-US" dirty="0"/>
              <a:t>Not "true" JPA (Hibernate) but built on top of Hibernate</a:t>
            </a:r>
          </a:p>
          <a:p>
            <a:r>
              <a:rPr lang="en-US" dirty="0"/>
              <a:t>Spring </a:t>
            </a:r>
            <a:r>
              <a:rPr lang="en-US" dirty="0">
                <a:solidFill>
                  <a:srgbClr val="00B0F0"/>
                </a:solidFill>
              </a:rPr>
              <a:t>JDBC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Templated approach built on Java JDBC</a:t>
            </a:r>
          </a:p>
          <a:p>
            <a:pPr lvl="1"/>
            <a:r>
              <a:rPr lang="en-US" dirty="0"/>
              <a:t>Not Java JDBC but built on top of Java JDBC</a:t>
            </a:r>
          </a:p>
        </p:txBody>
      </p:sp>
    </p:spTree>
    <p:extLst>
      <p:ext uri="{BB962C8B-B14F-4D97-AF65-F5344CB8AC3E}">
        <p14:creationId xmlns:p14="http://schemas.microsoft.com/office/powerpoint/2010/main" val="17916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7D5C-8CE6-EE48-B5B7-219B86A4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AE50-98AA-03E4-287B-FBA29F40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databases (</a:t>
            </a:r>
            <a:r>
              <a:rPr lang="en-US" dirty="0">
                <a:solidFill>
                  <a:srgbClr val="00B050"/>
                </a:solidFill>
              </a:rPr>
              <a:t>RDBMS</a:t>
            </a:r>
            <a:r>
              <a:rPr lang="en-US" dirty="0"/>
              <a:t>) define relationships as:</a:t>
            </a:r>
          </a:p>
          <a:p>
            <a:pPr lvl="1"/>
            <a:r>
              <a:rPr lang="en-US" dirty="0"/>
              <a:t>One-to-one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/>
              <a:t>Many-to-many</a:t>
            </a:r>
          </a:p>
          <a:p>
            <a:r>
              <a:rPr lang="en-US" dirty="0"/>
              <a:t>Java relationships are: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Is A</a:t>
            </a:r>
            <a:r>
              <a:rPr lang="en-US" dirty="0"/>
              <a:t>... (inheritance)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Has A</a:t>
            </a:r>
            <a:r>
              <a:rPr lang="en-US" dirty="0"/>
              <a:t>... (instance variable)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Uses A</a:t>
            </a:r>
            <a:r>
              <a:rPr lang="en-US" dirty="0"/>
              <a:t>... (local variable)</a:t>
            </a:r>
          </a:p>
        </p:txBody>
      </p:sp>
    </p:spTree>
    <p:extLst>
      <p:ext uri="{BB962C8B-B14F-4D97-AF65-F5344CB8AC3E}">
        <p14:creationId xmlns:p14="http://schemas.microsoft.com/office/powerpoint/2010/main" val="71656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7D5C-8CE6-EE48-B5B7-219B86A4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AE50-98AA-03E4-287B-FBA29F40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25"/>
            <a:ext cx="5876499" cy="4621118"/>
          </a:xfrm>
        </p:spPr>
        <p:txBody>
          <a:bodyPr>
            <a:normAutofit/>
          </a:bodyPr>
          <a:lstStyle/>
          <a:p>
            <a:r>
              <a:rPr lang="en-US" dirty="0"/>
              <a:t>Java knows about objects, </a:t>
            </a:r>
            <a:r>
              <a:rPr lang="en-US" dirty="0">
                <a:solidFill>
                  <a:schemeClr val="accent2"/>
                </a:solidFill>
              </a:rPr>
              <a:t>inheritance</a:t>
            </a:r>
            <a:r>
              <a:rPr lang="en-US" dirty="0"/>
              <a:t>, and embedded objects</a:t>
            </a:r>
          </a:p>
          <a:p>
            <a:r>
              <a:rPr lang="en-US" dirty="0"/>
              <a:t>Relational databases </a:t>
            </a:r>
            <a:r>
              <a:rPr lang="en-US" dirty="0">
                <a:solidFill>
                  <a:srgbClr val="00B0F0"/>
                </a:solidFill>
              </a:rPr>
              <a:t>don't</a:t>
            </a:r>
            <a:r>
              <a:rPr lang="en-US" dirty="0"/>
              <a:t> know about any of those things</a:t>
            </a:r>
          </a:p>
        </p:txBody>
      </p:sp>
    </p:spTree>
    <p:extLst>
      <p:ext uri="{BB962C8B-B14F-4D97-AF65-F5344CB8AC3E}">
        <p14:creationId xmlns:p14="http://schemas.microsoft.com/office/powerpoint/2010/main" val="279221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7D5C-8CE6-EE48-B5B7-219B86A4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AE50-98AA-03E4-287B-FBA29F40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325"/>
            <a:ext cx="5876499" cy="4621118"/>
          </a:xfrm>
        </p:spPr>
        <p:txBody>
          <a:bodyPr>
            <a:normAutofit/>
          </a:bodyPr>
          <a:lstStyle/>
          <a:p>
            <a:r>
              <a:rPr lang="en-US" dirty="0"/>
              <a:t>An ORM (Hibernate) attempts to </a:t>
            </a:r>
            <a:r>
              <a:rPr lang="en-US" dirty="0">
                <a:solidFill>
                  <a:srgbClr val="00B0F0"/>
                </a:solidFill>
              </a:rPr>
              <a:t>bridge</a:t>
            </a:r>
            <a:r>
              <a:rPr lang="en-US" dirty="0"/>
              <a:t> the gap between Java and relational databases</a:t>
            </a:r>
          </a:p>
          <a:p>
            <a:r>
              <a:rPr lang="en-US" dirty="0"/>
              <a:t>Hibernate automatically </a:t>
            </a:r>
            <a:r>
              <a:rPr lang="en-US" dirty="0">
                <a:solidFill>
                  <a:schemeClr val="accent4"/>
                </a:solidFill>
              </a:rPr>
              <a:t>populates</a:t>
            </a:r>
            <a:r>
              <a:rPr lang="en-US" dirty="0"/>
              <a:t> tables and Java classes</a:t>
            </a:r>
          </a:p>
          <a:p>
            <a:r>
              <a:rPr lang="en-US" dirty="0"/>
              <a:t>Hibernate automatically </a:t>
            </a:r>
            <a:r>
              <a:rPr lang="en-US" dirty="0">
                <a:solidFill>
                  <a:schemeClr val="accent4"/>
                </a:solidFill>
              </a:rPr>
              <a:t>maintains</a:t>
            </a:r>
            <a:r>
              <a:rPr lang="en-US" dirty="0"/>
              <a:t> the database relationships</a:t>
            </a:r>
          </a:p>
          <a:p>
            <a:r>
              <a:rPr lang="en-US" dirty="0"/>
              <a:t>Hibernate will </a:t>
            </a:r>
            <a:r>
              <a:rPr lang="en-US" dirty="0">
                <a:solidFill>
                  <a:srgbClr val="00B050"/>
                </a:solidFill>
              </a:rPr>
              <a:t>create</a:t>
            </a:r>
            <a:r>
              <a:rPr lang="en-US" dirty="0"/>
              <a:t> tables but not populate them</a:t>
            </a:r>
          </a:p>
        </p:txBody>
      </p:sp>
    </p:spTree>
    <p:extLst>
      <p:ext uri="{BB962C8B-B14F-4D97-AF65-F5344CB8AC3E}">
        <p14:creationId xmlns:p14="http://schemas.microsoft.com/office/powerpoint/2010/main" val="28584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AC38-7609-5D21-AAC9-4E9D8920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01BB-13B8-D8DC-5CE8-FFF85B46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JPA </a:t>
            </a:r>
            <a:r>
              <a:rPr lang="en-US" i="1" dirty="0"/>
              <a:t>will</a:t>
            </a:r>
            <a:r>
              <a:rPr lang="en-US" dirty="0"/>
              <a:t> populate tables with </a:t>
            </a:r>
            <a:r>
              <a:rPr lang="en-US" dirty="0">
                <a:solidFill>
                  <a:srgbClr val="00B050"/>
                </a:solidFill>
              </a:rPr>
              <a:t>data</a:t>
            </a:r>
          </a:p>
          <a:p>
            <a:r>
              <a:rPr lang="en-US" dirty="0"/>
              <a:t>Spring JPA provides many </a:t>
            </a:r>
            <a:r>
              <a:rPr lang="en-US" dirty="0">
                <a:solidFill>
                  <a:srgbClr val="00B0F0"/>
                </a:solidFill>
              </a:rPr>
              <a:t>common</a:t>
            </a:r>
            <a:r>
              <a:rPr lang="en-US" dirty="0"/>
              <a:t> methods in the Data (DAO) layer</a:t>
            </a:r>
          </a:p>
          <a:p>
            <a:r>
              <a:rPr lang="en-US" dirty="0"/>
              <a:t>Spring JPA creates DAO-layer methods based on programmer-supplied method </a:t>
            </a:r>
            <a:r>
              <a:rPr lang="en-US" dirty="0">
                <a:solidFill>
                  <a:schemeClr val="accent4"/>
                </a:solidFill>
              </a:rPr>
              <a:t>names</a:t>
            </a:r>
            <a:r>
              <a:rPr lang="en-US" dirty="0"/>
              <a:t> (via an interface)</a:t>
            </a:r>
          </a:p>
        </p:txBody>
      </p:sp>
    </p:spTree>
    <p:extLst>
      <p:ext uri="{BB962C8B-B14F-4D97-AF65-F5344CB8AC3E}">
        <p14:creationId xmlns:p14="http://schemas.microsoft.com/office/powerpoint/2010/main" val="415189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92D7-169F-4C43-1E9A-C3CC2B5F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JDBC: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5F67-54BB-1BC3-D43B-464774F8C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667250"/>
          </a:xfrm>
        </p:spPr>
        <p:txBody>
          <a:bodyPr>
            <a:normAutofit/>
          </a:bodyPr>
          <a:lstStyle/>
          <a:p>
            <a:r>
              <a:rPr lang="en-US" dirty="0"/>
              <a:t>Spring JDBC provides </a:t>
            </a:r>
            <a:r>
              <a:rPr lang="en-US" dirty="0">
                <a:solidFill>
                  <a:schemeClr val="accent4"/>
                </a:solidFill>
              </a:rPr>
              <a:t>templates</a:t>
            </a:r>
            <a:r>
              <a:rPr lang="en-US" dirty="0"/>
              <a:t> that sit on top of Java JDBC</a:t>
            </a:r>
          </a:p>
          <a:p>
            <a:r>
              <a:rPr lang="en-US" dirty="0"/>
              <a:t>The programmer mostly doesn't </a:t>
            </a:r>
            <a:r>
              <a:rPr lang="en-US" dirty="0">
                <a:solidFill>
                  <a:srgbClr val="00B0F0"/>
                </a:solidFill>
              </a:rPr>
              <a:t>interact</a:t>
            </a:r>
            <a:r>
              <a:rPr lang="en-US" dirty="0"/>
              <a:t> with Java JDBC directly</a:t>
            </a:r>
          </a:p>
          <a:p>
            <a:r>
              <a:rPr lang="en-US" dirty="0"/>
              <a:t>Spring JDBC takes the </a:t>
            </a:r>
            <a:r>
              <a:rPr lang="en-US" dirty="0">
                <a:solidFill>
                  <a:srgbClr val="00B050"/>
                </a:solidFill>
              </a:rPr>
              <a:t>drudgery</a:t>
            </a:r>
            <a:r>
              <a:rPr lang="en-US" dirty="0"/>
              <a:t> out of Java JDBC by writing boilerplate code</a:t>
            </a:r>
          </a:p>
          <a:p>
            <a:r>
              <a:rPr lang="en-US" dirty="0"/>
              <a:t>Spring JDBC handles transactions correctly by </a:t>
            </a:r>
            <a:r>
              <a:rPr lang="en-US" dirty="0">
                <a:solidFill>
                  <a:srgbClr val="FFFF00"/>
                </a:solidFill>
              </a:rPr>
              <a:t>managing</a:t>
            </a:r>
            <a:r>
              <a:rPr lang="en-US" dirty="0"/>
              <a:t> exceptions</a:t>
            </a:r>
          </a:p>
          <a:p>
            <a:r>
              <a:rPr lang="en-US" dirty="0"/>
              <a:t>All Spring JDBC exceptions are </a:t>
            </a:r>
            <a:r>
              <a:rPr lang="en-US" dirty="0">
                <a:solidFill>
                  <a:schemeClr val="accent2"/>
                </a:solidFill>
              </a:rPr>
              <a:t>unchecked</a:t>
            </a:r>
          </a:p>
        </p:txBody>
      </p:sp>
    </p:spTree>
    <p:extLst>
      <p:ext uri="{BB962C8B-B14F-4D97-AF65-F5344CB8AC3E}">
        <p14:creationId xmlns:p14="http://schemas.microsoft.com/office/powerpoint/2010/main" val="364229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2FC0-8603-6108-0B03-7498345B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8EDE-F72B-649A-738D-86A7B3C5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Loads Java </a:t>
            </a:r>
            <a:r>
              <a:rPr lang="en-US" dirty="0">
                <a:solidFill>
                  <a:srgbClr val="00B0F0"/>
                </a:solidFill>
              </a:rPr>
              <a:t>objects</a:t>
            </a:r>
            <a:r>
              <a:rPr lang="en-US" dirty="0"/>
              <a:t> from table data</a:t>
            </a:r>
          </a:p>
          <a:p>
            <a:pPr lvl="1"/>
            <a:r>
              <a:rPr lang="en-US" dirty="0"/>
              <a:t>Loads </a:t>
            </a:r>
            <a:r>
              <a:rPr lang="en-US" dirty="0">
                <a:solidFill>
                  <a:srgbClr val="00B0F0"/>
                </a:solidFill>
              </a:rPr>
              <a:t>tables</a:t>
            </a:r>
            <a:r>
              <a:rPr lang="en-US" dirty="0"/>
              <a:t> from Java object data</a:t>
            </a:r>
          </a:p>
          <a:p>
            <a:pPr lvl="1"/>
            <a:r>
              <a:rPr lang="en-US" dirty="0"/>
              <a:t>Can </a:t>
            </a:r>
            <a:r>
              <a:rPr lang="en-US" dirty="0">
                <a:solidFill>
                  <a:srgbClr val="00B050"/>
                </a:solidFill>
              </a:rPr>
              <a:t>create</a:t>
            </a:r>
            <a:r>
              <a:rPr lang="en-US" dirty="0"/>
              <a:t> tables</a:t>
            </a:r>
          </a:p>
          <a:p>
            <a:pPr lvl="1"/>
            <a:r>
              <a:rPr lang="en-US" dirty="0"/>
              <a:t>Maintain table </a:t>
            </a:r>
            <a:r>
              <a:rPr lang="en-US" dirty="0">
                <a:solidFill>
                  <a:schemeClr val="accent4"/>
                </a:solidFill>
              </a:rPr>
              <a:t>relationships</a:t>
            </a:r>
          </a:p>
          <a:p>
            <a:pPr lvl="1"/>
            <a:r>
              <a:rPr lang="en-US" dirty="0"/>
              <a:t>Programmer can write custom </a:t>
            </a:r>
            <a:r>
              <a:rPr lang="en-US" dirty="0">
                <a:solidFill>
                  <a:srgbClr val="FFFF00"/>
                </a:solidFill>
              </a:rPr>
              <a:t>queries</a:t>
            </a:r>
            <a:r>
              <a:rPr lang="en-US" dirty="0"/>
              <a:t> using special naming of methods in an interface (Spring JPA provides the implementation)</a:t>
            </a:r>
          </a:p>
          <a:p>
            <a:pPr lvl="1"/>
            <a:r>
              <a:rPr lang="en-US" dirty="0"/>
              <a:t>Isolates/</a:t>
            </a:r>
            <a:r>
              <a:rPr lang="en-US" dirty="0">
                <a:solidFill>
                  <a:schemeClr val="accent2"/>
                </a:solidFill>
              </a:rPr>
              <a:t>protects</a:t>
            </a:r>
            <a:r>
              <a:rPr lang="en-US" dirty="0"/>
              <a:t> programmers from themselves</a:t>
            </a:r>
          </a:p>
        </p:txBody>
      </p:sp>
    </p:spTree>
    <p:extLst>
      <p:ext uri="{BB962C8B-B14F-4D97-AF65-F5344CB8AC3E}">
        <p14:creationId xmlns:p14="http://schemas.microsoft.com/office/powerpoint/2010/main" val="78532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730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Spring Boot</vt:lpstr>
      <vt:lpstr>What's in this video?</vt:lpstr>
      <vt:lpstr>Spring JPA/Spring JDBC – what's the difference?</vt:lpstr>
      <vt:lpstr>Spring JPA: what is it?</vt:lpstr>
      <vt:lpstr>Spring JPA: what is it?</vt:lpstr>
      <vt:lpstr>Spring JPA: what is it?</vt:lpstr>
      <vt:lpstr>Spring JPA: what is it?</vt:lpstr>
      <vt:lpstr>Spring JDBC: what is it?</vt:lpstr>
      <vt:lpstr>Spring JPA pros and cons</vt:lpstr>
      <vt:lpstr>Spring JPA pros and cons</vt:lpstr>
      <vt:lpstr>Spring JDBC pros and cons</vt:lpstr>
      <vt:lpstr>Spring JDBC pros and cons</vt:lpstr>
      <vt:lpstr>Where is the industry going?</vt:lpstr>
      <vt:lpstr>Where is the industry going?</vt:lpstr>
      <vt:lpstr>What is Promineo teaching and why?</vt:lpstr>
      <vt:lpstr>How does Java JDBC fit in?</vt:lpstr>
      <vt:lpstr>What are we coding in this video?</vt:lpstr>
      <vt:lpstr>PowerPoint Presentation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34</cp:revision>
  <dcterms:created xsi:type="dcterms:W3CDTF">2022-12-09T18:29:56Z</dcterms:created>
  <dcterms:modified xsi:type="dcterms:W3CDTF">2023-01-31T20:06:00Z</dcterms:modified>
</cp:coreProperties>
</file>