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3" r:id="rId4"/>
    <p:sldId id="264" r:id="rId5"/>
    <p:sldId id="258" r:id="rId6"/>
    <p:sldId id="260" r:id="rId7"/>
    <p:sldId id="259" r:id="rId8"/>
    <p:sldId id="261" r:id="rId9"/>
    <p:sldId id="262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E5490-8F10-40BD-AC45-95CBB112EB30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15D9B-3E91-462E-B5FB-0C75F3224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31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51224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1224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48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8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8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5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0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1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69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7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3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3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9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8764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9EE8C-9281-4FDB-A549-BE9E6356810E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075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07514-FF19-E347-19CB-4A36FC4D1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5490949" cy="2387600"/>
          </a:xfrm>
        </p:spPr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BB826-2AE0-12BD-C99D-69DD5851C5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490949" cy="1655762"/>
          </a:xfrm>
        </p:spPr>
        <p:txBody>
          <a:bodyPr/>
          <a:lstStyle/>
          <a:p>
            <a:r>
              <a:rPr lang="en-US" dirty="0"/>
              <a:t>Breakout: Coding the one-to-many relationship in JPA</a:t>
            </a:r>
          </a:p>
        </p:txBody>
      </p:sp>
    </p:spTree>
    <p:extLst>
      <p:ext uri="{BB962C8B-B14F-4D97-AF65-F5344CB8AC3E}">
        <p14:creationId xmlns:p14="http://schemas.microsoft.com/office/powerpoint/2010/main" val="2785112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103545F-DBE6-868B-794F-46D480F91BF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are we coding in this video project?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A494DB-5B08-DA32-410F-6C3685FD967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876499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Both projects use the same tables</a:t>
            </a:r>
          </a:p>
          <a:p>
            <a:r>
              <a:rPr lang="en-US"/>
              <a:t>A bunny breed and description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5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86AB27-FA32-5877-E61D-08582ED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474D00-6332-D353-963A-61533EB1E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7" y="390101"/>
            <a:ext cx="7660376" cy="385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17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F0BEA-E1D7-6985-DF82-613FB094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code it!</a:t>
            </a:r>
          </a:p>
        </p:txBody>
      </p:sp>
    </p:spTree>
    <p:extLst>
      <p:ext uri="{BB962C8B-B14F-4D97-AF65-F5344CB8AC3E}">
        <p14:creationId xmlns:p14="http://schemas.microsoft.com/office/powerpoint/2010/main" val="302033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7C1C4-F03B-88DC-AECF-259DF7012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in this video...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11D47-13D1-9ADD-2F5B-C5509E86E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Relational ownership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4"/>
                </a:solidFill>
              </a:rPr>
              <a:t>difference</a:t>
            </a:r>
            <a:r>
              <a:rPr lang="en-US" dirty="0"/>
              <a:t> between a unidirectional one-to-many relationship and a bidirectional one-to-many relationship</a:t>
            </a:r>
          </a:p>
          <a:p>
            <a:r>
              <a:rPr lang="en-US" dirty="0"/>
              <a:t>Coding a </a:t>
            </a:r>
            <a:r>
              <a:rPr lang="en-US" dirty="0">
                <a:solidFill>
                  <a:srgbClr val="92D050"/>
                </a:solidFill>
              </a:rPr>
              <a:t>unidirectional</a:t>
            </a:r>
            <a:r>
              <a:rPr lang="en-US" dirty="0"/>
              <a:t> one-to-many relationship</a:t>
            </a:r>
          </a:p>
          <a:p>
            <a:r>
              <a:rPr lang="en-US" dirty="0"/>
              <a:t>Coding a </a:t>
            </a:r>
            <a:r>
              <a:rPr lang="en-US" dirty="0">
                <a:solidFill>
                  <a:srgbClr val="00B0F0"/>
                </a:solidFill>
              </a:rPr>
              <a:t>bidirectional</a:t>
            </a:r>
            <a:r>
              <a:rPr lang="en-US" dirty="0"/>
              <a:t> one-to-many relationship</a:t>
            </a:r>
          </a:p>
        </p:txBody>
      </p:sp>
    </p:spTree>
    <p:extLst>
      <p:ext uri="{BB962C8B-B14F-4D97-AF65-F5344CB8AC3E}">
        <p14:creationId xmlns:p14="http://schemas.microsoft.com/office/powerpoint/2010/main" val="312457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6987-4045-B0CC-F44C-B33CF4A23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Ownership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7FC42-CBF0-257B-8B52-4B7EF71DA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JPA </a:t>
            </a:r>
            <a:r>
              <a:rPr lang="en-US" dirty="0">
                <a:solidFill>
                  <a:srgbClr val="92D050"/>
                </a:solidFill>
              </a:rPr>
              <a:t>concept</a:t>
            </a:r>
            <a:r>
              <a:rPr lang="en-US" dirty="0"/>
              <a:t>, not a RDBMS concept</a:t>
            </a:r>
          </a:p>
          <a:p>
            <a:r>
              <a:rPr lang="en-US" dirty="0"/>
              <a:t>This is how </a:t>
            </a:r>
            <a:r>
              <a:rPr lang="en-US" dirty="0">
                <a:solidFill>
                  <a:srgbClr val="FFFF00"/>
                </a:solidFill>
              </a:rPr>
              <a:t>JPA</a:t>
            </a:r>
            <a:r>
              <a:rPr lang="en-US" dirty="0"/>
              <a:t> keeps the various field definitions straight</a:t>
            </a:r>
          </a:p>
          <a:p>
            <a:r>
              <a:rPr lang="en-US" dirty="0"/>
              <a:t>In a </a:t>
            </a:r>
            <a:r>
              <a:rPr lang="en-US" dirty="0">
                <a:solidFill>
                  <a:schemeClr val="accent2"/>
                </a:solidFill>
              </a:rPr>
              <a:t>one-to-many</a:t>
            </a:r>
            <a:r>
              <a:rPr lang="en-US" dirty="0"/>
              <a:t> relationship, the parent typically "owns" the relationship</a:t>
            </a:r>
          </a:p>
          <a:p>
            <a:r>
              <a:rPr lang="en-US" dirty="0"/>
              <a:t>In a </a:t>
            </a:r>
            <a:r>
              <a:rPr lang="en-US" dirty="0">
                <a:solidFill>
                  <a:srgbClr val="00B0F0"/>
                </a:solidFill>
              </a:rPr>
              <a:t>many-to-many</a:t>
            </a:r>
            <a:r>
              <a:rPr lang="en-US" dirty="0"/>
              <a:t> relationship, pick the one that makes the most sense to you (i.e., recipe "owns" category)</a:t>
            </a:r>
          </a:p>
        </p:txBody>
      </p:sp>
    </p:spTree>
    <p:extLst>
      <p:ext uri="{BB962C8B-B14F-4D97-AF65-F5344CB8AC3E}">
        <p14:creationId xmlns:p14="http://schemas.microsoft.com/office/powerpoint/2010/main" val="343260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6987-4045-B0CC-F44C-B33CF4A23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Ownership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7FC42-CBF0-257B-8B52-4B7EF71DA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599830" cy="48021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Ownership becomes important when we look at the 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@JoinTable</a:t>
            </a:r>
            <a:r>
              <a:rPr lang="en-US" dirty="0"/>
              <a:t> annotation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@JoinTable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joinColumns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owner_column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inverseJoinColumns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owned_column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/>
              <a:t>The 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joinColumns</a:t>
            </a:r>
            <a:r>
              <a:rPr lang="en-US" dirty="0"/>
              <a:t> attribute must name the table column (NOT Java field name!) in the owning table</a:t>
            </a:r>
          </a:p>
          <a:p>
            <a:r>
              <a:rPr lang="en-US" dirty="0"/>
              <a:t>The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inverseJoinColumns</a:t>
            </a:r>
            <a:r>
              <a:rPr lang="en-US" dirty="0"/>
              <a:t> attribute must name the table column in the owned table</a:t>
            </a:r>
          </a:p>
        </p:txBody>
      </p:sp>
    </p:spTree>
    <p:extLst>
      <p:ext uri="{BB962C8B-B14F-4D97-AF65-F5344CB8AC3E}">
        <p14:creationId xmlns:p14="http://schemas.microsoft.com/office/powerpoint/2010/main" val="240674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D3D2-F4AF-DD94-80C2-7C67566BC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Unidirectional vs. bidirectional one-to-many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01163-A60C-FA1D-D206-012808264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76499" cy="46672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Unidirectional</a:t>
            </a:r>
            <a:r>
              <a:rPr lang="en-US" dirty="0"/>
              <a:t>: parent knows about child; child does not know about parent</a:t>
            </a:r>
          </a:p>
          <a:p>
            <a:r>
              <a:rPr lang="en-US" dirty="0">
                <a:solidFill>
                  <a:srgbClr val="FFFF00"/>
                </a:solidFill>
              </a:rPr>
              <a:t>Bidirectional</a:t>
            </a:r>
            <a:r>
              <a:rPr lang="en-US" dirty="0"/>
              <a:t>: parent knows about child; child knows about parent</a:t>
            </a:r>
          </a:p>
          <a:p>
            <a:r>
              <a:rPr lang="en-US" dirty="0"/>
              <a:t>Indicated by:</a:t>
            </a:r>
          </a:p>
          <a:p>
            <a:pPr lvl="1"/>
            <a:r>
              <a:rPr lang="en-US" dirty="0"/>
              <a:t>The presence or absence of the </a:t>
            </a:r>
            <a:r>
              <a:rPr lang="en-US" dirty="0">
                <a:solidFill>
                  <a:srgbClr val="92D050"/>
                </a:solidFill>
              </a:rPr>
              <a:t>parent</a:t>
            </a:r>
            <a:r>
              <a:rPr lang="en-US" dirty="0"/>
              <a:t> entity in the child</a:t>
            </a:r>
          </a:p>
          <a:p>
            <a:pPr lvl="1"/>
            <a:r>
              <a:rPr lang="en-US" dirty="0"/>
              <a:t>The presence or absence of the </a:t>
            </a:r>
            <a:r>
              <a:rPr lang="en-US" dirty="0" err="1"/>
              <a:t>mappedBy</a:t>
            </a:r>
            <a:r>
              <a:rPr lang="en-US" dirty="0"/>
              <a:t> attribute in the </a:t>
            </a:r>
            <a:r>
              <a:rPr lang="en-US" dirty="0" err="1"/>
              <a:t>OneToMany</a:t>
            </a:r>
            <a:r>
              <a:rPr lang="en-US" dirty="0"/>
              <a:t> annotation</a:t>
            </a:r>
          </a:p>
        </p:txBody>
      </p:sp>
    </p:spTree>
    <p:extLst>
      <p:ext uri="{BB962C8B-B14F-4D97-AF65-F5344CB8AC3E}">
        <p14:creationId xmlns:p14="http://schemas.microsoft.com/office/powerpoint/2010/main" val="216857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D3D2-F4AF-DD94-80C2-7C67566BC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Bidirectional one-to-many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01163-A60C-FA1D-D206-012808264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2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@OneToMany(</a:t>
            </a:r>
            <a:r>
              <a:rPr lang="en-US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mappedBy = "parent"</a:t>
            </a:r>
            <a:r>
              <a:rPr lang="en-US" sz="2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Set&lt;Child&gt; children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HashSet&lt;&gt;();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2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class Child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@ManyToOne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2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Parent </a:t>
            </a:r>
            <a:r>
              <a:rPr lang="en-US" sz="22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en-US" sz="22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415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D3D2-F4AF-DD94-80C2-7C67566BC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Unidirectional one-to-many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01163-A60C-FA1D-D206-012808264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2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@OneToMany</a:t>
            </a:r>
            <a:r>
              <a:rPr lang="en-US" sz="2200" strike="sngStrik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(mappedBy = ??)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Set&lt;Child&gt; children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HashSet&lt;&gt;();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2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class Child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// No variable of type 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273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6858D-4E3C-97C2-87F6-689451E26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Unidirectional one-to-many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71AB6-DA4C-330A-E709-3AE531126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76499" cy="1122291"/>
          </a:xfrm>
        </p:spPr>
        <p:txBody>
          <a:bodyPr/>
          <a:lstStyle/>
          <a:p>
            <a:r>
              <a:rPr lang="en-US" dirty="0"/>
              <a:t>Spring JPA creates a </a:t>
            </a:r>
            <a:r>
              <a:rPr lang="en-US" dirty="0">
                <a:solidFill>
                  <a:srgbClr val="92D050"/>
                </a:solidFill>
              </a:rPr>
              <a:t>join table </a:t>
            </a:r>
            <a:r>
              <a:rPr lang="en-US" dirty="0"/>
              <a:t>to map from parent to child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6D5F852-8B09-6F20-14D3-95B60E946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762631"/>
              </p:ext>
            </p:extLst>
          </p:nvPr>
        </p:nvGraphicFramePr>
        <p:xfrm>
          <a:off x="1970395" y="3082853"/>
          <a:ext cx="361210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6054">
                  <a:extLst>
                    <a:ext uri="{9D8B030D-6E8A-4147-A177-3AD203B41FA5}">
                      <a16:colId xmlns:a16="http://schemas.microsoft.com/office/drawing/2014/main" val="687387445"/>
                    </a:ext>
                  </a:extLst>
                </a:gridCol>
                <a:gridCol w="1806054">
                  <a:extLst>
                    <a:ext uri="{9D8B030D-6E8A-4147-A177-3AD203B41FA5}">
                      <a16:colId xmlns:a16="http://schemas.microsoft.com/office/drawing/2014/main" val="2358346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parent_id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child_id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343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419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93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306394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34DECE8-42F4-163A-E515-1E5FF4385F3F}"/>
              </a:ext>
            </a:extLst>
          </p:cNvPr>
          <p:cNvSpPr txBox="1">
            <a:spLocks/>
          </p:cNvSpPr>
          <p:nvPr/>
        </p:nvSpPr>
        <p:spPr>
          <a:xfrm>
            <a:off x="838200" y="4930018"/>
            <a:ext cx="5876499" cy="1483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join table name and column names can be specified with an </a:t>
            </a:r>
            <a:r>
              <a:rPr lang="en-US" dirty="0">
                <a:solidFill>
                  <a:srgbClr val="92D050"/>
                </a:solidFill>
              </a:rPr>
              <a:t>@JoinTable</a:t>
            </a:r>
            <a:r>
              <a:rPr lang="en-US" dirty="0"/>
              <a:t> annotation</a:t>
            </a:r>
          </a:p>
        </p:txBody>
      </p:sp>
    </p:spTree>
    <p:extLst>
      <p:ext uri="{BB962C8B-B14F-4D97-AF65-F5344CB8AC3E}">
        <p14:creationId xmlns:p14="http://schemas.microsoft.com/office/powerpoint/2010/main" val="327478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0AB1-B205-94B3-92C1-FF2FB9F5D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@JoinTable</a:t>
            </a:r>
            <a:r>
              <a:rPr lang="en-US" dirty="0"/>
              <a:t>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3A5F7-7983-DFE0-7DBF-A0D80E974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449704" cy="2746375"/>
          </a:xfr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@JoinTable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join_table_name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joinColumns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@JoinColumn("owner_column"),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inverseJoinColumns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@JoinColumn("owned_column")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544B362-0122-C506-9D01-E6660562E16A}"/>
              </a:ext>
            </a:extLst>
          </p:cNvPr>
          <p:cNvSpPr txBox="1">
            <a:spLocks/>
          </p:cNvSpPr>
          <p:nvPr/>
        </p:nvSpPr>
        <p:spPr>
          <a:xfrm>
            <a:off x="838200" y="4930018"/>
            <a:ext cx="5876499" cy="1483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you don't specify the 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@JoinTable</a:t>
            </a:r>
            <a:r>
              <a:rPr lang="en-US" dirty="0"/>
              <a:t> annotation, JPA will create one with default names</a:t>
            </a:r>
          </a:p>
        </p:txBody>
      </p:sp>
    </p:spTree>
    <p:extLst>
      <p:ext uri="{BB962C8B-B14F-4D97-AF65-F5344CB8AC3E}">
        <p14:creationId xmlns:p14="http://schemas.microsoft.com/office/powerpoint/2010/main" val="76290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533</TotalTime>
  <Words>416</Words>
  <Application>Microsoft Office PowerPoint</Application>
  <PresentationFormat>Widescreen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Spring Boot</vt:lpstr>
      <vt:lpstr>What's in this video...</vt:lpstr>
      <vt:lpstr>Relational Ownership</vt:lpstr>
      <vt:lpstr>Relational Ownership</vt:lpstr>
      <vt:lpstr>Unidirectional vs. bidirectional one-to-many</vt:lpstr>
      <vt:lpstr>Bidirectional one-to-many</vt:lpstr>
      <vt:lpstr>Unidirectional one-to-many</vt:lpstr>
      <vt:lpstr>Unidirectional one-to-many</vt:lpstr>
      <vt:lpstr>@JoinTable annotation</vt:lpstr>
      <vt:lpstr>PowerPoint Presentation</vt:lpstr>
      <vt:lpstr>PowerPoint Presentation</vt:lpstr>
      <vt:lpstr>Let's code 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Rob Hewitt</dc:creator>
  <cp:lastModifiedBy>Rob Hewitt</cp:lastModifiedBy>
  <cp:revision>41</cp:revision>
  <dcterms:created xsi:type="dcterms:W3CDTF">2022-12-09T18:29:56Z</dcterms:created>
  <dcterms:modified xsi:type="dcterms:W3CDTF">2023-01-31T22:07:04Z</dcterms:modified>
</cp:coreProperties>
</file>