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71" r:id="rId6"/>
    <p:sldId id="262" r:id="rId7"/>
    <p:sldId id="272" r:id="rId8"/>
    <p:sldId id="268" r:id="rId9"/>
    <p:sldId id="260" r:id="rId10"/>
    <p:sldId id="269" r:id="rId11"/>
    <p:sldId id="27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E5490-8F10-40BD-AC45-95CBB112EB30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15D9B-3E91-462E-B5FB-0C75F322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3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1224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1224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4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8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5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0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6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7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3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9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8764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9EE8C-9281-4FDB-A549-BE9E6356810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07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514-FF19-E347-19CB-4A36FC4D1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490949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BB826-2AE0-12BD-C99D-69DD5851C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490949" cy="1655762"/>
          </a:xfrm>
        </p:spPr>
        <p:txBody>
          <a:bodyPr/>
          <a:lstStyle/>
          <a:p>
            <a:r>
              <a:rPr lang="en-US" dirty="0"/>
              <a:t>Breakout: Coding the many-to-many relationship in JPA</a:t>
            </a:r>
          </a:p>
        </p:txBody>
      </p:sp>
    </p:spTree>
    <p:extLst>
      <p:ext uri="{BB962C8B-B14F-4D97-AF65-F5344CB8AC3E}">
        <p14:creationId xmlns:p14="http://schemas.microsoft.com/office/powerpoint/2010/main" val="278511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AEB4-05AD-3847-2164-12FE41B2879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are we coding in this </a:t>
            </a:r>
            <a:r>
              <a:rPr lang="en-US"/>
              <a:t>video project?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BCFA-DB1C-D1B2-DD62-B75A67AA668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876499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Both projects use the same tables</a:t>
            </a:r>
          </a:p>
          <a:p>
            <a:r>
              <a:rPr lang="en-US" dirty="0"/>
              <a:t>A bunny breed and description schema</a:t>
            </a:r>
          </a:p>
        </p:txBody>
      </p:sp>
    </p:spTree>
    <p:extLst>
      <p:ext uri="{BB962C8B-B14F-4D97-AF65-F5344CB8AC3E}">
        <p14:creationId xmlns:p14="http://schemas.microsoft.com/office/powerpoint/2010/main" val="424884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556DBB-CC4B-1F3C-6C3A-95581FCF7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7" y="390101"/>
            <a:ext cx="8040117" cy="40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46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0BEA-E1D7-6985-DF82-613FB094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code it!</a:t>
            </a:r>
          </a:p>
        </p:txBody>
      </p:sp>
    </p:spTree>
    <p:extLst>
      <p:ext uri="{BB962C8B-B14F-4D97-AF65-F5344CB8AC3E}">
        <p14:creationId xmlns:p14="http://schemas.microsoft.com/office/powerpoint/2010/main" val="302033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C1C4-F03B-88DC-AECF-259DF701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in this video...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1D47-13D1-9ADD-2F5B-C5509E86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4"/>
                </a:solidFill>
              </a:rPr>
              <a:t>difference</a:t>
            </a:r>
            <a:r>
              <a:rPr lang="en-US" dirty="0"/>
              <a:t> between a unidirectional many-to-many relationship and a bidirectional many-to-many relationship</a:t>
            </a:r>
          </a:p>
          <a:p>
            <a:r>
              <a:rPr lang="en-US" dirty="0"/>
              <a:t>Coding a </a:t>
            </a:r>
            <a:r>
              <a:rPr lang="en-US" dirty="0">
                <a:solidFill>
                  <a:srgbClr val="92D050"/>
                </a:solidFill>
              </a:rPr>
              <a:t>unidirectional</a:t>
            </a:r>
            <a:r>
              <a:rPr lang="en-US" dirty="0"/>
              <a:t> many-to-many relationship</a:t>
            </a:r>
          </a:p>
          <a:p>
            <a:r>
              <a:rPr lang="en-US" dirty="0"/>
              <a:t>Coding a </a:t>
            </a:r>
            <a:r>
              <a:rPr lang="en-US" dirty="0">
                <a:solidFill>
                  <a:srgbClr val="00B0F0"/>
                </a:solidFill>
              </a:rPr>
              <a:t>bidirectional</a:t>
            </a:r>
            <a:r>
              <a:rPr lang="en-US" dirty="0"/>
              <a:t> many-to-many relationship</a:t>
            </a:r>
          </a:p>
        </p:txBody>
      </p:sp>
    </p:spTree>
    <p:extLst>
      <p:ext uri="{BB962C8B-B14F-4D97-AF65-F5344CB8AC3E}">
        <p14:creationId xmlns:p14="http://schemas.microsoft.com/office/powerpoint/2010/main" val="312457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D3D2-F4AF-DD94-80C2-7C67566B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many-to-many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01163-A60C-FA1D-D206-01280826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bidirectional many-to-many relationship, there is a relationship "</a:t>
            </a:r>
            <a:r>
              <a:rPr lang="en-US" dirty="0">
                <a:solidFill>
                  <a:srgbClr val="92D050"/>
                </a:solidFill>
              </a:rPr>
              <a:t>owner</a:t>
            </a:r>
            <a:r>
              <a:rPr lang="en-US" dirty="0"/>
              <a:t>"</a:t>
            </a:r>
          </a:p>
          <a:p>
            <a:r>
              <a:rPr lang="en-US" dirty="0"/>
              <a:t>The "owner" defines the join table using the </a:t>
            </a:r>
            <a:r>
              <a:rPr lang="en-US" dirty="0">
                <a:solidFill>
                  <a:srgbClr val="00B0F0"/>
                </a:solidFill>
              </a:rPr>
              <a:t>@JoinTable</a:t>
            </a:r>
            <a:r>
              <a:rPr lang="en-US" dirty="0"/>
              <a:t> annotation</a:t>
            </a:r>
          </a:p>
          <a:p>
            <a:r>
              <a:rPr lang="en-US" dirty="0"/>
              <a:t>The "</a:t>
            </a:r>
            <a:r>
              <a:rPr lang="en-US" dirty="0">
                <a:solidFill>
                  <a:srgbClr val="FFC000"/>
                </a:solidFill>
              </a:rPr>
              <a:t>owned</a:t>
            </a:r>
            <a:r>
              <a:rPr lang="en-US" dirty="0"/>
              <a:t>" entity uses the "</a:t>
            </a:r>
            <a:r>
              <a:rPr lang="en-US" dirty="0" err="1"/>
              <a:t>mappedBy</a:t>
            </a:r>
            <a:r>
              <a:rPr lang="en-US" dirty="0"/>
              <a:t>" attribute to point to the instance variable (Set, List) in the owner</a:t>
            </a:r>
          </a:p>
        </p:txBody>
      </p:sp>
    </p:spTree>
    <p:extLst>
      <p:ext uri="{BB962C8B-B14F-4D97-AF65-F5344CB8AC3E}">
        <p14:creationId xmlns:p14="http://schemas.microsoft.com/office/powerpoint/2010/main" val="216857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D3D2-F4AF-DD94-80C2-7C67566B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</p:spPr>
        <p:txBody>
          <a:bodyPr/>
          <a:lstStyle/>
          <a:p>
            <a:r>
              <a:rPr lang="en-US" dirty="0"/>
              <a:t>Bidirectional many-to-many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01163-A60C-FA1D-D206-012808264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489"/>
            <a:ext cx="5876499" cy="917575"/>
          </a:xfrm>
        </p:spPr>
        <p:txBody>
          <a:bodyPr/>
          <a:lstStyle/>
          <a:p>
            <a:r>
              <a:rPr lang="en-US" dirty="0"/>
              <a:t>For a bidirectional relationship, each entity "knows" about the other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211552-73FA-FCFB-8A1D-C24270B028C3}"/>
              </a:ext>
            </a:extLst>
          </p:cNvPr>
          <p:cNvSpPr txBox="1">
            <a:spLocks/>
          </p:cNvSpPr>
          <p:nvPr/>
        </p:nvSpPr>
        <p:spPr>
          <a:xfrm>
            <a:off x="838200" y="3029804"/>
            <a:ext cx="5999328" cy="3712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Owner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@ManyToMany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(cascade = PERSIST)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@JoinTable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Set&lt;Owned&gt; owned = new HashSet&lt;&gt;();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Owned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@ManyToMany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"owned")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Set&lt;Owner&gt; owners = new HashSet&lt;&gt;();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959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858D-4E3C-97C2-87F6-689451E2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71AB6-DA4C-330A-E709-3AE531126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6499" cy="1872918"/>
          </a:xfrm>
        </p:spPr>
        <p:txBody>
          <a:bodyPr>
            <a:normAutofit/>
          </a:bodyPr>
          <a:lstStyle/>
          <a:p>
            <a:r>
              <a:rPr lang="en-US" dirty="0"/>
              <a:t>Spring JPA creates a </a:t>
            </a:r>
            <a:r>
              <a:rPr lang="en-US" dirty="0">
                <a:solidFill>
                  <a:srgbClr val="92D050"/>
                </a:solidFill>
              </a:rPr>
              <a:t>join table </a:t>
            </a:r>
            <a:r>
              <a:rPr lang="en-US" dirty="0"/>
              <a:t>to map from owner to owned</a:t>
            </a:r>
          </a:p>
          <a:p>
            <a:r>
              <a:rPr lang="en-US" dirty="0"/>
              <a:t>This is true for the unidirectional many-to-many as well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D5F852-8B09-6F20-14D3-95B60E946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548655"/>
              </p:ext>
            </p:extLst>
          </p:nvPr>
        </p:nvGraphicFramePr>
        <p:xfrm>
          <a:off x="1970395" y="4311156"/>
          <a:ext cx="36121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054">
                  <a:extLst>
                    <a:ext uri="{9D8B030D-6E8A-4147-A177-3AD203B41FA5}">
                      <a16:colId xmlns:a16="http://schemas.microsoft.com/office/drawing/2014/main" val="687387445"/>
                    </a:ext>
                  </a:extLst>
                </a:gridCol>
                <a:gridCol w="1806054">
                  <a:extLst>
                    <a:ext uri="{9D8B030D-6E8A-4147-A177-3AD203B41FA5}">
                      <a16:colId xmlns:a16="http://schemas.microsoft.com/office/drawing/2014/main" val="2358346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owner_id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owned_id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34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1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93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306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05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0AB1-B205-94B3-92C1-FF2FB9F5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@JoinTable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3A5F7-7983-DFE0-7DBF-A0D80E97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449704" cy="2050339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@JoinTable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join_table_name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joinColumns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@JoinColumn("owner_column"),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inverseJoinColumns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@JoinColumn("owned_column")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44B362-0122-C506-9D01-E6660562E16A}"/>
              </a:ext>
            </a:extLst>
          </p:cNvPr>
          <p:cNvSpPr txBox="1">
            <a:spLocks/>
          </p:cNvSpPr>
          <p:nvPr/>
        </p:nvSpPr>
        <p:spPr>
          <a:xfrm>
            <a:off x="838200" y="4010901"/>
            <a:ext cx="5876499" cy="24024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you don't specify the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@JoinTable</a:t>
            </a:r>
            <a:r>
              <a:rPr lang="en-US" dirty="0"/>
              <a:t> annotation, JPA will create one with default names</a:t>
            </a:r>
          </a:p>
          <a:p>
            <a:r>
              <a:rPr lang="en-US" dirty="0"/>
              <a:t>Used by both unidirectional and bidirectional many-to-many relationships</a:t>
            </a:r>
          </a:p>
        </p:txBody>
      </p:sp>
    </p:spTree>
    <p:extLst>
      <p:ext uri="{BB962C8B-B14F-4D97-AF65-F5344CB8AC3E}">
        <p14:creationId xmlns:p14="http://schemas.microsoft.com/office/powerpoint/2010/main" val="76290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B0F3-0D94-2020-F519-8AFBE821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join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1BD8A-BE6E-826E-E1F9-D4A9E063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inserting a parent with child rows:</a:t>
            </a:r>
          </a:p>
          <a:p>
            <a:r>
              <a:rPr lang="en-US" dirty="0">
                <a:solidFill>
                  <a:schemeClr val="accent2"/>
                </a:solidFill>
              </a:rPr>
              <a:t>Bidirectional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child objects must be set in the parent and the parent must be set in all the child objects</a:t>
            </a:r>
          </a:p>
          <a:p>
            <a:r>
              <a:rPr lang="en-US" dirty="0">
                <a:solidFill>
                  <a:srgbClr val="92D050"/>
                </a:solidFill>
              </a:rPr>
              <a:t>Unidirectional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child objects must be set in the parent</a:t>
            </a:r>
          </a:p>
        </p:txBody>
      </p:sp>
    </p:spTree>
    <p:extLst>
      <p:ext uri="{BB962C8B-B14F-4D97-AF65-F5344CB8AC3E}">
        <p14:creationId xmlns:p14="http://schemas.microsoft.com/office/powerpoint/2010/main" val="420202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D3D2-F4AF-DD94-80C2-7C67566B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many-to-many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01163-A60C-FA1D-D206-01280826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unidirectional many-to-many relationship, there is a relationship "</a:t>
            </a:r>
            <a:r>
              <a:rPr lang="en-US" dirty="0">
                <a:solidFill>
                  <a:srgbClr val="92D050"/>
                </a:solidFill>
              </a:rPr>
              <a:t>owner</a:t>
            </a:r>
            <a:r>
              <a:rPr lang="en-US" dirty="0"/>
              <a:t>", which knows about the "owned" entity</a:t>
            </a:r>
          </a:p>
          <a:p>
            <a:r>
              <a:rPr lang="en-US" dirty="0"/>
              <a:t>The "owner" defines the join table using the </a:t>
            </a:r>
            <a:r>
              <a:rPr lang="en-US" dirty="0">
                <a:solidFill>
                  <a:srgbClr val="00B0F0"/>
                </a:solidFill>
              </a:rPr>
              <a:t>@JoinTable</a:t>
            </a:r>
            <a:r>
              <a:rPr lang="en-US" dirty="0"/>
              <a:t> annotation</a:t>
            </a:r>
          </a:p>
          <a:p>
            <a:r>
              <a:rPr lang="en-US" dirty="0"/>
              <a:t>The "</a:t>
            </a:r>
            <a:r>
              <a:rPr lang="en-US" dirty="0">
                <a:solidFill>
                  <a:srgbClr val="FFC000"/>
                </a:solidFill>
              </a:rPr>
              <a:t>owned</a:t>
            </a:r>
            <a:r>
              <a:rPr lang="en-US" dirty="0"/>
              <a:t>" entity does not know about the "owner"</a:t>
            </a:r>
          </a:p>
        </p:txBody>
      </p:sp>
    </p:spTree>
    <p:extLst>
      <p:ext uri="{BB962C8B-B14F-4D97-AF65-F5344CB8AC3E}">
        <p14:creationId xmlns:p14="http://schemas.microsoft.com/office/powerpoint/2010/main" val="46293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D3D2-F4AF-DD94-80C2-7C67566B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many-to-many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01163-A60C-FA1D-D206-012808264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6057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@ManyToMany(cascade = PERSIST)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@JoinTable(...)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Set&lt;Owned&gt; owned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HashSet&lt;&gt;();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Owned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// No reference to "Owner"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15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629</TotalTime>
  <Words>419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Spring Boot</vt:lpstr>
      <vt:lpstr>What's in this video...</vt:lpstr>
      <vt:lpstr>Bidirectional many-to-many</vt:lpstr>
      <vt:lpstr>Bidirectional many-to-many</vt:lpstr>
      <vt:lpstr>Many-to-many</vt:lpstr>
      <vt:lpstr>@JoinTable annotation</vt:lpstr>
      <vt:lpstr>Getting the join to work</vt:lpstr>
      <vt:lpstr>Unidirectional many-to-many</vt:lpstr>
      <vt:lpstr>Unidirectional many-to-many</vt:lpstr>
      <vt:lpstr>PowerPoint Presentation</vt:lpstr>
      <vt:lpstr>PowerPoint Presentation</vt:lpstr>
      <vt:lpstr>Let's code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Rob Hewitt</cp:lastModifiedBy>
  <cp:revision>46</cp:revision>
  <dcterms:created xsi:type="dcterms:W3CDTF">2022-12-09T18:29:56Z</dcterms:created>
  <dcterms:modified xsi:type="dcterms:W3CDTF">2023-02-01T19:27:42Z</dcterms:modified>
</cp:coreProperties>
</file>