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61" r:id="rId6"/>
    <p:sldId id="258" r:id="rId7"/>
    <p:sldId id="263" r:id="rId8"/>
    <p:sldId id="262" r:id="rId9"/>
    <p:sldId id="264" r:id="rId10"/>
    <p:sldId id="265" r:id="rId11"/>
    <p:sldId id="266" r:id="rId12"/>
    <p:sldId id="267" r:id="rId13"/>
    <p:sldId id="271" r:id="rId14"/>
    <p:sldId id="270" r:id="rId15"/>
    <p:sldId id="273" r:id="rId16"/>
    <p:sldId id="274" r:id="rId17"/>
    <p:sldId id="275" r:id="rId18"/>
    <p:sldId id="269" r:id="rId19"/>
    <p:sldId id="268" r:id="rId20"/>
    <p:sldId id="276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0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E5490-8F10-40BD-AC45-95CBB112EB30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15D9B-3E91-462E-B5FB-0C75F3224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31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51224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1224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4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8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8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5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0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1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69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7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3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9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8764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9EE8C-9281-4FDB-A549-BE9E6356810E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07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7514-FF19-E347-19CB-4A36FC4D1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5490949" cy="2387600"/>
          </a:xfrm>
        </p:spPr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BB826-2AE0-12BD-C99D-69DD5851C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490949" cy="1655762"/>
          </a:xfrm>
        </p:spPr>
        <p:txBody>
          <a:bodyPr/>
          <a:lstStyle/>
          <a:p>
            <a:r>
              <a:rPr lang="en-US" dirty="0"/>
              <a:t>Breakout: Spring Boot </a:t>
            </a:r>
            <a:br>
              <a:rPr lang="en-US" dirty="0"/>
            </a:br>
            <a:r>
              <a:rPr lang="en-US" dirty="0"/>
              <a:t>Test Framework</a:t>
            </a:r>
          </a:p>
        </p:txBody>
      </p:sp>
    </p:spTree>
    <p:extLst>
      <p:ext uri="{BB962C8B-B14F-4D97-AF65-F5344CB8AC3E}">
        <p14:creationId xmlns:p14="http://schemas.microsoft.com/office/powerpoint/2010/main" val="2785112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1E5EE-A4E5-4946-9F3E-48AE7AEE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6EA1B-321F-1767-8299-F2CE827B6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Tests a </a:t>
            </a:r>
            <a:r>
              <a:rPr lang="en-US" dirty="0">
                <a:solidFill>
                  <a:srgbClr val="00B0F0"/>
                </a:solidFill>
              </a:rPr>
              <a:t>single</a:t>
            </a:r>
            <a:r>
              <a:rPr lang="en-US" dirty="0"/>
              <a:t> method</a:t>
            </a:r>
          </a:p>
          <a:p>
            <a:r>
              <a:rPr lang="en-US" dirty="0"/>
              <a:t>Does not need an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application context</a:t>
            </a:r>
          </a:p>
          <a:p>
            <a:r>
              <a:rPr lang="en-US" dirty="0"/>
              <a:t>Does not need the Spring Boot Test Framework (just </a:t>
            </a:r>
            <a:r>
              <a:rPr lang="en-US" dirty="0">
                <a:solidFill>
                  <a:srgbClr val="92D050"/>
                </a:solidFill>
              </a:rPr>
              <a:t>JUnit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05535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19CE1-974C-1490-4A93-57FF12009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in Dog Rescue REST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9D60B-9787-058C-075B-2022878D9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</a:t>
            </a:r>
            <a:r>
              <a:rPr lang="en-US" dirty="0">
                <a:solidFill>
                  <a:srgbClr val="92D050"/>
                </a:solidFill>
              </a:rPr>
              <a:t>partial</a:t>
            </a:r>
            <a:r>
              <a:rPr lang="en-US" dirty="0"/>
              <a:t> application testing with an application context</a:t>
            </a:r>
          </a:p>
          <a:p>
            <a:r>
              <a:rPr lang="en-US" dirty="0"/>
              <a:t>In the tests </a:t>
            </a:r>
            <a:r>
              <a:rPr lang="en-US"/>
              <a:t>we call </a:t>
            </a:r>
            <a:r>
              <a:rPr lang="en-US" dirty="0">
                <a:solidFill>
                  <a:srgbClr val="00B0F0"/>
                </a:solidFill>
              </a:rPr>
              <a:t>controller</a:t>
            </a:r>
            <a:r>
              <a:rPr lang="en-US" dirty="0"/>
              <a:t> methods directly and make assertions on the results </a:t>
            </a:r>
          </a:p>
          <a:p>
            <a:r>
              <a:rPr lang="en-US" dirty="0"/>
              <a:t>Tests run </a:t>
            </a:r>
            <a:r>
              <a:rPr lang="en-US" dirty="0">
                <a:solidFill>
                  <a:srgbClr val="00B050"/>
                </a:solidFill>
              </a:rPr>
              <a:t>faster</a:t>
            </a:r>
            <a:r>
              <a:rPr lang="en-US" dirty="0"/>
              <a:t> than under an embedded Web container</a:t>
            </a:r>
          </a:p>
          <a:p>
            <a:r>
              <a:rPr lang="en-US" dirty="0"/>
              <a:t>Tests are </a:t>
            </a:r>
            <a:r>
              <a:rPr lang="en-US" dirty="0">
                <a:solidFill>
                  <a:schemeClr val="accent4"/>
                </a:solidFill>
              </a:rPr>
              <a:t>easier</a:t>
            </a:r>
            <a:r>
              <a:rPr lang="en-US" dirty="0"/>
              <a:t> to write and understand than when using </a:t>
            </a:r>
            <a:r>
              <a:rPr lang="en-US" dirty="0" err="1"/>
              <a:t>MockMvc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75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E044-58DB-37BF-1C67-6768492B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 set up the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194FA-562F-FBB9-8CD5-94A913703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@SpringBootTest</a:t>
            </a:r>
          </a:p>
          <a:p>
            <a:r>
              <a:rPr lang="en-US" dirty="0"/>
              <a:t>@ActiveProfiles</a:t>
            </a:r>
          </a:p>
          <a:p>
            <a:r>
              <a:rPr lang="en-US" dirty="0"/>
              <a:t>@Sql</a:t>
            </a:r>
          </a:p>
          <a:p>
            <a:r>
              <a:rPr lang="en-US" dirty="0"/>
              <a:t>@SqlConfig</a:t>
            </a:r>
          </a:p>
          <a:p>
            <a:endParaRPr lang="en-US" dirty="0"/>
          </a:p>
          <a:p>
            <a:r>
              <a:rPr lang="en-US" dirty="0"/>
              <a:t>Note: these are all </a:t>
            </a:r>
            <a:r>
              <a:rPr lang="en-US" dirty="0">
                <a:solidFill>
                  <a:schemeClr val="accent4"/>
                </a:solidFill>
              </a:rPr>
              <a:t>class-level </a:t>
            </a:r>
            <a:r>
              <a:rPr lang="en-US" dirty="0"/>
              <a:t>annotations, so they are applied to the test classes, not individual tests</a:t>
            </a:r>
          </a:p>
        </p:txBody>
      </p:sp>
    </p:spTree>
    <p:extLst>
      <p:ext uri="{BB962C8B-B14F-4D97-AF65-F5344CB8AC3E}">
        <p14:creationId xmlns:p14="http://schemas.microsoft.com/office/powerpoint/2010/main" val="2970071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B5FBF-7452-74AF-51C5-71308FA8A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@SpringBootTest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037B4-1C08-3503-D429-98685E56B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76499" cy="4565447"/>
          </a:xfrm>
        </p:spPr>
        <p:txBody>
          <a:bodyPr>
            <a:normAutofit/>
          </a:bodyPr>
          <a:lstStyle/>
          <a:p>
            <a:r>
              <a:rPr lang="en-US" dirty="0"/>
              <a:t>Allows Spring Boot Test Framework to </a:t>
            </a:r>
            <a:r>
              <a:rPr lang="en-US" dirty="0">
                <a:solidFill>
                  <a:schemeClr val="accent2"/>
                </a:solidFill>
              </a:rPr>
              <a:t>control</a:t>
            </a:r>
            <a:r>
              <a:rPr lang="en-US" dirty="0"/>
              <a:t> the test</a:t>
            </a:r>
          </a:p>
          <a:p>
            <a:r>
              <a:rPr lang="en-US" dirty="0"/>
              <a:t>Sets up the </a:t>
            </a:r>
            <a:r>
              <a:rPr lang="en-US" dirty="0">
                <a:solidFill>
                  <a:srgbClr val="00B0F0"/>
                </a:solidFill>
              </a:rPr>
              <a:t>application context</a:t>
            </a:r>
          </a:p>
          <a:p>
            <a:r>
              <a:rPr lang="en-US" dirty="0"/>
              <a:t>Specifies the main application </a:t>
            </a:r>
            <a:r>
              <a:rPr lang="en-US" dirty="0">
                <a:solidFill>
                  <a:srgbClr val="92D050"/>
                </a:solidFill>
              </a:rPr>
              <a:t>configuration</a:t>
            </a:r>
            <a:r>
              <a:rPr lang="en-US" dirty="0"/>
              <a:t> class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300"/>
              </a:spcBef>
              <a:buNone/>
            </a:pPr>
            <a:r>
              <a:rPr lang="en-US" sz="22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@SpringBootTest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webEnvironment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WebEnvironment.NONE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DogRescue.class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31072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C2E6-65CB-C2C6-5941-70F38F7E6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@ActiveProfiles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B69D7-2FFB-52D9-9CC9-B8B737C00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Specifies an </a:t>
            </a:r>
            <a:r>
              <a:rPr lang="en-US" dirty="0">
                <a:solidFill>
                  <a:srgbClr val="00B050"/>
                </a:solidFill>
              </a:rPr>
              <a:t>alternate</a:t>
            </a:r>
            <a:r>
              <a:rPr lang="en-US" dirty="0"/>
              <a:t> settings file that is merged with the main settings file</a:t>
            </a:r>
          </a:p>
          <a:p>
            <a:r>
              <a:rPr lang="en-US" dirty="0"/>
              <a:t>application-</a:t>
            </a:r>
            <a:r>
              <a:rPr lang="en-US" dirty="0" err="1"/>
              <a:t>test.yaml</a:t>
            </a:r>
            <a:r>
              <a:rPr lang="en-US" dirty="0"/>
              <a:t> is </a:t>
            </a:r>
            <a:r>
              <a:rPr lang="en-US" dirty="0">
                <a:solidFill>
                  <a:srgbClr val="00B0F0"/>
                </a:solidFill>
              </a:rPr>
              <a:t>merged</a:t>
            </a:r>
            <a:r>
              <a:rPr lang="en-US" dirty="0"/>
              <a:t> with </a:t>
            </a:r>
            <a:r>
              <a:rPr lang="en-US" dirty="0" err="1"/>
              <a:t>application.yaml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2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@ActiveProfiles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("test")</a:t>
            </a:r>
          </a:p>
        </p:txBody>
      </p:sp>
    </p:spTree>
    <p:extLst>
      <p:ext uri="{BB962C8B-B14F-4D97-AF65-F5344CB8AC3E}">
        <p14:creationId xmlns:p14="http://schemas.microsoft.com/office/powerpoint/2010/main" val="3407463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7A868-678F-1693-F111-78B391F6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@ActiveProfiles("test")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E5912-B357-FE1C-1C8C-21BD03D41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developer to use an </a:t>
            </a:r>
            <a:r>
              <a:rPr lang="en-US" dirty="0">
                <a:solidFill>
                  <a:srgbClr val="00B0F0"/>
                </a:solidFill>
              </a:rPr>
              <a:t>in-memory</a:t>
            </a:r>
            <a:r>
              <a:rPr lang="en-US" dirty="0"/>
              <a:t> database for the test</a:t>
            </a:r>
          </a:p>
          <a:p>
            <a:r>
              <a:rPr lang="en-US" dirty="0">
                <a:solidFill>
                  <a:schemeClr val="accent4"/>
                </a:solidFill>
              </a:rPr>
              <a:t>All tables</a:t>
            </a:r>
            <a:r>
              <a:rPr lang="en-US" dirty="0"/>
              <a:t> are dropped, created, and populated before each test</a:t>
            </a:r>
          </a:p>
        </p:txBody>
      </p:sp>
    </p:spTree>
    <p:extLst>
      <p:ext uri="{BB962C8B-B14F-4D97-AF65-F5344CB8AC3E}">
        <p14:creationId xmlns:p14="http://schemas.microsoft.com/office/powerpoint/2010/main" val="4156959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17B66-960D-9EE1-2E05-5BC2D0134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@ActiveProfiles("test")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B6A8B-1861-86ED-7B38-E4F91907D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469222" cy="4351338"/>
          </a:xfrm>
        </p:spPr>
        <p:txBody>
          <a:bodyPr/>
          <a:lstStyle/>
          <a:p>
            <a:r>
              <a:rPr lang="en-US" dirty="0" err="1"/>
              <a:t>application.yaml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spring: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username: rescue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password: rescue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url: </a:t>
            </a:r>
            <a:r>
              <a:rPr lang="en-US" sz="20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jdbc:mysql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://localhost:3306/rescue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Sets </a:t>
            </a:r>
            <a:r>
              <a:rPr lang="en-US" dirty="0" err="1">
                <a:cs typeface="Courier New" panose="02070309020205020404" pitchFamily="49" charset="0"/>
              </a:rPr>
              <a:t>uri</a:t>
            </a:r>
            <a:r>
              <a:rPr lang="en-US" dirty="0">
                <a:cs typeface="Courier New" panose="02070309020205020404" pitchFamily="49" charset="0"/>
              </a:rPr>
              <a:t> to a MySQL database</a:t>
            </a:r>
          </a:p>
        </p:txBody>
      </p:sp>
    </p:spTree>
    <p:extLst>
      <p:ext uri="{BB962C8B-B14F-4D97-AF65-F5344CB8AC3E}">
        <p14:creationId xmlns:p14="http://schemas.microsoft.com/office/powerpoint/2010/main" val="2763266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17B66-960D-9EE1-2E05-5BC2D0134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@ActiveProfiles("</a:t>
            </a:r>
            <a:r>
              <a:rPr lang="en-US" dirty="0">
                <a:solidFill>
                  <a:srgbClr val="00B0F0"/>
                </a:solidFill>
              </a:rPr>
              <a:t>test</a:t>
            </a:r>
            <a:r>
              <a:rPr lang="en-US" dirty="0"/>
              <a:t>")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B6A8B-1861-86ED-7B38-E4F91907D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019801" cy="4351338"/>
          </a:xfrm>
        </p:spPr>
        <p:txBody>
          <a:bodyPr/>
          <a:lstStyle/>
          <a:p>
            <a:r>
              <a:rPr lang="en-US" dirty="0"/>
              <a:t>application-</a:t>
            </a:r>
            <a:r>
              <a:rPr lang="en-US" dirty="0" err="1">
                <a:solidFill>
                  <a:srgbClr val="00B0F0"/>
                </a:solidFill>
              </a:rPr>
              <a:t>test</a:t>
            </a:r>
            <a:r>
              <a:rPr lang="en-US" dirty="0" err="1"/>
              <a:t>.yaml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spring: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url: </a:t>
            </a:r>
            <a:r>
              <a:rPr lang="en-US" sz="20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jdbc:h2:mem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:rescue;MODE=MYSQL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Overrides </a:t>
            </a:r>
            <a:r>
              <a:rPr lang="en-US" dirty="0" err="1">
                <a:cs typeface="Courier New" panose="02070309020205020404" pitchFamily="49" charset="0"/>
              </a:rPr>
              <a:t>uri</a:t>
            </a:r>
            <a:r>
              <a:rPr lang="en-US" dirty="0">
                <a:cs typeface="Courier New" panose="02070309020205020404" pitchFamily="49" charset="0"/>
              </a:rPr>
              <a:t> to use H2 in-memory database for the test</a:t>
            </a:r>
          </a:p>
        </p:txBody>
      </p:sp>
    </p:spTree>
    <p:extLst>
      <p:ext uri="{BB962C8B-B14F-4D97-AF65-F5344CB8AC3E}">
        <p14:creationId xmlns:p14="http://schemas.microsoft.com/office/powerpoint/2010/main" val="4112859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27665-6358-0528-9814-8B9670222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CE595-2670-2B4B-4C43-B7A30C9ED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Drop and create</a:t>
            </a:r>
            <a:r>
              <a:rPr lang="en-US" dirty="0"/>
              <a:t> all tables before each test (</a:t>
            </a:r>
            <a:r>
              <a:rPr lang="en-US" dirty="0" err="1"/>
              <a:t>schema.sql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00B050"/>
                </a:solidFill>
              </a:rPr>
              <a:t>Populate</a:t>
            </a:r>
            <a:r>
              <a:rPr lang="en-US" dirty="0"/>
              <a:t> all tables with new data before each test (</a:t>
            </a:r>
            <a:r>
              <a:rPr lang="en-US" dirty="0" err="1"/>
              <a:t>data.sql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spcBef>
                <a:spcPts val="300"/>
              </a:spcBef>
              <a:buNone/>
            </a:pPr>
            <a:r>
              <a:rPr lang="en-US" sz="22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@Sql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(scripts =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classpath:schema.sql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classpath:data.sql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317091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4477-0CE8-0A62-6E6F-A8C4EAD9B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@SqlConfig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ACA9E-2415-0519-BFBF-2D8CD95B3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Specifies any </a:t>
            </a:r>
            <a:r>
              <a:rPr lang="en-US" dirty="0">
                <a:solidFill>
                  <a:srgbClr val="00B0F0"/>
                </a:solidFill>
              </a:rPr>
              <a:t>configuration</a:t>
            </a:r>
            <a:r>
              <a:rPr lang="en-US" dirty="0"/>
              <a:t> needed for loading and executing the SQL files</a:t>
            </a:r>
          </a:p>
          <a:p>
            <a:r>
              <a:rPr lang="en-US" dirty="0"/>
              <a:t>We will use it to specify UTF-8 as the </a:t>
            </a:r>
            <a:r>
              <a:rPr lang="en-US" dirty="0">
                <a:solidFill>
                  <a:srgbClr val="00B050"/>
                </a:solidFill>
              </a:rPr>
              <a:t>encoding</a:t>
            </a:r>
            <a:r>
              <a:rPr lang="en-US" dirty="0"/>
              <a:t> to use so that special characters are interpreted correctly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2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@SqlConfig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(encoding = "utf-8")</a:t>
            </a:r>
          </a:p>
        </p:txBody>
      </p:sp>
    </p:spTree>
    <p:extLst>
      <p:ext uri="{BB962C8B-B14F-4D97-AF65-F5344CB8AC3E}">
        <p14:creationId xmlns:p14="http://schemas.microsoft.com/office/powerpoint/2010/main" val="2030415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F7ED4-8DCA-2E2F-FC48-2B3F64BB6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in this video?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0B28F-FA94-E874-B5AC-D2E35B2ED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B0F0"/>
                </a:solidFill>
              </a:rPr>
              <a:t>look</a:t>
            </a:r>
            <a:r>
              <a:rPr lang="en-US" dirty="0"/>
              <a:t> at the Spring Boot Test Framework</a:t>
            </a:r>
          </a:p>
          <a:p>
            <a:r>
              <a:rPr lang="en-US" dirty="0">
                <a:solidFill>
                  <a:srgbClr val="92D050"/>
                </a:solidFill>
              </a:rPr>
              <a:t>Four</a:t>
            </a:r>
            <a:r>
              <a:rPr lang="en-US" dirty="0"/>
              <a:t> types of testing</a:t>
            </a:r>
          </a:p>
        </p:txBody>
      </p:sp>
    </p:spTree>
    <p:extLst>
      <p:ext uri="{BB962C8B-B14F-4D97-AF65-F5344CB8AC3E}">
        <p14:creationId xmlns:p14="http://schemas.microsoft.com/office/powerpoint/2010/main" val="3694507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A4F9-A345-E665-849A-1FBBD007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a good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FE1FF-36EC-CFEF-DD97-846399FFB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32251" cy="4351338"/>
          </a:xfrm>
        </p:spPr>
        <p:txBody>
          <a:bodyPr/>
          <a:lstStyle/>
          <a:p>
            <a:r>
              <a:rPr lang="en-US" dirty="0"/>
              <a:t>Use Martin Fowler's "given/when/then" format</a:t>
            </a:r>
          </a:p>
          <a:p>
            <a:pPr marL="0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2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aVeryDescriptiveTestName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Given: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 precondition</a:t>
            </a:r>
          </a:p>
          <a:p>
            <a:pPr marL="0" indent="0">
              <a:spcBef>
                <a:spcPts val="30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When: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test is executed</a:t>
            </a:r>
          </a:p>
          <a:p>
            <a:pPr marL="0" indent="0">
              <a:spcBef>
                <a:spcPts val="30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Then: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 assertions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9695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B69F7-6E98-35DD-BB4C-14A79F0A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the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CD338-5EF3-1A9C-A48D-E9BBC2E93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see this in </a:t>
            </a:r>
            <a:r>
              <a:rPr lang="en-US" dirty="0">
                <a:solidFill>
                  <a:srgbClr val="92D050"/>
                </a:solidFill>
              </a:rPr>
              <a:t>action</a:t>
            </a:r>
            <a:r>
              <a:rPr lang="en-US" dirty="0"/>
              <a:t>, refer to the Spring Boot weeks 3 and 4 (backend weeks 15 and 16) videos</a:t>
            </a:r>
          </a:p>
          <a:p>
            <a:r>
              <a:rPr lang="en-US" dirty="0"/>
              <a:t>The tests are developed for code in the </a:t>
            </a:r>
            <a:r>
              <a:rPr lang="en-US" dirty="0">
                <a:solidFill>
                  <a:srgbClr val="00B0F0"/>
                </a:solidFill>
              </a:rPr>
              <a:t>Dog Rescue </a:t>
            </a:r>
            <a:r>
              <a:rPr lang="en-US" dirty="0"/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3277172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180C-399F-7A6B-5B86-EC6039990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Spring Boot Test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AF969-6934-FE22-7775-498679176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76499" cy="4667250"/>
          </a:xfrm>
        </p:spPr>
        <p:txBody>
          <a:bodyPr/>
          <a:lstStyle/>
          <a:p>
            <a:r>
              <a:rPr lang="en-US" dirty="0"/>
              <a:t>Sits on top of JUnit</a:t>
            </a:r>
          </a:p>
          <a:p>
            <a:r>
              <a:rPr lang="en-US" dirty="0"/>
              <a:t>Modifies JUnit tests to add an </a:t>
            </a:r>
            <a:r>
              <a:rPr lang="en-US" dirty="0">
                <a:solidFill>
                  <a:srgbClr val="92D050"/>
                </a:solidFill>
              </a:rPr>
              <a:t>application context</a:t>
            </a:r>
          </a:p>
          <a:p>
            <a:pPr lvl="1"/>
            <a:r>
              <a:rPr lang="en-US" dirty="0"/>
              <a:t>Contains Bean </a:t>
            </a:r>
            <a:r>
              <a:rPr lang="en-US" dirty="0">
                <a:solidFill>
                  <a:srgbClr val="00B0F0"/>
                </a:solidFill>
              </a:rPr>
              <a:t>registry</a:t>
            </a:r>
          </a:p>
          <a:p>
            <a:pPr lvl="1"/>
            <a:r>
              <a:rPr lang="en-US" dirty="0"/>
              <a:t>Manages Bean </a:t>
            </a:r>
            <a:r>
              <a:rPr lang="en-US" dirty="0">
                <a:solidFill>
                  <a:srgbClr val="00B0F0"/>
                </a:solidFill>
              </a:rPr>
              <a:t>lifecycle</a:t>
            </a:r>
          </a:p>
          <a:p>
            <a:pPr lvl="1"/>
            <a:r>
              <a:rPr lang="en-US" dirty="0"/>
              <a:t>Manages Dependency </a:t>
            </a:r>
            <a:r>
              <a:rPr lang="en-US" dirty="0">
                <a:solidFill>
                  <a:srgbClr val="00B0F0"/>
                </a:solidFill>
              </a:rPr>
              <a:t>Injection</a:t>
            </a:r>
            <a:r>
              <a:rPr lang="en-US" dirty="0"/>
              <a:t> (DI)</a:t>
            </a:r>
          </a:p>
          <a:p>
            <a:pPr lvl="1"/>
            <a:r>
              <a:rPr lang="en-US" dirty="0"/>
              <a:t>Resolves </a:t>
            </a:r>
            <a:r>
              <a:rPr lang="en-US" dirty="0">
                <a:solidFill>
                  <a:srgbClr val="00B0F0"/>
                </a:solidFill>
              </a:rPr>
              <a:t>messages</a:t>
            </a:r>
          </a:p>
          <a:p>
            <a:pPr lvl="1"/>
            <a:r>
              <a:rPr lang="en-US" dirty="0"/>
              <a:t>Supports </a:t>
            </a:r>
            <a:r>
              <a:rPr lang="en-US" dirty="0">
                <a:solidFill>
                  <a:srgbClr val="00B0F0"/>
                </a:solidFill>
              </a:rPr>
              <a:t>internationalization</a:t>
            </a:r>
          </a:p>
          <a:p>
            <a:pPr lvl="1"/>
            <a:r>
              <a:rPr lang="en-US" dirty="0"/>
              <a:t>Supports </a:t>
            </a:r>
            <a:r>
              <a:rPr lang="en-US" dirty="0">
                <a:solidFill>
                  <a:srgbClr val="00B0F0"/>
                </a:solidFill>
              </a:rPr>
              <a:t>event</a:t>
            </a:r>
            <a:r>
              <a:rPr lang="en-US" dirty="0"/>
              <a:t> publication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Everything</a:t>
            </a:r>
            <a:r>
              <a:rPr lang="en-US" dirty="0"/>
              <a:t> an application needs to know about itself and its environment</a:t>
            </a:r>
          </a:p>
        </p:txBody>
      </p:sp>
    </p:spTree>
    <p:extLst>
      <p:ext uri="{BB962C8B-B14F-4D97-AF65-F5344CB8AC3E}">
        <p14:creationId xmlns:p14="http://schemas.microsoft.com/office/powerpoint/2010/main" val="1205586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A3B1D-4004-7E58-DB21-85F4E430E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application context in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F370B-A711-90B0-33DF-2CDB4B0B7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an application context all the Spring </a:t>
            </a:r>
            <a:r>
              <a:rPr lang="en-US" dirty="0">
                <a:solidFill>
                  <a:srgbClr val="FFFF00"/>
                </a:solidFill>
              </a:rPr>
              <a:t>magic</a:t>
            </a:r>
            <a:r>
              <a:rPr lang="en-US" dirty="0"/>
              <a:t> is available to the test</a:t>
            </a:r>
          </a:p>
          <a:p>
            <a:pPr lvl="1"/>
            <a:r>
              <a:rPr lang="en-US" dirty="0"/>
              <a:t>Dependency </a:t>
            </a:r>
            <a:r>
              <a:rPr lang="en-US" dirty="0">
                <a:solidFill>
                  <a:schemeClr val="accent4"/>
                </a:solidFill>
              </a:rPr>
              <a:t>Injection</a:t>
            </a:r>
          </a:p>
          <a:p>
            <a:pPr lvl="1"/>
            <a:r>
              <a:rPr lang="en-US" dirty="0"/>
              <a:t>Inversion of Control (IoC)</a:t>
            </a:r>
          </a:p>
          <a:p>
            <a:pPr lvl="2"/>
            <a:r>
              <a:rPr lang="en-US" dirty="0"/>
              <a:t>Spring manages Bean lifecycles</a:t>
            </a:r>
          </a:p>
          <a:p>
            <a:pPr lvl="2"/>
            <a:r>
              <a:rPr lang="en-US" dirty="0"/>
              <a:t>"Hook" methods tap into lifecycle events</a:t>
            </a:r>
          </a:p>
          <a:p>
            <a:pPr lvl="1"/>
            <a:r>
              <a:rPr lang="en-US" dirty="0"/>
              <a:t>Web testing using </a:t>
            </a:r>
            <a:r>
              <a:rPr lang="en-US" dirty="0">
                <a:solidFill>
                  <a:schemeClr val="accent2"/>
                </a:solidFill>
              </a:rPr>
              <a:t>HTTP</a:t>
            </a:r>
            <a:r>
              <a:rPr lang="en-US" dirty="0"/>
              <a:t> requests</a:t>
            </a:r>
          </a:p>
        </p:txBody>
      </p:sp>
    </p:spTree>
    <p:extLst>
      <p:ext uri="{BB962C8B-B14F-4D97-AF65-F5344CB8AC3E}">
        <p14:creationId xmlns:p14="http://schemas.microsoft.com/office/powerpoint/2010/main" val="2655760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3A1BA-A72C-8E57-1792-474B4B04B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738F1-ACAD-A016-035F-9EFA477D3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Web testing under a Web container (</a:t>
            </a:r>
            <a:r>
              <a:rPr lang="en-US" dirty="0">
                <a:solidFill>
                  <a:schemeClr val="accent2"/>
                </a:solidFill>
              </a:rPr>
              <a:t>Tomcat</a:t>
            </a:r>
            <a:r>
              <a:rPr lang="en-US" dirty="0"/>
              <a:t>)</a:t>
            </a:r>
          </a:p>
          <a:p>
            <a:r>
              <a:rPr lang="en-US" dirty="0"/>
              <a:t>Full </a:t>
            </a:r>
            <a:r>
              <a:rPr lang="en-US" dirty="0">
                <a:solidFill>
                  <a:srgbClr val="00B0F0"/>
                </a:solidFill>
              </a:rPr>
              <a:t>application</a:t>
            </a:r>
            <a:r>
              <a:rPr lang="en-US" dirty="0"/>
              <a:t> testing without Web container</a:t>
            </a:r>
          </a:p>
          <a:p>
            <a:r>
              <a:rPr lang="en-US" dirty="0">
                <a:solidFill>
                  <a:srgbClr val="92D050"/>
                </a:solidFill>
              </a:rPr>
              <a:t>Partial</a:t>
            </a:r>
            <a:r>
              <a:rPr lang="en-US" dirty="0"/>
              <a:t> application testing with application context</a:t>
            </a:r>
          </a:p>
          <a:p>
            <a:r>
              <a:rPr lang="en-US" dirty="0">
                <a:solidFill>
                  <a:srgbClr val="00B050"/>
                </a:solidFill>
              </a:rPr>
              <a:t>Unit</a:t>
            </a:r>
            <a:r>
              <a:rPr lang="en-US" dirty="0"/>
              <a:t> testing</a:t>
            </a:r>
          </a:p>
        </p:txBody>
      </p:sp>
    </p:spTree>
    <p:extLst>
      <p:ext uri="{BB962C8B-B14F-4D97-AF65-F5344CB8AC3E}">
        <p14:creationId xmlns:p14="http://schemas.microsoft.com/office/powerpoint/2010/main" val="892016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3A1BA-A72C-8E57-1792-474B4B04B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Web testing under a Web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738F1-ACAD-A016-035F-9EFA477D3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Supports </a:t>
            </a:r>
            <a:r>
              <a:rPr lang="en-US" dirty="0" err="1">
                <a:solidFill>
                  <a:srgbClr val="00B050"/>
                </a:solidFill>
              </a:rPr>
              <a:t>TestRestTemplate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/>
              <a:t>Blocking I/O</a:t>
            </a:r>
          </a:p>
          <a:p>
            <a:pPr lvl="1"/>
            <a:r>
              <a:rPr lang="en-US" dirty="0"/>
              <a:t>Synchronous</a:t>
            </a:r>
          </a:p>
          <a:p>
            <a:r>
              <a:rPr lang="en-US" dirty="0"/>
              <a:t>Supports </a:t>
            </a:r>
            <a:r>
              <a:rPr lang="en-US" dirty="0" err="1">
                <a:solidFill>
                  <a:srgbClr val="00B0F0"/>
                </a:solidFill>
              </a:rPr>
              <a:t>WebTestClient</a:t>
            </a:r>
            <a:endParaRPr lang="en-US" dirty="0">
              <a:solidFill>
                <a:srgbClr val="00B0F0"/>
              </a:solidFill>
            </a:endParaRPr>
          </a:p>
          <a:p>
            <a:pPr lvl="1"/>
            <a:r>
              <a:rPr lang="en-US" dirty="0"/>
              <a:t>Non-blocking I/O</a:t>
            </a:r>
          </a:p>
          <a:p>
            <a:pPr lvl="1"/>
            <a:r>
              <a:rPr lang="en-US" dirty="0"/>
              <a:t>Asynchronous</a:t>
            </a:r>
          </a:p>
          <a:p>
            <a:pPr lvl="1"/>
            <a:r>
              <a:rPr lang="en-US" dirty="0"/>
              <a:t>Requires a non-blocking database driver (like R2DBC)</a:t>
            </a:r>
          </a:p>
        </p:txBody>
      </p:sp>
    </p:spTree>
    <p:extLst>
      <p:ext uri="{BB962C8B-B14F-4D97-AF65-F5344CB8AC3E}">
        <p14:creationId xmlns:p14="http://schemas.microsoft.com/office/powerpoint/2010/main" val="2148998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3A1BA-A72C-8E57-1792-474B4B04B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Web testing under a Web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738F1-ACAD-A016-035F-9EFA477D3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the same as </a:t>
            </a:r>
            <a:r>
              <a:rPr lang="en-US" dirty="0">
                <a:solidFill>
                  <a:srgbClr val="00B0F0"/>
                </a:solidFill>
              </a:rPr>
              <a:t>running</a:t>
            </a:r>
            <a:r>
              <a:rPr lang="en-US" dirty="0"/>
              <a:t> the application and sending HTTP requests</a:t>
            </a:r>
          </a:p>
          <a:p>
            <a:r>
              <a:rPr lang="en-US" dirty="0"/>
              <a:t>Tests </a:t>
            </a:r>
            <a:r>
              <a:rPr lang="en-US" dirty="0">
                <a:solidFill>
                  <a:srgbClr val="92D050"/>
                </a:solidFill>
              </a:rPr>
              <a:t>all parts </a:t>
            </a:r>
            <a:r>
              <a:rPr lang="en-US" dirty="0"/>
              <a:t>of the application</a:t>
            </a:r>
          </a:p>
          <a:p>
            <a:pPr lvl="1"/>
            <a:r>
              <a:rPr lang="en-US" dirty="0"/>
              <a:t>Marshalling and unmarshalling from Java to JSON and vice versa</a:t>
            </a:r>
          </a:p>
          <a:p>
            <a:pPr lvl="1"/>
            <a:r>
              <a:rPr lang="en-US" dirty="0"/>
              <a:t>Controller parameter validation (Bean Validation)</a:t>
            </a:r>
          </a:p>
          <a:p>
            <a:pPr lvl="1"/>
            <a:r>
              <a:rPr lang="en-US" dirty="0"/>
              <a:t>Result status and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1651824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3A1BA-A72C-8E57-1792-474B4B04B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Full application testing without Web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738F1-ACAD-A016-035F-9EFA477D3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</a:t>
            </a:r>
            <a:r>
              <a:rPr lang="en-US" dirty="0" err="1">
                <a:solidFill>
                  <a:srgbClr val="92D050"/>
                </a:solidFill>
              </a:rPr>
              <a:t>MockMvc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/>
              <a:t>Same as full Web testing but </a:t>
            </a:r>
            <a:r>
              <a:rPr lang="en-US" dirty="0">
                <a:solidFill>
                  <a:srgbClr val="FF0000"/>
                </a:solidFill>
              </a:rPr>
              <a:t>without</a:t>
            </a:r>
            <a:r>
              <a:rPr lang="en-US" dirty="0"/>
              <a:t> embedded Web container</a:t>
            </a:r>
          </a:p>
          <a:p>
            <a:r>
              <a:rPr lang="en-US" dirty="0"/>
              <a:t>Tests </a:t>
            </a:r>
            <a:r>
              <a:rPr lang="en-US" dirty="0">
                <a:solidFill>
                  <a:srgbClr val="FFFF00"/>
                </a:solidFill>
              </a:rPr>
              <a:t>all parts </a:t>
            </a:r>
            <a:r>
              <a:rPr lang="en-US" dirty="0"/>
              <a:t>of the application</a:t>
            </a:r>
          </a:p>
          <a:p>
            <a:pPr lvl="1"/>
            <a:r>
              <a:rPr lang="en-US" dirty="0"/>
              <a:t>Marshalling and unmarshalling from Java to JSON and vice versa</a:t>
            </a:r>
          </a:p>
          <a:p>
            <a:pPr lvl="1"/>
            <a:r>
              <a:rPr lang="en-US" dirty="0"/>
              <a:t>Controller parameter validation (Bean Validation)</a:t>
            </a:r>
          </a:p>
          <a:p>
            <a:pPr lvl="1"/>
            <a:r>
              <a:rPr lang="en-US" dirty="0"/>
              <a:t>Result status and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336111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51A2-0FEE-B9FE-A597-862EE5DB6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Partial application testing with application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36745-3AB4-B583-82B3-03CFC8F7C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controller or service-layer methods </a:t>
            </a:r>
            <a:r>
              <a:rPr lang="en-US" dirty="0">
                <a:solidFill>
                  <a:schemeClr val="accent2"/>
                </a:solidFill>
              </a:rPr>
              <a:t>directly</a:t>
            </a:r>
          </a:p>
          <a:p>
            <a:r>
              <a:rPr lang="en-US" dirty="0"/>
              <a:t>Does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support:</a:t>
            </a:r>
          </a:p>
          <a:p>
            <a:pPr lvl="1"/>
            <a:r>
              <a:rPr lang="en-US" dirty="0"/>
              <a:t>Marshalling and unmarshalling</a:t>
            </a:r>
          </a:p>
          <a:p>
            <a:pPr lvl="1"/>
            <a:r>
              <a:rPr lang="en-US" dirty="0"/>
              <a:t>Bean Validation</a:t>
            </a:r>
          </a:p>
          <a:p>
            <a:pPr lvl="1"/>
            <a:r>
              <a:rPr lang="en-US" dirty="0"/>
              <a:t>Error handling</a:t>
            </a:r>
          </a:p>
          <a:p>
            <a:pPr lvl="1"/>
            <a:r>
              <a:rPr lang="en-US" dirty="0"/>
              <a:t>Setting result status</a:t>
            </a:r>
          </a:p>
        </p:txBody>
      </p:sp>
    </p:spTree>
    <p:extLst>
      <p:ext uri="{BB962C8B-B14F-4D97-AF65-F5344CB8AC3E}">
        <p14:creationId xmlns:p14="http://schemas.microsoft.com/office/powerpoint/2010/main" val="1139712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912</TotalTime>
  <Words>745</Words>
  <Application>Microsoft Office PowerPoint</Application>
  <PresentationFormat>Widescreen</PresentationFormat>
  <Paragraphs>132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Office Theme</vt:lpstr>
      <vt:lpstr>Spring Boot</vt:lpstr>
      <vt:lpstr>What's in this video?</vt:lpstr>
      <vt:lpstr>The Spring Boot Test Framework</vt:lpstr>
      <vt:lpstr>Importance of application context in testing</vt:lpstr>
      <vt:lpstr>Types of testing</vt:lpstr>
      <vt:lpstr>Full Web testing under a Web container</vt:lpstr>
      <vt:lpstr>Full Web testing under a Web container</vt:lpstr>
      <vt:lpstr>Full application testing without Web container</vt:lpstr>
      <vt:lpstr>Partial application testing with application context</vt:lpstr>
      <vt:lpstr>Unit testing</vt:lpstr>
      <vt:lpstr>Testing in Dog Rescue REST API</vt:lpstr>
      <vt:lpstr>Annotations set up the tests</vt:lpstr>
      <vt:lpstr>@SpringBootTest</vt:lpstr>
      <vt:lpstr>@ActiveProfiles</vt:lpstr>
      <vt:lpstr>@ActiveProfiles("test")</vt:lpstr>
      <vt:lpstr>@ActiveProfiles("test")</vt:lpstr>
      <vt:lpstr>@ActiveProfiles("test")</vt:lpstr>
      <vt:lpstr>@Sql</vt:lpstr>
      <vt:lpstr>@SqlConfig</vt:lpstr>
      <vt:lpstr>How to write a good test</vt:lpstr>
      <vt:lpstr>Coding the tests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Rob Hewitt</dc:creator>
  <cp:lastModifiedBy>Rob Hewitt</cp:lastModifiedBy>
  <cp:revision>62</cp:revision>
  <dcterms:created xsi:type="dcterms:W3CDTF">2022-12-09T18:29:56Z</dcterms:created>
  <dcterms:modified xsi:type="dcterms:W3CDTF">2023-02-03T20:14:54Z</dcterms:modified>
</cp:coreProperties>
</file>