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73" autoAdjust="0"/>
  </p:normalViewPr>
  <p:slideViewPr>
    <p:cSldViewPr snapToGrid="0">
      <p:cViewPr varScale="1">
        <p:scale>
          <a:sx n="63" d="100"/>
          <a:sy n="63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E5490-8F10-40BD-AC45-95CBB112EB3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15D9B-3E91-462E-B5FB-0C75F32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Downloaded from http://clipart-library.com/clipart/2072966.htm: free for personal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15D9B-3E91-462E-B5FB-0C75F3224F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1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1224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1224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4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8764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EE8C-9281-4FDB-A549-BE9E6356810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514-FF19-E347-19CB-4A36FC4D1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90949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B826-2AE0-12BD-C99D-69DD5851C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90949" cy="1655762"/>
          </a:xfrm>
        </p:spPr>
        <p:txBody>
          <a:bodyPr/>
          <a:lstStyle/>
          <a:p>
            <a:r>
              <a:rPr lang="en-US" dirty="0"/>
              <a:t>Breakout: Building </a:t>
            </a:r>
            <a:br>
              <a:rPr lang="en-US" dirty="0"/>
            </a:br>
            <a:r>
              <a:rPr lang="en-US" dirty="0"/>
              <a:t>the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78511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6527-63F0-9492-3984-8960959D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9E7D-B16F-5EFB-B57A-36531098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use </a:t>
            </a:r>
            <a:r>
              <a:rPr lang="en-US" dirty="0">
                <a:solidFill>
                  <a:schemeClr val="accent4"/>
                </a:solidFill>
              </a:rPr>
              <a:t>Spring JPA </a:t>
            </a:r>
            <a:r>
              <a:rPr lang="en-US" dirty="0"/>
              <a:t>for persistence layer</a:t>
            </a:r>
          </a:p>
          <a:p>
            <a:r>
              <a:rPr lang="en-US" dirty="0"/>
              <a:t>Must have at least </a:t>
            </a:r>
            <a:r>
              <a:rPr lang="en-US" dirty="0">
                <a:solidFill>
                  <a:srgbClr val="92D050"/>
                </a:solidFill>
              </a:rPr>
              <a:t>one of each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One-to-many relationship</a:t>
            </a:r>
          </a:p>
          <a:p>
            <a:pPr lvl="1"/>
            <a:r>
              <a:rPr lang="en-US" dirty="0"/>
              <a:t>Many-to-many relationship</a:t>
            </a:r>
          </a:p>
          <a:p>
            <a:r>
              <a:rPr lang="en-US" dirty="0"/>
              <a:t>Must perform all </a:t>
            </a:r>
            <a:r>
              <a:rPr lang="en-US" dirty="0">
                <a:solidFill>
                  <a:srgbClr val="00B0F0"/>
                </a:solidFill>
              </a:rPr>
              <a:t>CRUD</a:t>
            </a:r>
            <a:r>
              <a:rPr lang="en-US" dirty="0"/>
              <a:t> operations on a single entity</a:t>
            </a:r>
          </a:p>
          <a:p>
            <a:r>
              <a:rPr lang="en-US" dirty="0">
                <a:solidFill>
                  <a:schemeClr val="accent2"/>
                </a:solidFill>
              </a:rPr>
              <a:t>Demonstrate</a:t>
            </a:r>
            <a:r>
              <a:rPr lang="en-US" dirty="0"/>
              <a:t> adding and deleting rows in the join table (many-to-many relationship)</a:t>
            </a:r>
          </a:p>
        </p:txBody>
      </p:sp>
    </p:spTree>
    <p:extLst>
      <p:ext uri="{BB962C8B-B14F-4D97-AF65-F5344CB8AC3E}">
        <p14:creationId xmlns:p14="http://schemas.microsoft.com/office/powerpoint/2010/main" val="195833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0082-6E4B-5FC9-04B5-3253A17E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26C5-1967-EDCF-3C42-7D337759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you've double-checked your </a:t>
            </a:r>
            <a:r>
              <a:rPr lang="en-US" dirty="0">
                <a:solidFill>
                  <a:schemeClr val="accent2"/>
                </a:solidFill>
              </a:rPr>
              <a:t>many-to-many</a:t>
            </a:r>
            <a:r>
              <a:rPr lang="en-US" dirty="0"/>
              <a:t> relationship, triple-check it</a:t>
            </a:r>
          </a:p>
          <a:p>
            <a:r>
              <a:rPr lang="en-US" dirty="0"/>
              <a:t>Students can be very creative about creating many-to-many relationships with a join table that are merely </a:t>
            </a:r>
            <a:r>
              <a:rPr lang="en-US" dirty="0">
                <a:solidFill>
                  <a:srgbClr val="00B0F0"/>
                </a:solidFill>
              </a:rPr>
              <a:t>disguised</a:t>
            </a:r>
            <a:r>
              <a:rPr lang="en-US" dirty="0"/>
              <a:t> one-to-many relationships!</a:t>
            </a:r>
          </a:p>
          <a:p>
            <a:r>
              <a:rPr lang="en-US" dirty="0"/>
              <a:t>Category or </a:t>
            </a:r>
            <a:r>
              <a:rPr lang="en-US" dirty="0">
                <a:solidFill>
                  <a:srgbClr val="92D050"/>
                </a:solidFill>
              </a:rPr>
              <a:t>genre</a:t>
            </a:r>
            <a:r>
              <a:rPr lang="en-US" dirty="0"/>
              <a:t> work well</a:t>
            </a:r>
          </a:p>
        </p:txBody>
      </p:sp>
    </p:spTree>
    <p:extLst>
      <p:ext uri="{BB962C8B-B14F-4D97-AF65-F5344CB8AC3E}">
        <p14:creationId xmlns:p14="http://schemas.microsoft.com/office/powerpoint/2010/main" val="188509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6527-63F0-9492-3984-8960959D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9E7D-B16F-5EFB-B57A-36531098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596562"/>
          </a:xfrm>
        </p:spPr>
        <p:txBody>
          <a:bodyPr/>
          <a:lstStyle/>
          <a:p>
            <a:r>
              <a:rPr lang="en-US" dirty="0"/>
              <a:t>Must have fun!</a:t>
            </a:r>
          </a:p>
        </p:txBody>
      </p:sp>
      <p:pic>
        <p:nvPicPr>
          <p:cNvPr id="5" name="Picture 4" descr="A group of toy figurines&#10;&#10;Description automatically generated with low confidence">
            <a:extLst>
              <a:ext uri="{FF2B5EF4-FFF2-40B4-BE49-F238E27FC236}">
                <a16:creationId xmlns:a16="http://schemas.microsoft.com/office/drawing/2014/main" id="{BF663D7E-7349-32E3-AE07-D82004D25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91" y="2733040"/>
            <a:ext cx="4857923" cy="36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4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7ED4-8DCA-2E2F-FC48-2B3F64BB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this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B28F-FA94-E874-B5AC-D2E35B2E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 when </a:t>
            </a:r>
            <a:r>
              <a:rPr lang="en-US" dirty="0">
                <a:solidFill>
                  <a:schemeClr val="accent2"/>
                </a:solidFill>
              </a:rPr>
              <a:t>selecting</a:t>
            </a:r>
            <a:r>
              <a:rPr lang="en-US" dirty="0"/>
              <a:t> the final project</a:t>
            </a:r>
          </a:p>
          <a:p>
            <a:r>
              <a:rPr lang="en-US" dirty="0"/>
              <a:t>Steps to take to </a:t>
            </a:r>
            <a:r>
              <a:rPr lang="en-US" dirty="0">
                <a:solidFill>
                  <a:srgbClr val="00B050"/>
                </a:solidFill>
              </a:rPr>
              <a:t>organize</a:t>
            </a:r>
            <a:r>
              <a:rPr lang="en-US" dirty="0"/>
              <a:t> and build the project</a:t>
            </a:r>
          </a:p>
        </p:txBody>
      </p:sp>
    </p:spTree>
    <p:extLst>
      <p:ext uri="{BB962C8B-B14F-4D97-AF65-F5344CB8AC3E}">
        <p14:creationId xmlns:p14="http://schemas.microsoft.com/office/powerpoint/2010/main" val="369450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7101-F321-9B2F-AE33-77082D89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55C1-9457-2AE1-B3B1-B2586C9E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that </a:t>
            </a:r>
            <a:r>
              <a:rPr lang="en-US" dirty="0">
                <a:solidFill>
                  <a:srgbClr val="92D050"/>
                </a:solidFill>
              </a:rPr>
              <a:t>interests</a:t>
            </a:r>
            <a:r>
              <a:rPr lang="en-US" dirty="0"/>
              <a:t> you</a:t>
            </a:r>
          </a:p>
          <a:p>
            <a:pPr lvl="1"/>
            <a:r>
              <a:rPr lang="en-US" dirty="0"/>
              <a:t>Hobby</a:t>
            </a:r>
          </a:p>
          <a:p>
            <a:pPr lvl="1"/>
            <a:r>
              <a:rPr lang="en-US" dirty="0"/>
              <a:t>Work related</a:t>
            </a:r>
          </a:p>
          <a:p>
            <a:pPr lvl="1"/>
            <a:r>
              <a:rPr lang="en-US" dirty="0"/>
              <a:t>Business opportunity</a:t>
            </a:r>
          </a:p>
          <a:p>
            <a:r>
              <a:rPr lang="en-US" dirty="0"/>
              <a:t>Something </a:t>
            </a:r>
            <a:r>
              <a:rPr lang="en-US" dirty="0">
                <a:solidFill>
                  <a:srgbClr val="FFFF00"/>
                </a:solidFill>
              </a:rPr>
              <a:t>small</a:t>
            </a:r>
          </a:p>
          <a:p>
            <a:pPr lvl="1"/>
            <a:r>
              <a:rPr lang="en-US" dirty="0"/>
              <a:t>How small?</a:t>
            </a:r>
          </a:p>
          <a:p>
            <a:pPr lvl="1"/>
            <a:r>
              <a:rPr lang="en-US" dirty="0"/>
              <a:t>Smaller than that</a:t>
            </a:r>
          </a:p>
        </p:txBody>
      </p:sp>
    </p:spTree>
    <p:extLst>
      <p:ext uri="{BB962C8B-B14F-4D97-AF65-F5344CB8AC3E}">
        <p14:creationId xmlns:p14="http://schemas.microsoft.com/office/powerpoint/2010/main" val="284917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7101-F321-9B2F-AE33-77082D89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55C1-9457-2AE1-B3B1-B2586C9E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1005124"/>
          </a:xfrm>
        </p:spPr>
        <p:txBody>
          <a:bodyPr/>
          <a:lstStyle/>
          <a:p>
            <a:r>
              <a:rPr lang="en-US" dirty="0"/>
              <a:t>Try to find something that </a:t>
            </a:r>
            <a:r>
              <a:rPr lang="en-US" dirty="0">
                <a:solidFill>
                  <a:schemeClr val="accent2"/>
                </a:solidFill>
              </a:rPr>
              <a:t>works</a:t>
            </a:r>
            <a:r>
              <a:rPr lang="en-US" dirty="0"/>
              <a:t> with only three tables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D26DCD-C0DD-2CD8-7F36-FEB6EAB746C3}"/>
              </a:ext>
            </a:extLst>
          </p:cNvPr>
          <p:cNvSpPr/>
          <p:nvPr/>
        </p:nvSpPr>
        <p:spPr>
          <a:xfrm>
            <a:off x="2587558" y="2978015"/>
            <a:ext cx="1595336" cy="85603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57B6F7-EA8F-67BB-F002-FFE0902CA3B7}"/>
              </a:ext>
            </a:extLst>
          </p:cNvPr>
          <p:cNvSpPr/>
          <p:nvPr/>
        </p:nvSpPr>
        <p:spPr>
          <a:xfrm>
            <a:off x="2587558" y="4296112"/>
            <a:ext cx="1595336" cy="85603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B33C23-1D5F-E89D-89DA-AA554229828E}"/>
              </a:ext>
            </a:extLst>
          </p:cNvPr>
          <p:cNvSpPr/>
          <p:nvPr/>
        </p:nvSpPr>
        <p:spPr>
          <a:xfrm>
            <a:off x="2587558" y="5614210"/>
            <a:ext cx="1595336" cy="85603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or Type</a:t>
            </a: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FBF8FFA1-262E-BF29-0525-DA601C3B3AAB}"/>
              </a:ext>
            </a:extLst>
          </p:cNvPr>
          <p:cNvSpPr/>
          <p:nvPr/>
        </p:nvSpPr>
        <p:spPr>
          <a:xfrm>
            <a:off x="1420238" y="3308756"/>
            <a:ext cx="1157592" cy="171206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to many</a:t>
            </a: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3D6447AF-7011-CF29-24A3-59FD5CE5EDA3}"/>
              </a:ext>
            </a:extLst>
          </p:cNvPr>
          <p:cNvSpPr/>
          <p:nvPr/>
        </p:nvSpPr>
        <p:spPr>
          <a:xfrm>
            <a:off x="4192622" y="3308756"/>
            <a:ext cx="1429966" cy="3064213"/>
          </a:xfrm>
          <a:prstGeom prst="curved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201630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CA93-0234-562C-D03B-BF8CFA68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this...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4F19ED-8AB3-D430-660E-1F867E432E4F}"/>
              </a:ext>
            </a:extLst>
          </p:cNvPr>
          <p:cNvSpPr/>
          <p:nvPr/>
        </p:nvSpPr>
        <p:spPr>
          <a:xfrm>
            <a:off x="2889116" y="3388465"/>
            <a:ext cx="1322962" cy="5836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3D60D8-2CD6-D3C3-48C6-7E2549B9EACB}"/>
              </a:ext>
            </a:extLst>
          </p:cNvPr>
          <p:cNvSpPr/>
          <p:nvPr/>
        </p:nvSpPr>
        <p:spPr>
          <a:xfrm>
            <a:off x="1699099" y="2188720"/>
            <a:ext cx="1322962" cy="5836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8C968C-0466-2F48-BAB2-6945A5320881}"/>
              </a:ext>
            </a:extLst>
          </p:cNvPr>
          <p:cNvSpPr/>
          <p:nvPr/>
        </p:nvSpPr>
        <p:spPr>
          <a:xfrm>
            <a:off x="1699099" y="4588211"/>
            <a:ext cx="1322962" cy="58365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Revenue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B340F8-0587-B39B-76D1-12B00B9ADFE0}"/>
              </a:ext>
            </a:extLst>
          </p:cNvPr>
          <p:cNvSpPr/>
          <p:nvPr/>
        </p:nvSpPr>
        <p:spPr>
          <a:xfrm>
            <a:off x="4056436" y="4588211"/>
            <a:ext cx="1322962" cy="58365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7A1C8A-7A5E-687E-47E6-C6336C25B0D1}"/>
              </a:ext>
            </a:extLst>
          </p:cNvPr>
          <p:cNvSpPr/>
          <p:nvPr/>
        </p:nvSpPr>
        <p:spPr>
          <a:xfrm>
            <a:off x="4056436" y="2188721"/>
            <a:ext cx="1322962" cy="58365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FB8AF8-F3F4-0221-89CD-E29D75A64B50}"/>
              </a:ext>
            </a:extLst>
          </p:cNvPr>
          <p:cNvSpPr/>
          <p:nvPr/>
        </p:nvSpPr>
        <p:spPr>
          <a:xfrm>
            <a:off x="1060315" y="3390093"/>
            <a:ext cx="1322962" cy="5836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Theater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0EA19D-FF8C-87BA-0996-D2B9FC81E263}"/>
              </a:ext>
            </a:extLst>
          </p:cNvPr>
          <p:cNvSpPr/>
          <p:nvPr/>
        </p:nvSpPr>
        <p:spPr>
          <a:xfrm>
            <a:off x="4717917" y="3390094"/>
            <a:ext cx="1322962" cy="58365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20CBDB-0C22-C8A9-0B2F-67675DD92CA2}"/>
              </a:ext>
            </a:extLst>
          </p:cNvPr>
          <p:cNvCxnSpPr>
            <a:stCxn id="8" idx="1"/>
            <a:endCxn id="4" idx="0"/>
          </p:cNvCxnSpPr>
          <p:nvPr/>
        </p:nvCxnSpPr>
        <p:spPr>
          <a:xfrm flipH="1">
            <a:off x="3550597" y="2480551"/>
            <a:ext cx="505839" cy="907914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9DB763-5775-82A7-C19A-55F28B8FABBA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3022061" y="2480550"/>
            <a:ext cx="528536" cy="90791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AA35D1-4C3A-9BBB-F2DB-97C2844E1A4B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383277" y="3680295"/>
            <a:ext cx="505839" cy="1628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67F304-AD32-00A8-560D-05A692CB12A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212078" y="3680295"/>
            <a:ext cx="505839" cy="1629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C5B1BD-FE30-A537-759C-3517FA04F86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360580" y="3972124"/>
            <a:ext cx="1190017" cy="616087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E8D7EE-31B8-D322-C447-6B6A50DA568E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3550597" y="3972124"/>
            <a:ext cx="1167320" cy="616087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8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CA93-0234-562C-D03B-BF8CFA68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this...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4F19ED-8AB3-D430-660E-1F867E432E4F}"/>
              </a:ext>
            </a:extLst>
          </p:cNvPr>
          <p:cNvSpPr/>
          <p:nvPr/>
        </p:nvSpPr>
        <p:spPr>
          <a:xfrm>
            <a:off x="1974715" y="2153056"/>
            <a:ext cx="1322962" cy="5836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FB8AF8-F3F4-0221-89CD-E29D75A64B50}"/>
              </a:ext>
            </a:extLst>
          </p:cNvPr>
          <p:cNvSpPr/>
          <p:nvPr/>
        </p:nvSpPr>
        <p:spPr>
          <a:xfrm>
            <a:off x="1974715" y="3494664"/>
            <a:ext cx="1322962" cy="5836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Theater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0EA19D-FF8C-87BA-0996-D2B9FC81E263}"/>
              </a:ext>
            </a:extLst>
          </p:cNvPr>
          <p:cNvSpPr/>
          <p:nvPr/>
        </p:nvSpPr>
        <p:spPr>
          <a:xfrm>
            <a:off x="1974715" y="4836273"/>
            <a:ext cx="1322962" cy="58365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Showing</a:t>
            </a: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24D8CCCC-1633-7809-7409-EFA28CF10B07}"/>
              </a:ext>
            </a:extLst>
          </p:cNvPr>
          <p:cNvSpPr/>
          <p:nvPr/>
        </p:nvSpPr>
        <p:spPr>
          <a:xfrm>
            <a:off x="642025" y="2236248"/>
            <a:ext cx="1322962" cy="1885037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Many to many</a:t>
            </a: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F08E48DA-3AEE-3C7C-BBF4-305007170F0B}"/>
              </a:ext>
            </a:extLst>
          </p:cNvPr>
          <p:cNvSpPr/>
          <p:nvPr/>
        </p:nvSpPr>
        <p:spPr>
          <a:xfrm>
            <a:off x="3297677" y="3579780"/>
            <a:ext cx="992221" cy="1840152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to many</a:t>
            </a:r>
          </a:p>
        </p:txBody>
      </p:sp>
    </p:spTree>
    <p:extLst>
      <p:ext uri="{BB962C8B-B14F-4D97-AF65-F5344CB8AC3E}">
        <p14:creationId xmlns:p14="http://schemas.microsoft.com/office/powerpoint/2010/main" val="256566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F4BF-EB2D-775D-B319-D9EAA328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697C-0B1E-B129-685A-C0DDBA25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rgbClr val="92D050"/>
                </a:solidFill>
              </a:rPr>
              <a:t>project</a:t>
            </a:r>
            <a:r>
              <a:rPr lang="en-US" dirty="0"/>
              <a:t> to model</a:t>
            </a:r>
          </a:p>
          <a:p>
            <a:r>
              <a:rPr lang="en-US" dirty="0"/>
              <a:t>Create an Entity-Relationship Diagram (</a:t>
            </a:r>
            <a:r>
              <a:rPr lang="en-US" dirty="0">
                <a:solidFill>
                  <a:srgbClr val="00B0F0"/>
                </a:solidFill>
              </a:rPr>
              <a:t>ERD</a:t>
            </a:r>
            <a:r>
              <a:rPr lang="en-US" dirty="0"/>
              <a:t>)</a:t>
            </a:r>
          </a:p>
          <a:p>
            <a:r>
              <a:rPr lang="en-US" dirty="0"/>
              <a:t>Verify these </a:t>
            </a:r>
            <a:r>
              <a:rPr lang="en-US" dirty="0">
                <a:solidFill>
                  <a:srgbClr val="FFFF00"/>
                </a:solidFill>
              </a:rPr>
              <a:t>relationships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One-to-many</a:t>
            </a:r>
          </a:p>
          <a:p>
            <a:pPr lvl="1"/>
            <a:r>
              <a:rPr lang="en-US" dirty="0"/>
              <a:t>Many-to-many</a:t>
            </a:r>
          </a:p>
          <a:p>
            <a:r>
              <a:rPr lang="en-US" dirty="0"/>
              <a:t>Double-check to ensure it </a:t>
            </a:r>
            <a:r>
              <a:rPr lang="en-US" dirty="0">
                <a:solidFill>
                  <a:schemeClr val="accent4"/>
                </a:solidFill>
              </a:rPr>
              <a:t>makes sense</a:t>
            </a:r>
            <a:r>
              <a:rPr lang="en-US" dirty="0"/>
              <a:t> and that you understand it</a:t>
            </a:r>
          </a:p>
        </p:txBody>
      </p:sp>
    </p:spTree>
    <p:extLst>
      <p:ext uri="{BB962C8B-B14F-4D97-AF65-F5344CB8AC3E}">
        <p14:creationId xmlns:p14="http://schemas.microsoft.com/office/powerpoint/2010/main" val="300704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B053-08F8-8EDB-0231-D03BD68A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593C-5DB4-7351-9F89-A07136CE3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</a:t>
            </a:r>
            <a:r>
              <a:rPr lang="en-US" dirty="0">
                <a:solidFill>
                  <a:schemeClr val="accent4"/>
                </a:solidFill>
              </a:rPr>
              <a:t>pre-built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Pet Park (from videos)</a:t>
            </a:r>
          </a:p>
          <a:p>
            <a:pPr lvl="1"/>
            <a:r>
              <a:rPr lang="en-US" dirty="0"/>
              <a:t>Dog Rescue (from videos)</a:t>
            </a:r>
          </a:p>
          <a:p>
            <a:pPr lvl="1"/>
            <a:r>
              <a:rPr lang="en-US" dirty="0"/>
              <a:t>Pet Store (from the homework)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Create</a:t>
            </a:r>
            <a:r>
              <a:rPr lang="en-US" dirty="0"/>
              <a:t> schema, user, password, and permissions in MySQL Workbench</a:t>
            </a:r>
          </a:p>
          <a:p>
            <a:r>
              <a:rPr lang="en-US" dirty="0">
                <a:solidFill>
                  <a:srgbClr val="00B0F0"/>
                </a:solidFill>
              </a:rPr>
              <a:t>Delete</a:t>
            </a:r>
            <a:r>
              <a:rPr lang="en-US" dirty="0"/>
              <a:t> all controller and service methods</a:t>
            </a:r>
          </a:p>
        </p:txBody>
      </p:sp>
    </p:spTree>
    <p:extLst>
      <p:ext uri="{BB962C8B-B14F-4D97-AF65-F5344CB8AC3E}">
        <p14:creationId xmlns:p14="http://schemas.microsoft.com/office/powerpoint/2010/main" val="339346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3906-886B-44B7-F797-E11754CC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631BA-5A2F-E446-D32A-F767531B6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76499" cy="4667251"/>
          </a:xfrm>
        </p:spPr>
        <p:txBody>
          <a:bodyPr>
            <a:normAutofit/>
          </a:bodyPr>
          <a:lstStyle/>
          <a:p>
            <a:r>
              <a:rPr lang="en-US" dirty="0"/>
              <a:t>Change the </a:t>
            </a:r>
            <a:r>
              <a:rPr lang="en-US" dirty="0">
                <a:solidFill>
                  <a:srgbClr val="00B0F0"/>
                </a:solidFill>
              </a:rPr>
              <a:t>entities</a:t>
            </a:r>
            <a:r>
              <a:rPr lang="en-US" dirty="0"/>
              <a:t> to match your design</a:t>
            </a:r>
          </a:p>
          <a:p>
            <a:r>
              <a:rPr lang="en-US" dirty="0"/>
              <a:t>Change the </a:t>
            </a:r>
            <a:r>
              <a:rPr lang="en-US" dirty="0">
                <a:solidFill>
                  <a:schemeClr val="accent2"/>
                </a:solidFill>
              </a:rPr>
              <a:t>login</a:t>
            </a:r>
            <a:r>
              <a:rPr lang="en-US" dirty="0"/>
              <a:t> info in </a:t>
            </a:r>
            <a:r>
              <a:rPr lang="en-US" dirty="0" err="1"/>
              <a:t>application.yaml</a:t>
            </a:r>
            <a:endParaRPr lang="en-US" dirty="0"/>
          </a:p>
          <a:p>
            <a:r>
              <a:rPr lang="en-US" dirty="0"/>
              <a:t>Delete all but one </a:t>
            </a:r>
            <a:r>
              <a:rPr lang="en-US" dirty="0">
                <a:solidFill>
                  <a:srgbClr val="00B050"/>
                </a:solidFill>
              </a:rPr>
              <a:t>DAO</a:t>
            </a:r>
            <a:r>
              <a:rPr lang="en-US" dirty="0"/>
              <a:t> class and refactor it to fit your project</a:t>
            </a:r>
          </a:p>
          <a:p>
            <a:r>
              <a:rPr lang="en-US" dirty="0"/>
              <a:t>Add methods for the first </a:t>
            </a:r>
            <a:r>
              <a:rPr lang="en-US" dirty="0">
                <a:solidFill>
                  <a:srgbClr val="FFFF00"/>
                </a:solidFill>
              </a:rPr>
              <a:t>operation</a:t>
            </a:r>
            <a:r>
              <a:rPr lang="en-US" dirty="0"/>
              <a:t> in the controller and service classes</a:t>
            </a:r>
          </a:p>
          <a:p>
            <a:r>
              <a:rPr lang="en-US" dirty="0">
                <a:solidFill>
                  <a:srgbClr val="92D050"/>
                </a:solidFill>
              </a:rPr>
              <a:t>Verify</a:t>
            </a:r>
            <a:r>
              <a:rPr lang="en-US" dirty="0"/>
              <a:t> that it works</a:t>
            </a:r>
          </a:p>
          <a:p>
            <a:r>
              <a:rPr lang="en-US" dirty="0"/>
              <a:t>Add </a:t>
            </a:r>
            <a:r>
              <a:rPr lang="en-US" dirty="0">
                <a:solidFill>
                  <a:schemeClr val="accent4"/>
                </a:solidFill>
              </a:rPr>
              <a:t>other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75419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</TotalTime>
  <Words>331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Spring Boot</vt:lpstr>
      <vt:lpstr>What's in this video?</vt:lpstr>
      <vt:lpstr>How to select a project</vt:lpstr>
      <vt:lpstr>How to select a project</vt:lpstr>
      <vt:lpstr>Instead of this...</vt:lpstr>
      <vt:lpstr>Do this...</vt:lpstr>
      <vt:lpstr>Design steps</vt:lpstr>
      <vt:lpstr>Structural steps</vt:lpstr>
      <vt:lpstr>Build steps</vt:lpstr>
      <vt:lpstr>Project requirements</vt:lpstr>
      <vt:lpstr>Project requirements</vt:lpstr>
      <vt:lpstr>Project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71</cp:revision>
  <dcterms:created xsi:type="dcterms:W3CDTF">2022-12-09T18:29:56Z</dcterms:created>
  <dcterms:modified xsi:type="dcterms:W3CDTF">2023-02-04T23:07:38Z</dcterms:modified>
</cp:coreProperties>
</file>