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8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8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7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7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1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2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93DA30B-D165-A741-A55F-3603CC4D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 anchor="ctr">
            <a:normAutofit fontScale="90000"/>
          </a:bodyPr>
          <a:lstStyle/>
          <a:p>
            <a:r>
              <a:rPr lang="ru-RU" dirty="0"/>
              <a:t>Рынок заведений общественного питания Москвы</a:t>
            </a:r>
          </a:p>
        </p:txBody>
      </p:sp>
    </p:spTree>
    <p:extLst>
      <p:ext uri="{BB962C8B-B14F-4D97-AF65-F5344CB8AC3E}">
        <p14:creationId xmlns:p14="http://schemas.microsoft.com/office/powerpoint/2010/main" val="217421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FD413B-3CB5-A44E-872C-1B4A4E95A8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0" r="15072" b="1"/>
          <a:stretch/>
        </p:blipFill>
        <p:spPr>
          <a:xfrm>
            <a:off x="758922" y="1022474"/>
            <a:ext cx="3376350" cy="2082994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Объект 6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8E64996-FEAC-F447-9484-29B1DC0B43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90" r="2" b="12505"/>
          <a:stretch/>
        </p:blipFill>
        <p:spPr>
          <a:xfrm>
            <a:off x="795013" y="3900961"/>
            <a:ext cx="3340259" cy="2060727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81511632-A7DC-4294-8FF2-768917072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Распределение объектов общественного питания в Москве по видам.</a:t>
            </a:r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478694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3100E-376F-A548-9317-9BA0F8C65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2000"/>
              <a:t>Распределение объектов общественного питания в Москве по видам с выделением сетей.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C93CBD-A284-427D-9FB5-DFC0F4B21F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ru-RU" sz="1600" b="1"/>
              <a:t>Краткий вывод</a:t>
            </a:r>
          </a:p>
          <a:p>
            <a:r>
              <a:rPr lang="ru-RU" sz="1600"/>
              <a:t>кафе лидируют среди всех видов объектов;</a:t>
            </a:r>
          </a:p>
          <a:p>
            <a:r>
              <a:rPr lang="ru-RU" sz="1600"/>
              <a:t>на втором месте для сетей - предприятия быстрого питания, для прочих - столовые;</a:t>
            </a:r>
          </a:p>
          <a:p>
            <a:r>
              <a:rPr lang="ru-RU" sz="1600"/>
              <a:t>хуже всех у сетей себя показывают столовые и буфеты;</a:t>
            </a:r>
          </a:p>
          <a:p>
            <a:r>
              <a:rPr lang="ru-RU" sz="1600"/>
              <a:t>хуже всех у не сетей себя показывают закусочные и магазины кулинарии;</a:t>
            </a:r>
          </a:p>
          <a:p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B1E5B2-471A-5F44-9624-08151A54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49073"/>
            <a:ext cx="6882269" cy="27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320EF0-BBCF-4227-8108-92736B729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7997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F845C-B31E-5947-BAB5-7670D7C0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84" y="484632"/>
            <a:ext cx="4741963" cy="1971964"/>
          </a:xfrm>
        </p:spPr>
        <p:txBody>
          <a:bodyPr>
            <a:normAutofit/>
          </a:bodyPr>
          <a:lstStyle/>
          <a:p>
            <a:r>
              <a:rPr lang="ru-RU" sz="4400">
                <a:solidFill>
                  <a:schemeClr val="tx1"/>
                </a:solidFill>
              </a:rPr>
              <a:t>Разброс кол-ва мест у сетевых заведений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600C56-0934-2740-A16A-7D5EE269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22" y="1080610"/>
            <a:ext cx="3376350" cy="19667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45745C-1A1E-734D-947F-B3C8ED4DC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13" y="3950124"/>
            <a:ext cx="3340259" cy="196240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4C10DE-A056-458F-9E6E-00A2A3C0DC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6286" y="2456596"/>
            <a:ext cx="4741962" cy="3715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Краткий вывод</a:t>
            </a:r>
          </a:p>
          <a:p>
            <a:r>
              <a:rPr lang="ru-RU" dirty="0"/>
              <a:t>Вне зависимости от размера сети, больше всего в ходу заведения с количеством мест около 45-47.</a:t>
            </a:r>
          </a:p>
          <a:p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276417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097C1-1527-0143-8E5C-13865B29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2200"/>
              <a:t>Среднее кол-во сидячих мест по видам объектов общественного питания в Москве.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FAD53F-FFDA-44AE-A2C6-4069770169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/>
              <a:t>Краткий вывод</a:t>
            </a:r>
          </a:p>
          <a:p>
            <a:r>
              <a:rPr lang="ru-RU" sz="1600"/>
              <a:t>Среди видов объектов общественнного питания по кол-ву сидячих мест лидирует </a:t>
            </a:r>
            <a:r>
              <a:rPr lang="ru-RU" sz="1600" i="1"/>
              <a:t>Столовая</a:t>
            </a:r>
            <a:r>
              <a:rPr lang="ru-RU" sz="1600"/>
              <a:t>;</a:t>
            </a:r>
          </a:p>
          <a:p>
            <a:r>
              <a:rPr lang="ru-RU" sz="1600"/>
              <a:t>В аутсайдерах оказался </a:t>
            </a:r>
            <a:r>
              <a:rPr lang="ru-RU" sz="1600" i="1"/>
              <a:t>магазин с отделом кулинарии</a:t>
            </a:r>
            <a:r>
              <a:rPr lang="ru-RU" sz="1600"/>
              <a:t> и </a:t>
            </a:r>
            <a:r>
              <a:rPr lang="ru-RU" sz="1600" i="1"/>
              <a:t>закусочная</a:t>
            </a:r>
            <a:r>
              <a:rPr lang="ru-RU" sz="1600"/>
              <a:t>;</a:t>
            </a:r>
          </a:p>
          <a:p>
            <a:r>
              <a:rPr lang="ru-RU" sz="1600" i="1"/>
              <a:t>Столовая</a:t>
            </a:r>
            <a:r>
              <a:rPr lang="ru-RU" sz="1600"/>
              <a:t> в среднем имеет 130 сидячих мест, </a:t>
            </a:r>
            <a:r>
              <a:rPr lang="ru-RU" sz="1600" i="1"/>
              <a:t>ресторан</a:t>
            </a:r>
            <a:r>
              <a:rPr lang="ru-RU" sz="1600"/>
              <a:t> - 96, что в два раза превышает среднее кол-во сидячих мест в </a:t>
            </a:r>
            <a:r>
              <a:rPr lang="ru-RU" sz="1600" i="1"/>
              <a:t>барах</a:t>
            </a:r>
            <a:r>
              <a:rPr lang="ru-RU" sz="1600"/>
              <a:t> и </a:t>
            </a:r>
            <a:r>
              <a:rPr lang="ru-RU" sz="1600" i="1"/>
              <a:t>буфетах</a:t>
            </a:r>
            <a:r>
              <a:rPr lang="ru-RU" sz="1600"/>
              <a:t>;</a:t>
            </a:r>
          </a:p>
          <a:p>
            <a:endParaRPr lang="en-US" sz="16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AC9B71-FD1E-5544-88FE-B91FF4B4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2023265"/>
            <a:ext cx="6882269" cy="28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DFCD5-A698-AD40-BB33-45F9A07E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Районы с одним объектом общественного питания на улице.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AB2802-BBD7-B540-877D-9DF86293AB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7" r="28207" b="-3"/>
          <a:stretch/>
        </p:blipFill>
        <p:spPr>
          <a:xfrm>
            <a:off x="1173481" y="1081161"/>
            <a:ext cx="6076405" cy="46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4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8990D-4A1D-E04D-B18B-EE93603A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ru-RU" sz="2200"/>
              <a:t>Распределение посадочных мест по заведениям на самых популярных улицах.</a:t>
            </a: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33381B95-4F68-4528-828B-0365CEC4F3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/>
              <a:t>Судя по всему на самых оживленных улицах преобладают заведения с небольшим количеством мест или вовсе без них. Скорее всего сказывается нехватка пространства, учитывая, что это центральный район.</a:t>
            </a:r>
            <a:endParaRPr lang="en-US" sz="160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FDA908-0EDE-5848-91BA-C9F9CE2AB9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" r="9632" b="-2"/>
          <a:stretch/>
        </p:blipFill>
        <p:spPr>
          <a:xfrm>
            <a:off x="633999" y="792013"/>
            <a:ext cx="6882269" cy="52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34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3040C-7F0B-4545-988F-051815C8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F2CC18-FD0B-D04F-AEDC-C5D2068024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ru-RU" dirty="0"/>
              <a:t>- Самым популярным объектом общественного питания являются кафешки с 50 посадочными местами, расположенные в центральном районе. </a:t>
            </a:r>
          </a:p>
          <a:p>
            <a:r>
              <a:rPr lang="ru-RU" dirty="0"/>
              <a:t>- Большая часть объектов общественного питания являются несетевыми.</a:t>
            </a:r>
          </a:p>
          <a:p>
            <a:r>
              <a:rPr lang="ru-RU" dirty="0"/>
              <a:t>- Сети предпочитают открываться в людных местах, поближе к центру.</a:t>
            </a:r>
          </a:p>
          <a:p>
            <a:r>
              <a:rPr lang="ru-RU" dirty="0"/>
              <a:t>- Закусочные и отделы кулинарии в магазинах встречаются реже всего.</a:t>
            </a:r>
          </a:p>
          <a:p>
            <a:r>
              <a:rPr lang="ru-RU" dirty="0"/>
              <a:t>- В несетевом сегменте столовые занимают второе место, при этом среди сетей их практически нет.</a:t>
            </a:r>
          </a:p>
          <a:p>
            <a:r>
              <a:rPr lang="ru-RU" dirty="0"/>
              <a:t>- Для сетевых заведений больше характерно много заведений с небольшим кол-вом посадочных мест.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98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Человек, держащий компас">
            <a:extLst>
              <a:ext uri="{FF2B5EF4-FFF2-40B4-BE49-F238E27FC236}">
                <a16:creationId xmlns:a16="http://schemas.microsoft.com/office/drawing/2014/main" id="{5EAA30A9-3BF4-42D9-A93D-90FEF2E9A3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85" b="284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175F042-E52F-EE4C-BB40-18A59C10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0644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296</Words>
  <Application>Microsoft Macintosh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Рынок заведений общественного питания Москвы</vt:lpstr>
      <vt:lpstr>Презентация PowerPoint</vt:lpstr>
      <vt:lpstr>Распределение объектов общественного питания в Москве по видам с выделением сетей.</vt:lpstr>
      <vt:lpstr>Разброс кол-ва мест у сетевых заведений</vt:lpstr>
      <vt:lpstr>Среднее кол-во сидячих мест по видам объектов общественного питания в Москве.</vt:lpstr>
      <vt:lpstr>Районы с одним объектом общественного питания на улице.</vt:lpstr>
      <vt:lpstr>Распределение посадочных мест по заведениям на самых популярных улицах.</vt:lpstr>
      <vt:lpstr>Выводы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Рынок заведений общественного питания Москвы</dc:title>
  <dc:creator>Константин Бербеницкий</dc:creator>
  <cp:lastModifiedBy>Константин Бербеницкий</cp:lastModifiedBy>
  <cp:revision>3</cp:revision>
  <dcterms:created xsi:type="dcterms:W3CDTF">2022-03-11T07:39:36Z</dcterms:created>
  <dcterms:modified xsi:type="dcterms:W3CDTF">2022-03-11T08:11:49Z</dcterms:modified>
</cp:coreProperties>
</file>