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528" r:id="rId2"/>
    <p:sldId id="559" r:id="rId3"/>
    <p:sldId id="529" r:id="rId4"/>
    <p:sldId id="544" r:id="rId5"/>
    <p:sldId id="558" r:id="rId6"/>
    <p:sldId id="560" r:id="rId7"/>
    <p:sldId id="556" r:id="rId8"/>
    <p:sldId id="545" r:id="rId9"/>
    <p:sldId id="546" r:id="rId10"/>
    <p:sldId id="548" r:id="rId11"/>
    <p:sldId id="547" r:id="rId12"/>
    <p:sldId id="549" r:id="rId13"/>
    <p:sldId id="550" r:id="rId14"/>
    <p:sldId id="551" r:id="rId15"/>
    <p:sldId id="552" r:id="rId16"/>
    <p:sldId id="553" r:id="rId17"/>
    <p:sldId id="554" r:id="rId18"/>
    <p:sldId id="555" r:id="rId19"/>
    <p:sldId id="561" r:id="rId20"/>
    <p:sldId id="562" r:id="rId21"/>
    <p:sldId id="563" r:id="rId2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3712" autoAdjust="0"/>
  </p:normalViewPr>
  <p:slideViewPr>
    <p:cSldViewPr snapToGrid="0">
      <p:cViewPr varScale="1">
        <p:scale>
          <a:sx n="70" d="100"/>
          <a:sy n="70" d="100"/>
        </p:scale>
        <p:origin x="76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03250-D493-4C7A-BF40-22D971B2D068}"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69530BB0-3CD4-430B-AD37-DA85BD6DF403}">
      <dgm:prSet phldrT="[Text]" custT="1"/>
      <dgm:spPr>
        <a:solidFill>
          <a:srgbClr val="00B050"/>
        </a:solidFill>
      </dgm:spPr>
      <dgm:t>
        <a:bodyPr/>
        <a:lstStyle/>
        <a:p>
          <a:r>
            <a:rPr lang="en-US" sz="1800" b="1" dirty="0" smtClean="0">
              <a:solidFill>
                <a:schemeClr val="tx1"/>
              </a:solidFill>
              <a:latin typeface="Century Gothic" panose="020B0502020202020204" pitchFamily="34" charset="0"/>
            </a:rPr>
            <a:t>INSIGHT</a:t>
          </a:r>
          <a:endParaRPr lang="en-US" sz="1800" b="1" dirty="0">
            <a:solidFill>
              <a:schemeClr val="tx1"/>
            </a:solidFill>
            <a:latin typeface="Century Gothic" panose="020B0502020202020204" pitchFamily="34" charset="0"/>
          </a:endParaRPr>
        </a:p>
      </dgm:t>
    </dgm:pt>
    <dgm:pt modelId="{6A05ABB2-5368-40C0-A5CB-1A744F90C649}" type="parTrans" cxnId="{7D016EE6-1446-4EBE-92EC-66E612EACEF8}">
      <dgm:prSet/>
      <dgm:spPr/>
      <dgm:t>
        <a:bodyPr/>
        <a:lstStyle/>
        <a:p>
          <a:endParaRPr lang="en-US" sz="2000"/>
        </a:p>
      </dgm:t>
    </dgm:pt>
    <dgm:pt modelId="{FA36495D-44F7-48B1-AE30-17D81B75D87B}" type="sibTrans" cxnId="{7D016EE6-1446-4EBE-92EC-66E612EACEF8}">
      <dgm:prSet/>
      <dgm:spPr/>
      <dgm:t>
        <a:bodyPr/>
        <a:lstStyle/>
        <a:p>
          <a:endParaRPr lang="en-US" sz="2000"/>
        </a:p>
      </dgm:t>
    </dgm:pt>
    <dgm:pt modelId="{B6173CC9-FC4B-46A2-A6A9-B075FBDF4B0E}">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Market trends</a:t>
          </a:r>
          <a:endParaRPr lang="en-US" sz="1800" dirty="0">
            <a:solidFill>
              <a:srgbClr val="666666"/>
            </a:solidFill>
            <a:latin typeface="Century Gothic" panose="020B0502020202020204" pitchFamily="34" charset="0"/>
          </a:endParaRPr>
        </a:p>
      </dgm:t>
    </dgm:pt>
    <dgm:pt modelId="{95AC8AE9-697A-4874-8852-15584DFCD83F}" type="parTrans" cxnId="{6DE8F722-5278-45BC-AA78-C79052116EF0}">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EB32EE30-CD87-4EB8-BC53-2AC242D43339}" type="sibTrans" cxnId="{6DE8F722-5278-45BC-AA78-C79052116EF0}">
      <dgm:prSet/>
      <dgm:spPr/>
      <dgm:t>
        <a:bodyPr/>
        <a:lstStyle/>
        <a:p>
          <a:endParaRPr lang="en-US" sz="2000"/>
        </a:p>
      </dgm:t>
    </dgm:pt>
    <dgm:pt modelId="{3450C4BE-5B0E-4508-867D-89094B6C5ED8}">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Competitor Analysis</a:t>
          </a:r>
          <a:endParaRPr lang="en-US" sz="1800" dirty="0">
            <a:solidFill>
              <a:srgbClr val="666666"/>
            </a:solidFill>
            <a:latin typeface="Century Gothic" panose="020B0502020202020204" pitchFamily="34" charset="0"/>
          </a:endParaRPr>
        </a:p>
      </dgm:t>
    </dgm:pt>
    <dgm:pt modelId="{6DF83FD4-1440-4DF3-9ED1-6E7CADDF1117}" type="parTrans" cxnId="{5F2FFC4C-A7A4-4AEA-9BE9-B518124F4153}">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B3A2322E-457E-429A-9379-D827B4203FDB}" type="sibTrans" cxnId="{5F2FFC4C-A7A4-4AEA-9BE9-B518124F4153}">
      <dgm:prSet/>
      <dgm:spPr/>
      <dgm:t>
        <a:bodyPr/>
        <a:lstStyle/>
        <a:p>
          <a:endParaRPr lang="en-US" sz="2000"/>
        </a:p>
      </dgm:t>
    </dgm:pt>
    <dgm:pt modelId="{FDD62B9D-B5B8-4AC6-82C3-5731C982165E}">
      <dgm:prSet phldrT="[Text]" custT="1"/>
      <dgm:spPr>
        <a:solidFill>
          <a:srgbClr val="00B050"/>
        </a:solidFill>
      </dgm:spPr>
      <dgm:t>
        <a:bodyPr/>
        <a:lstStyle/>
        <a:p>
          <a:r>
            <a:rPr lang="en-US" sz="1800" b="1" dirty="0" smtClean="0">
              <a:solidFill>
                <a:schemeClr val="tx1"/>
              </a:solidFill>
              <a:latin typeface="Century Gothic" panose="020B0502020202020204" pitchFamily="34" charset="0"/>
            </a:rPr>
            <a:t>EXECUTION</a:t>
          </a:r>
          <a:endParaRPr lang="en-US" sz="1800" b="1" dirty="0">
            <a:solidFill>
              <a:schemeClr val="tx1"/>
            </a:solidFill>
            <a:latin typeface="Century Gothic" panose="020B0502020202020204" pitchFamily="34" charset="0"/>
          </a:endParaRPr>
        </a:p>
      </dgm:t>
    </dgm:pt>
    <dgm:pt modelId="{489CB489-AF07-4714-A109-754BADF730D6}" type="parTrans" cxnId="{972B392B-699E-4363-967D-E1B738287A86}">
      <dgm:prSet/>
      <dgm:spPr/>
      <dgm:t>
        <a:bodyPr/>
        <a:lstStyle/>
        <a:p>
          <a:endParaRPr lang="en-US" sz="2000"/>
        </a:p>
      </dgm:t>
    </dgm:pt>
    <dgm:pt modelId="{EAC11944-9F9A-4140-A2BD-B884FD8D2E5D}" type="sibTrans" cxnId="{972B392B-699E-4363-967D-E1B738287A86}">
      <dgm:prSet/>
      <dgm:spPr/>
      <dgm:t>
        <a:bodyPr/>
        <a:lstStyle/>
        <a:p>
          <a:endParaRPr lang="en-US" sz="2000"/>
        </a:p>
      </dgm:t>
    </dgm:pt>
    <dgm:pt modelId="{9AEF58FC-BEBD-4184-B395-F42B16A50649}">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Merchandising KPIs</a:t>
          </a:r>
          <a:endParaRPr lang="en-US" sz="1800" dirty="0">
            <a:solidFill>
              <a:srgbClr val="666666"/>
            </a:solidFill>
            <a:latin typeface="Century Gothic" panose="020B0502020202020204" pitchFamily="34" charset="0"/>
          </a:endParaRPr>
        </a:p>
      </dgm:t>
    </dgm:pt>
    <dgm:pt modelId="{5E90DDEB-4D31-4409-94E8-80266CC62EA4}" type="parTrans" cxnId="{C625A8BD-376A-4981-AAEA-700D1182599B}">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ACC2D732-BC26-4586-A294-8615CD70B517}" type="sibTrans" cxnId="{C625A8BD-376A-4981-AAEA-700D1182599B}">
      <dgm:prSet/>
      <dgm:spPr/>
      <dgm:t>
        <a:bodyPr/>
        <a:lstStyle/>
        <a:p>
          <a:endParaRPr lang="en-US" sz="2000"/>
        </a:p>
      </dgm:t>
    </dgm:pt>
    <dgm:pt modelId="{D0E953F4-97FA-4C22-B87D-82D16562862A}">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POS Placement &amp; Planogram</a:t>
          </a:r>
          <a:endParaRPr lang="en-US" sz="1800" dirty="0">
            <a:solidFill>
              <a:srgbClr val="666666"/>
            </a:solidFill>
            <a:latin typeface="Century Gothic" panose="020B0502020202020204" pitchFamily="34" charset="0"/>
          </a:endParaRPr>
        </a:p>
      </dgm:t>
    </dgm:pt>
    <dgm:pt modelId="{341837AF-DFE2-4D39-830C-6F683179C068}" type="parTrans" cxnId="{1F1E3D86-1B91-4EF7-A281-EE706A0F141F}">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522E2D37-F169-4F7D-B7F5-726357FB4B62}" type="sibTrans" cxnId="{1F1E3D86-1B91-4EF7-A281-EE706A0F141F}">
      <dgm:prSet/>
      <dgm:spPr/>
      <dgm:t>
        <a:bodyPr/>
        <a:lstStyle/>
        <a:p>
          <a:endParaRPr lang="en-US" sz="2000"/>
        </a:p>
      </dgm:t>
    </dgm:pt>
    <dgm:pt modelId="{2C4C947D-925F-4F99-895F-B8977F4385E0}">
      <dgm:prSet phldrT="[Text]" custT="1"/>
      <dgm:spPr>
        <a:solidFill>
          <a:srgbClr val="00B050"/>
        </a:solidFill>
      </dgm:spPr>
      <dgm:t>
        <a:bodyPr/>
        <a:lstStyle/>
        <a:p>
          <a:r>
            <a:rPr lang="en-US" sz="1800" b="1" dirty="0" smtClean="0">
              <a:solidFill>
                <a:schemeClr val="tx1"/>
              </a:solidFill>
              <a:latin typeface="Century Gothic" panose="020B0502020202020204" pitchFamily="34" charset="0"/>
            </a:rPr>
            <a:t>MONITORING &amp; EVALUATION</a:t>
          </a:r>
          <a:endParaRPr lang="en-US" sz="1800" b="1" dirty="0">
            <a:solidFill>
              <a:schemeClr val="tx1"/>
            </a:solidFill>
            <a:latin typeface="Century Gothic" panose="020B0502020202020204" pitchFamily="34" charset="0"/>
          </a:endParaRPr>
        </a:p>
      </dgm:t>
    </dgm:pt>
    <dgm:pt modelId="{2859AB2E-D3DF-4CE7-BD64-8FD27FB5251F}" type="parTrans" cxnId="{42F217BE-7AD5-4416-B162-905321B52FEE}">
      <dgm:prSet/>
      <dgm:spPr/>
      <dgm:t>
        <a:bodyPr/>
        <a:lstStyle/>
        <a:p>
          <a:endParaRPr lang="en-US" sz="2000"/>
        </a:p>
      </dgm:t>
    </dgm:pt>
    <dgm:pt modelId="{D4B00664-1578-42A4-B733-7E1A489D8A7C}" type="sibTrans" cxnId="{42F217BE-7AD5-4416-B162-905321B52FEE}">
      <dgm:prSet/>
      <dgm:spPr/>
      <dgm:t>
        <a:bodyPr/>
        <a:lstStyle/>
        <a:p>
          <a:endParaRPr lang="en-US" sz="2000"/>
        </a:p>
      </dgm:t>
    </dgm:pt>
    <dgm:pt modelId="{7CF04EB7-1EED-490F-BADE-28C7DB7C2F1B}">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Analytics and refinement</a:t>
          </a:r>
          <a:endParaRPr lang="en-US" sz="1800" dirty="0">
            <a:solidFill>
              <a:srgbClr val="666666"/>
            </a:solidFill>
            <a:latin typeface="Century Gothic" panose="020B0502020202020204" pitchFamily="34" charset="0"/>
          </a:endParaRPr>
        </a:p>
      </dgm:t>
    </dgm:pt>
    <dgm:pt modelId="{327D15AA-FF70-4D21-84F4-3D0BEDAA3FB8}" type="parTrans" cxnId="{FD7F1FBD-0CD8-40AF-BC69-B313D20384B6}">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A7B4826C-5326-445B-AB2C-1B2CB8F0BCF7}" type="sibTrans" cxnId="{FD7F1FBD-0CD8-40AF-BC69-B313D20384B6}">
      <dgm:prSet/>
      <dgm:spPr/>
      <dgm:t>
        <a:bodyPr/>
        <a:lstStyle/>
        <a:p>
          <a:endParaRPr lang="en-US" sz="2000"/>
        </a:p>
      </dgm:t>
    </dgm:pt>
    <dgm:pt modelId="{1298B71C-1C43-46C7-ACC2-C74D3F49BB80}">
      <dgm:prSet phldrT="[Text]" custT="1"/>
      <dgm:spPr>
        <a:ln>
          <a:solidFill>
            <a:schemeClr val="tx1">
              <a:lumMod val="65000"/>
              <a:lumOff val="35000"/>
            </a:schemeClr>
          </a:solidFill>
        </a:ln>
      </dgm:spPr>
      <dgm:t>
        <a:bodyPr/>
        <a:lstStyle/>
        <a:p>
          <a:r>
            <a:rPr lang="en-US" sz="1800" dirty="0" smtClean="0">
              <a:solidFill>
                <a:srgbClr val="666666"/>
              </a:solidFill>
              <a:latin typeface="Century Gothic" panose="020B0502020202020204" pitchFamily="34" charset="0"/>
            </a:rPr>
            <a:t>Understanding Our Consumers</a:t>
          </a:r>
          <a:endParaRPr lang="en-US" sz="1800" dirty="0">
            <a:solidFill>
              <a:srgbClr val="666666"/>
            </a:solidFill>
            <a:latin typeface="Century Gothic" panose="020B0502020202020204" pitchFamily="34" charset="0"/>
          </a:endParaRPr>
        </a:p>
      </dgm:t>
    </dgm:pt>
    <dgm:pt modelId="{51B93496-2A4B-486E-B9FB-8ABD40D460C5}" type="parTrans" cxnId="{27AC5159-1A16-418C-941A-A048B5111E91}">
      <dgm:prSet/>
      <dgm:spPr>
        <a:ln>
          <a:solidFill>
            <a:schemeClr val="tx1">
              <a:lumMod val="65000"/>
              <a:lumOff val="35000"/>
            </a:schemeClr>
          </a:solidFill>
        </a:ln>
      </dgm:spPr>
      <dgm:t>
        <a:bodyPr/>
        <a:lstStyle/>
        <a:p>
          <a:endParaRPr lang="en-US" sz="1800">
            <a:latin typeface="Century Gothic" panose="020B0502020202020204" pitchFamily="34" charset="0"/>
          </a:endParaRPr>
        </a:p>
      </dgm:t>
    </dgm:pt>
    <dgm:pt modelId="{43134310-EFD2-4F8A-81D9-8B80C324235F}" type="sibTrans" cxnId="{27AC5159-1A16-418C-941A-A048B5111E91}">
      <dgm:prSet/>
      <dgm:spPr/>
      <dgm:t>
        <a:bodyPr/>
        <a:lstStyle/>
        <a:p>
          <a:endParaRPr lang="en-US" sz="2000"/>
        </a:p>
      </dgm:t>
    </dgm:pt>
    <dgm:pt modelId="{582289B4-9438-4D56-A688-F4896897EA80}" type="pres">
      <dgm:prSet presAssocID="{1C903250-D493-4C7A-BF40-22D971B2D068}" presName="diagram" presStyleCnt="0">
        <dgm:presLayoutVars>
          <dgm:chPref val="1"/>
          <dgm:dir/>
          <dgm:animOne val="branch"/>
          <dgm:animLvl val="lvl"/>
          <dgm:resizeHandles/>
        </dgm:presLayoutVars>
      </dgm:prSet>
      <dgm:spPr/>
      <dgm:t>
        <a:bodyPr/>
        <a:lstStyle/>
        <a:p>
          <a:endParaRPr lang="en-US"/>
        </a:p>
      </dgm:t>
    </dgm:pt>
    <dgm:pt modelId="{A2343CFA-6D01-46DD-95C5-1A2D71D3E948}" type="pres">
      <dgm:prSet presAssocID="{69530BB0-3CD4-430B-AD37-DA85BD6DF403}" presName="root" presStyleCnt="0"/>
      <dgm:spPr/>
    </dgm:pt>
    <dgm:pt modelId="{DA8EB061-70CB-4A7B-91F6-2EA4D998FF8B}" type="pres">
      <dgm:prSet presAssocID="{69530BB0-3CD4-430B-AD37-DA85BD6DF403}" presName="rootComposite" presStyleCnt="0"/>
      <dgm:spPr/>
    </dgm:pt>
    <dgm:pt modelId="{F2A74B74-CD52-4320-86B5-9126BC80A6A1}" type="pres">
      <dgm:prSet presAssocID="{69530BB0-3CD4-430B-AD37-DA85BD6DF403}" presName="rootText" presStyleLbl="node1" presStyleIdx="0" presStyleCnt="3" custLinFactNeighborX="5348" custLinFactNeighborY="-432"/>
      <dgm:spPr/>
      <dgm:t>
        <a:bodyPr/>
        <a:lstStyle/>
        <a:p>
          <a:endParaRPr lang="en-US"/>
        </a:p>
      </dgm:t>
    </dgm:pt>
    <dgm:pt modelId="{EE953808-54AD-4D8D-A621-7654929BD72C}" type="pres">
      <dgm:prSet presAssocID="{69530BB0-3CD4-430B-AD37-DA85BD6DF403}" presName="rootConnector" presStyleLbl="node1" presStyleIdx="0" presStyleCnt="3"/>
      <dgm:spPr/>
      <dgm:t>
        <a:bodyPr/>
        <a:lstStyle/>
        <a:p>
          <a:endParaRPr lang="en-US"/>
        </a:p>
      </dgm:t>
    </dgm:pt>
    <dgm:pt modelId="{F41ED3FE-F056-43D2-9C12-953289905BA5}" type="pres">
      <dgm:prSet presAssocID="{69530BB0-3CD4-430B-AD37-DA85BD6DF403}" presName="childShape" presStyleCnt="0"/>
      <dgm:spPr/>
    </dgm:pt>
    <dgm:pt modelId="{0504CE52-CDA3-4BCB-8402-5F5B7C5941B4}" type="pres">
      <dgm:prSet presAssocID="{95AC8AE9-697A-4874-8852-15584DFCD83F}" presName="Name13" presStyleLbl="parChTrans1D2" presStyleIdx="0" presStyleCnt="6"/>
      <dgm:spPr/>
      <dgm:t>
        <a:bodyPr/>
        <a:lstStyle/>
        <a:p>
          <a:endParaRPr lang="en-US"/>
        </a:p>
      </dgm:t>
    </dgm:pt>
    <dgm:pt modelId="{4ACF3E2D-6E73-4FEA-9080-643B4F381F5D}" type="pres">
      <dgm:prSet presAssocID="{B6173CC9-FC4B-46A2-A6A9-B075FBDF4B0E}" presName="childText" presStyleLbl="bgAcc1" presStyleIdx="0" presStyleCnt="6" custScaleX="110894" custScaleY="99045" custLinFactNeighborX="7313">
        <dgm:presLayoutVars>
          <dgm:bulletEnabled val="1"/>
        </dgm:presLayoutVars>
      </dgm:prSet>
      <dgm:spPr/>
      <dgm:t>
        <a:bodyPr/>
        <a:lstStyle/>
        <a:p>
          <a:endParaRPr lang="en-US"/>
        </a:p>
      </dgm:t>
    </dgm:pt>
    <dgm:pt modelId="{6FD76A85-EB7E-43F5-9F22-0B141F61835F}" type="pres">
      <dgm:prSet presAssocID="{6DF83FD4-1440-4DF3-9ED1-6E7CADDF1117}" presName="Name13" presStyleLbl="parChTrans1D2" presStyleIdx="1" presStyleCnt="6"/>
      <dgm:spPr/>
      <dgm:t>
        <a:bodyPr/>
        <a:lstStyle/>
        <a:p>
          <a:endParaRPr lang="en-US"/>
        </a:p>
      </dgm:t>
    </dgm:pt>
    <dgm:pt modelId="{9820EBA6-D9F8-4C52-8BF5-D005DFDD5DA3}" type="pres">
      <dgm:prSet presAssocID="{3450C4BE-5B0E-4508-867D-89094B6C5ED8}" presName="childText" presStyleLbl="bgAcc1" presStyleIdx="1" presStyleCnt="6" custScaleX="157477" custScaleY="99045" custLinFactNeighborX="12797">
        <dgm:presLayoutVars>
          <dgm:bulletEnabled val="1"/>
        </dgm:presLayoutVars>
      </dgm:prSet>
      <dgm:spPr/>
      <dgm:t>
        <a:bodyPr/>
        <a:lstStyle/>
        <a:p>
          <a:endParaRPr lang="en-US"/>
        </a:p>
      </dgm:t>
    </dgm:pt>
    <dgm:pt modelId="{DCEC008A-E270-4C11-9E0B-69EA6803C5EF}" type="pres">
      <dgm:prSet presAssocID="{51B93496-2A4B-486E-B9FB-8ABD40D460C5}" presName="Name13" presStyleLbl="parChTrans1D2" presStyleIdx="2" presStyleCnt="6"/>
      <dgm:spPr/>
      <dgm:t>
        <a:bodyPr/>
        <a:lstStyle/>
        <a:p>
          <a:endParaRPr lang="en-US"/>
        </a:p>
      </dgm:t>
    </dgm:pt>
    <dgm:pt modelId="{D67570F7-4E45-41AB-85B8-AF474B2392FE}" type="pres">
      <dgm:prSet presAssocID="{1298B71C-1C43-46C7-ACC2-C74D3F49BB80}" presName="childText" presStyleLbl="bgAcc1" presStyleIdx="2" presStyleCnt="6" custScaleX="265800" custScaleY="99045" custLinFactNeighborX="23766">
        <dgm:presLayoutVars>
          <dgm:bulletEnabled val="1"/>
        </dgm:presLayoutVars>
      </dgm:prSet>
      <dgm:spPr/>
      <dgm:t>
        <a:bodyPr/>
        <a:lstStyle/>
        <a:p>
          <a:endParaRPr lang="en-US"/>
        </a:p>
      </dgm:t>
    </dgm:pt>
    <dgm:pt modelId="{58D5E265-3672-4373-B8C3-1CE7FF27C841}" type="pres">
      <dgm:prSet presAssocID="{FDD62B9D-B5B8-4AC6-82C3-5731C982165E}" presName="root" presStyleCnt="0"/>
      <dgm:spPr/>
    </dgm:pt>
    <dgm:pt modelId="{419616B7-450D-42CB-B5D1-7961E9F0FD84}" type="pres">
      <dgm:prSet presAssocID="{FDD62B9D-B5B8-4AC6-82C3-5731C982165E}" presName="rootComposite" presStyleCnt="0"/>
      <dgm:spPr/>
    </dgm:pt>
    <dgm:pt modelId="{8873E3A8-2BB2-4B0C-82A1-00905C7620A4}" type="pres">
      <dgm:prSet presAssocID="{FDD62B9D-B5B8-4AC6-82C3-5731C982165E}" presName="rootText" presStyleLbl="node1" presStyleIdx="1" presStyleCnt="3" custLinFactNeighborX="5348" custLinFactNeighborY="-432"/>
      <dgm:spPr/>
      <dgm:t>
        <a:bodyPr/>
        <a:lstStyle/>
        <a:p>
          <a:endParaRPr lang="en-US"/>
        </a:p>
      </dgm:t>
    </dgm:pt>
    <dgm:pt modelId="{6636BC14-D965-41D0-921C-12D2C4BF5DB3}" type="pres">
      <dgm:prSet presAssocID="{FDD62B9D-B5B8-4AC6-82C3-5731C982165E}" presName="rootConnector" presStyleLbl="node1" presStyleIdx="1" presStyleCnt="3"/>
      <dgm:spPr/>
      <dgm:t>
        <a:bodyPr/>
        <a:lstStyle/>
        <a:p>
          <a:endParaRPr lang="en-US"/>
        </a:p>
      </dgm:t>
    </dgm:pt>
    <dgm:pt modelId="{52D8A80D-A02D-4554-981D-50597D4A5324}" type="pres">
      <dgm:prSet presAssocID="{FDD62B9D-B5B8-4AC6-82C3-5731C982165E}" presName="childShape" presStyleCnt="0"/>
      <dgm:spPr/>
    </dgm:pt>
    <dgm:pt modelId="{81CCF418-1772-4706-91CE-4BF5F4AD14F8}" type="pres">
      <dgm:prSet presAssocID="{5E90DDEB-4D31-4409-94E8-80266CC62EA4}" presName="Name13" presStyleLbl="parChTrans1D2" presStyleIdx="3" presStyleCnt="6"/>
      <dgm:spPr/>
      <dgm:t>
        <a:bodyPr/>
        <a:lstStyle/>
        <a:p>
          <a:endParaRPr lang="en-US"/>
        </a:p>
      </dgm:t>
    </dgm:pt>
    <dgm:pt modelId="{220EF641-07BF-4F86-BC74-3BEA6CF1A414}" type="pres">
      <dgm:prSet presAssocID="{9AEF58FC-BEBD-4184-B395-F42B16A50649}" presName="childText" presStyleLbl="bgAcc1" presStyleIdx="3" presStyleCnt="6" custScaleX="168421" custScaleY="99045" custLinFactNeighborX="7313" custLinFactNeighborY="1463">
        <dgm:presLayoutVars>
          <dgm:bulletEnabled val="1"/>
        </dgm:presLayoutVars>
      </dgm:prSet>
      <dgm:spPr/>
      <dgm:t>
        <a:bodyPr/>
        <a:lstStyle/>
        <a:p>
          <a:endParaRPr lang="en-US"/>
        </a:p>
      </dgm:t>
    </dgm:pt>
    <dgm:pt modelId="{52AA2AA5-27FC-41BB-9FE3-C617E5C59ED0}" type="pres">
      <dgm:prSet presAssocID="{341837AF-DFE2-4D39-830C-6F683179C068}" presName="Name13" presStyleLbl="parChTrans1D2" presStyleIdx="4" presStyleCnt="6"/>
      <dgm:spPr/>
      <dgm:t>
        <a:bodyPr/>
        <a:lstStyle/>
        <a:p>
          <a:endParaRPr lang="en-US"/>
        </a:p>
      </dgm:t>
    </dgm:pt>
    <dgm:pt modelId="{CAD1B9A6-DF08-42CD-A6DC-0A728A718D58}" type="pres">
      <dgm:prSet presAssocID="{D0E953F4-97FA-4C22-B87D-82D16562862A}" presName="childText" presStyleLbl="bgAcc1" presStyleIdx="4" presStyleCnt="6" custScaleX="156276" custScaleY="99045">
        <dgm:presLayoutVars>
          <dgm:bulletEnabled val="1"/>
        </dgm:presLayoutVars>
      </dgm:prSet>
      <dgm:spPr/>
      <dgm:t>
        <a:bodyPr/>
        <a:lstStyle/>
        <a:p>
          <a:endParaRPr lang="en-US"/>
        </a:p>
      </dgm:t>
    </dgm:pt>
    <dgm:pt modelId="{C234D941-F5F0-4FDA-B658-97CA0780AD49}" type="pres">
      <dgm:prSet presAssocID="{2C4C947D-925F-4F99-895F-B8977F4385E0}" presName="root" presStyleCnt="0"/>
      <dgm:spPr/>
    </dgm:pt>
    <dgm:pt modelId="{22B6EC02-2689-4EFB-9B61-92CFE6DEFE95}" type="pres">
      <dgm:prSet presAssocID="{2C4C947D-925F-4F99-895F-B8977F4385E0}" presName="rootComposite" presStyleCnt="0"/>
      <dgm:spPr/>
    </dgm:pt>
    <dgm:pt modelId="{6A2B175D-7E15-446D-B202-8EA965A7C443}" type="pres">
      <dgm:prSet presAssocID="{2C4C947D-925F-4F99-895F-B8977F4385E0}" presName="rootText" presStyleLbl="node1" presStyleIdx="2" presStyleCnt="3" custScaleX="140129" custLinFactNeighborX="5348" custLinFactNeighborY="-432"/>
      <dgm:spPr/>
      <dgm:t>
        <a:bodyPr/>
        <a:lstStyle/>
        <a:p>
          <a:endParaRPr lang="en-US"/>
        </a:p>
      </dgm:t>
    </dgm:pt>
    <dgm:pt modelId="{6373BAF1-8357-4380-8296-5A987A8CE458}" type="pres">
      <dgm:prSet presAssocID="{2C4C947D-925F-4F99-895F-B8977F4385E0}" presName="rootConnector" presStyleLbl="node1" presStyleIdx="2" presStyleCnt="3"/>
      <dgm:spPr/>
      <dgm:t>
        <a:bodyPr/>
        <a:lstStyle/>
        <a:p>
          <a:endParaRPr lang="en-US"/>
        </a:p>
      </dgm:t>
    </dgm:pt>
    <dgm:pt modelId="{0BB46C89-E744-4E1A-B5D7-7A3223180E3F}" type="pres">
      <dgm:prSet presAssocID="{2C4C947D-925F-4F99-895F-B8977F4385E0}" presName="childShape" presStyleCnt="0"/>
      <dgm:spPr/>
    </dgm:pt>
    <dgm:pt modelId="{DB1AF66C-A3B9-4BC8-953D-81992C8A4C21}" type="pres">
      <dgm:prSet presAssocID="{327D15AA-FF70-4D21-84F4-3D0BEDAA3FB8}" presName="Name13" presStyleLbl="parChTrans1D2" presStyleIdx="5" presStyleCnt="6"/>
      <dgm:spPr/>
      <dgm:t>
        <a:bodyPr/>
        <a:lstStyle/>
        <a:p>
          <a:endParaRPr lang="en-US"/>
        </a:p>
      </dgm:t>
    </dgm:pt>
    <dgm:pt modelId="{DEDF5D1A-D7C8-497F-8FCF-9BBAC099CA4B}" type="pres">
      <dgm:prSet presAssocID="{7CF04EB7-1EED-490F-BADE-28C7DB7C2F1B}" presName="childText" presStyleLbl="bgAcc1" presStyleIdx="5" presStyleCnt="6" custScaleX="108147" custScaleY="115148" custLinFactNeighborX="-2354" custLinFactNeighborY="82935">
        <dgm:presLayoutVars>
          <dgm:bulletEnabled val="1"/>
        </dgm:presLayoutVars>
      </dgm:prSet>
      <dgm:spPr/>
      <dgm:t>
        <a:bodyPr/>
        <a:lstStyle/>
        <a:p>
          <a:endParaRPr lang="en-US"/>
        </a:p>
      </dgm:t>
    </dgm:pt>
  </dgm:ptLst>
  <dgm:cxnLst>
    <dgm:cxn modelId="{7D016EE6-1446-4EBE-92EC-66E612EACEF8}" srcId="{1C903250-D493-4C7A-BF40-22D971B2D068}" destId="{69530BB0-3CD4-430B-AD37-DA85BD6DF403}" srcOrd="0" destOrd="0" parTransId="{6A05ABB2-5368-40C0-A5CB-1A744F90C649}" sibTransId="{FA36495D-44F7-48B1-AE30-17D81B75D87B}"/>
    <dgm:cxn modelId="{D21D2924-221C-407E-9D53-D4C523540B01}" type="presOf" srcId="{B6173CC9-FC4B-46A2-A6A9-B075FBDF4B0E}" destId="{4ACF3E2D-6E73-4FEA-9080-643B4F381F5D}" srcOrd="0" destOrd="0" presId="urn:microsoft.com/office/officeart/2005/8/layout/hierarchy3"/>
    <dgm:cxn modelId="{383C18ED-B0D7-492A-BB3B-E4AE3CCE8D23}" type="presOf" srcId="{69530BB0-3CD4-430B-AD37-DA85BD6DF403}" destId="{F2A74B74-CD52-4320-86B5-9126BC80A6A1}" srcOrd="0" destOrd="0" presId="urn:microsoft.com/office/officeart/2005/8/layout/hierarchy3"/>
    <dgm:cxn modelId="{E8654265-16E5-40B3-8356-976725ADA953}" type="presOf" srcId="{1298B71C-1C43-46C7-ACC2-C74D3F49BB80}" destId="{D67570F7-4E45-41AB-85B8-AF474B2392FE}" srcOrd="0" destOrd="0" presId="urn:microsoft.com/office/officeart/2005/8/layout/hierarchy3"/>
    <dgm:cxn modelId="{1086783E-3C0D-4667-8D8F-1A50B1E51BD9}" type="presOf" srcId="{2C4C947D-925F-4F99-895F-B8977F4385E0}" destId="{6373BAF1-8357-4380-8296-5A987A8CE458}" srcOrd="1" destOrd="0" presId="urn:microsoft.com/office/officeart/2005/8/layout/hierarchy3"/>
    <dgm:cxn modelId="{8ED1414D-8049-4353-8127-635A792D40C5}" type="presOf" srcId="{51B93496-2A4B-486E-B9FB-8ABD40D460C5}" destId="{DCEC008A-E270-4C11-9E0B-69EA6803C5EF}" srcOrd="0" destOrd="0" presId="urn:microsoft.com/office/officeart/2005/8/layout/hierarchy3"/>
    <dgm:cxn modelId="{5F2FFC4C-A7A4-4AEA-9BE9-B518124F4153}" srcId="{69530BB0-3CD4-430B-AD37-DA85BD6DF403}" destId="{3450C4BE-5B0E-4508-867D-89094B6C5ED8}" srcOrd="1" destOrd="0" parTransId="{6DF83FD4-1440-4DF3-9ED1-6E7CADDF1117}" sibTransId="{B3A2322E-457E-429A-9379-D827B4203FDB}"/>
    <dgm:cxn modelId="{972B392B-699E-4363-967D-E1B738287A86}" srcId="{1C903250-D493-4C7A-BF40-22D971B2D068}" destId="{FDD62B9D-B5B8-4AC6-82C3-5731C982165E}" srcOrd="1" destOrd="0" parTransId="{489CB489-AF07-4714-A109-754BADF730D6}" sibTransId="{EAC11944-9F9A-4140-A2BD-B884FD8D2E5D}"/>
    <dgm:cxn modelId="{3EBEAD3D-29B9-4C11-8F27-0F655E40E34B}" type="presOf" srcId="{5E90DDEB-4D31-4409-94E8-80266CC62EA4}" destId="{81CCF418-1772-4706-91CE-4BF5F4AD14F8}" srcOrd="0" destOrd="0" presId="urn:microsoft.com/office/officeart/2005/8/layout/hierarchy3"/>
    <dgm:cxn modelId="{544E1415-2A1C-42CB-97C1-F1975C88A96C}" type="presOf" srcId="{2C4C947D-925F-4F99-895F-B8977F4385E0}" destId="{6A2B175D-7E15-446D-B202-8EA965A7C443}" srcOrd="0" destOrd="0" presId="urn:microsoft.com/office/officeart/2005/8/layout/hierarchy3"/>
    <dgm:cxn modelId="{58355A33-A01C-4582-AC3E-DC0F54A1A427}" type="presOf" srcId="{D0E953F4-97FA-4C22-B87D-82D16562862A}" destId="{CAD1B9A6-DF08-42CD-A6DC-0A728A718D58}" srcOrd="0" destOrd="0" presId="urn:microsoft.com/office/officeart/2005/8/layout/hierarchy3"/>
    <dgm:cxn modelId="{2FD71BB4-F50E-4B6C-87C0-DB3FB11CEC5D}" type="presOf" srcId="{69530BB0-3CD4-430B-AD37-DA85BD6DF403}" destId="{EE953808-54AD-4D8D-A621-7654929BD72C}" srcOrd="1" destOrd="0" presId="urn:microsoft.com/office/officeart/2005/8/layout/hierarchy3"/>
    <dgm:cxn modelId="{BF8B02A3-577D-48E8-A93A-53C07A859AAF}" type="presOf" srcId="{3450C4BE-5B0E-4508-867D-89094B6C5ED8}" destId="{9820EBA6-D9F8-4C52-8BF5-D005DFDD5DA3}" srcOrd="0" destOrd="0" presId="urn:microsoft.com/office/officeart/2005/8/layout/hierarchy3"/>
    <dgm:cxn modelId="{AE430564-D7B1-4E41-A346-40BCCD5784E7}" type="presOf" srcId="{FDD62B9D-B5B8-4AC6-82C3-5731C982165E}" destId="{6636BC14-D965-41D0-921C-12D2C4BF5DB3}" srcOrd="1" destOrd="0" presId="urn:microsoft.com/office/officeart/2005/8/layout/hierarchy3"/>
    <dgm:cxn modelId="{1F1E3D86-1B91-4EF7-A281-EE706A0F141F}" srcId="{FDD62B9D-B5B8-4AC6-82C3-5731C982165E}" destId="{D0E953F4-97FA-4C22-B87D-82D16562862A}" srcOrd="1" destOrd="0" parTransId="{341837AF-DFE2-4D39-830C-6F683179C068}" sibTransId="{522E2D37-F169-4F7D-B7F5-726357FB4B62}"/>
    <dgm:cxn modelId="{27AC5159-1A16-418C-941A-A048B5111E91}" srcId="{69530BB0-3CD4-430B-AD37-DA85BD6DF403}" destId="{1298B71C-1C43-46C7-ACC2-C74D3F49BB80}" srcOrd="2" destOrd="0" parTransId="{51B93496-2A4B-486E-B9FB-8ABD40D460C5}" sibTransId="{43134310-EFD2-4F8A-81D9-8B80C324235F}"/>
    <dgm:cxn modelId="{FD7F1FBD-0CD8-40AF-BC69-B313D20384B6}" srcId="{2C4C947D-925F-4F99-895F-B8977F4385E0}" destId="{7CF04EB7-1EED-490F-BADE-28C7DB7C2F1B}" srcOrd="0" destOrd="0" parTransId="{327D15AA-FF70-4D21-84F4-3D0BEDAA3FB8}" sibTransId="{A7B4826C-5326-445B-AB2C-1B2CB8F0BCF7}"/>
    <dgm:cxn modelId="{A47EAF0F-2962-40E6-B986-8D509B9F8766}" type="presOf" srcId="{7CF04EB7-1EED-490F-BADE-28C7DB7C2F1B}" destId="{DEDF5D1A-D7C8-497F-8FCF-9BBAC099CA4B}" srcOrd="0" destOrd="0" presId="urn:microsoft.com/office/officeart/2005/8/layout/hierarchy3"/>
    <dgm:cxn modelId="{1B47FE2E-6960-4E75-A390-18590EE7ADA8}" type="presOf" srcId="{1C903250-D493-4C7A-BF40-22D971B2D068}" destId="{582289B4-9438-4D56-A688-F4896897EA80}" srcOrd="0" destOrd="0" presId="urn:microsoft.com/office/officeart/2005/8/layout/hierarchy3"/>
    <dgm:cxn modelId="{26F926D4-5D3D-442E-A824-CB7B1C521EF3}" type="presOf" srcId="{341837AF-DFE2-4D39-830C-6F683179C068}" destId="{52AA2AA5-27FC-41BB-9FE3-C617E5C59ED0}" srcOrd="0" destOrd="0" presId="urn:microsoft.com/office/officeart/2005/8/layout/hierarchy3"/>
    <dgm:cxn modelId="{6F67E8E0-B101-4614-8277-7B2D2E810705}" type="presOf" srcId="{95AC8AE9-697A-4874-8852-15584DFCD83F}" destId="{0504CE52-CDA3-4BCB-8402-5F5B7C5941B4}" srcOrd="0" destOrd="0" presId="urn:microsoft.com/office/officeart/2005/8/layout/hierarchy3"/>
    <dgm:cxn modelId="{C625A8BD-376A-4981-AAEA-700D1182599B}" srcId="{FDD62B9D-B5B8-4AC6-82C3-5731C982165E}" destId="{9AEF58FC-BEBD-4184-B395-F42B16A50649}" srcOrd="0" destOrd="0" parTransId="{5E90DDEB-4D31-4409-94E8-80266CC62EA4}" sibTransId="{ACC2D732-BC26-4586-A294-8615CD70B517}"/>
    <dgm:cxn modelId="{42F217BE-7AD5-4416-B162-905321B52FEE}" srcId="{1C903250-D493-4C7A-BF40-22D971B2D068}" destId="{2C4C947D-925F-4F99-895F-B8977F4385E0}" srcOrd="2" destOrd="0" parTransId="{2859AB2E-D3DF-4CE7-BD64-8FD27FB5251F}" sibTransId="{D4B00664-1578-42A4-B733-7E1A489D8A7C}"/>
    <dgm:cxn modelId="{C1FBD992-84E4-4A90-B3EB-7032C483A690}" type="presOf" srcId="{6DF83FD4-1440-4DF3-9ED1-6E7CADDF1117}" destId="{6FD76A85-EB7E-43F5-9F22-0B141F61835F}" srcOrd="0" destOrd="0" presId="urn:microsoft.com/office/officeart/2005/8/layout/hierarchy3"/>
    <dgm:cxn modelId="{633C8DDB-0B00-4529-B675-EDAF62AFF42D}" type="presOf" srcId="{9AEF58FC-BEBD-4184-B395-F42B16A50649}" destId="{220EF641-07BF-4F86-BC74-3BEA6CF1A414}" srcOrd="0" destOrd="0" presId="urn:microsoft.com/office/officeart/2005/8/layout/hierarchy3"/>
    <dgm:cxn modelId="{6DE8F722-5278-45BC-AA78-C79052116EF0}" srcId="{69530BB0-3CD4-430B-AD37-DA85BD6DF403}" destId="{B6173CC9-FC4B-46A2-A6A9-B075FBDF4B0E}" srcOrd="0" destOrd="0" parTransId="{95AC8AE9-697A-4874-8852-15584DFCD83F}" sibTransId="{EB32EE30-CD87-4EB8-BC53-2AC242D43339}"/>
    <dgm:cxn modelId="{4BD174FE-1BC8-427A-A270-405265291489}" type="presOf" srcId="{FDD62B9D-B5B8-4AC6-82C3-5731C982165E}" destId="{8873E3A8-2BB2-4B0C-82A1-00905C7620A4}" srcOrd="0" destOrd="0" presId="urn:microsoft.com/office/officeart/2005/8/layout/hierarchy3"/>
    <dgm:cxn modelId="{E5516631-EE16-4CAC-99E9-EEA2A5624804}" type="presOf" srcId="{327D15AA-FF70-4D21-84F4-3D0BEDAA3FB8}" destId="{DB1AF66C-A3B9-4BC8-953D-81992C8A4C21}" srcOrd="0" destOrd="0" presId="urn:microsoft.com/office/officeart/2005/8/layout/hierarchy3"/>
    <dgm:cxn modelId="{C1B02AB4-76FD-4376-A834-65669683DB93}" type="presParOf" srcId="{582289B4-9438-4D56-A688-F4896897EA80}" destId="{A2343CFA-6D01-46DD-95C5-1A2D71D3E948}" srcOrd="0" destOrd="0" presId="urn:microsoft.com/office/officeart/2005/8/layout/hierarchy3"/>
    <dgm:cxn modelId="{70878AAA-17D4-4829-92FA-9FF263B7D217}" type="presParOf" srcId="{A2343CFA-6D01-46DD-95C5-1A2D71D3E948}" destId="{DA8EB061-70CB-4A7B-91F6-2EA4D998FF8B}" srcOrd="0" destOrd="0" presId="urn:microsoft.com/office/officeart/2005/8/layout/hierarchy3"/>
    <dgm:cxn modelId="{28E434F0-CAD2-4AB2-8ACF-C2A3550D94CF}" type="presParOf" srcId="{DA8EB061-70CB-4A7B-91F6-2EA4D998FF8B}" destId="{F2A74B74-CD52-4320-86B5-9126BC80A6A1}" srcOrd="0" destOrd="0" presId="urn:microsoft.com/office/officeart/2005/8/layout/hierarchy3"/>
    <dgm:cxn modelId="{608BED19-BA0B-4CD6-8588-F82788148CD8}" type="presParOf" srcId="{DA8EB061-70CB-4A7B-91F6-2EA4D998FF8B}" destId="{EE953808-54AD-4D8D-A621-7654929BD72C}" srcOrd="1" destOrd="0" presId="urn:microsoft.com/office/officeart/2005/8/layout/hierarchy3"/>
    <dgm:cxn modelId="{20B98B38-4458-48BC-980F-C6584D417583}" type="presParOf" srcId="{A2343CFA-6D01-46DD-95C5-1A2D71D3E948}" destId="{F41ED3FE-F056-43D2-9C12-953289905BA5}" srcOrd="1" destOrd="0" presId="urn:microsoft.com/office/officeart/2005/8/layout/hierarchy3"/>
    <dgm:cxn modelId="{FD6CF297-1706-4322-8F63-BF5F3BC3F84C}" type="presParOf" srcId="{F41ED3FE-F056-43D2-9C12-953289905BA5}" destId="{0504CE52-CDA3-4BCB-8402-5F5B7C5941B4}" srcOrd="0" destOrd="0" presId="urn:microsoft.com/office/officeart/2005/8/layout/hierarchy3"/>
    <dgm:cxn modelId="{BCA850EE-54CD-4EDE-A3AE-5CC8442168EC}" type="presParOf" srcId="{F41ED3FE-F056-43D2-9C12-953289905BA5}" destId="{4ACF3E2D-6E73-4FEA-9080-643B4F381F5D}" srcOrd="1" destOrd="0" presId="urn:microsoft.com/office/officeart/2005/8/layout/hierarchy3"/>
    <dgm:cxn modelId="{E9598B75-1D79-4E68-8B48-2D6189F5FAC0}" type="presParOf" srcId="{F41ED3FE-F056-43D2-9C12-953289905BA5}" destId="{6FD76A85-EB7E-43F5-9F22-0B141F61835F}" srcOrd="2" destOrd="0" presId="urn:microsoft.com/office/officeart/2005/8/layout/hierarchy3"/>
    <dgm:cxn modelId="{23B28EED-9B1C-4FE2-98EE-DA0EFBF3B40E}" type="presParOf" srcId="{F41ED3FE-F056-43D2-9C12-953289905BA5}" destId="{9820EBA6-D9F8-4C52-8BF5-D005DFDD5DA3}" srcOrd="3" destOrd="0" presId="urn:microsoft.com/office/officeart/2005/8/layout/hierarchy3"/>
    <dgm:cxn modelId="{5F811941-03C4-40DA-80CA-4AEF4E4E678D}" type="presParOf" srcId="{F41ED3FE-F056-43D2-9C12-953289905BA5}" destId="{DCEC008A-E270-4C11-9E0B-69EA6803C5EF}" srcOrd="4" destOrd="0" presId="urn:microsoft.com/office/officeart/2005/8/layout/hierarchy3"/>
    <dgm:cxn modelId="{FBE59C76-47D6-456D-B53D-C4D188416FB1}" type="presParOf" srcId="{F41ED3FE-F056-43D2-9C12-953289905BA5}" destId="{D67570F7-4E45-41AB-85B8-AF474B2392FE}" srcOrd="5" destOrd="0" presId="urn:microsoft.com/office/officeart/2005/8/layout/hierarchy3"/>
    <dgm:cxn modelId="{28AE0873-D0FD-4D52-9793-A1EF32533653}" type="presParOf" srcId="{582289B4-9438-4D56-A688-F4896897EA80}" destId="{58D5E265-3672-4373-B8C3-1CE7FF27C841}" srcOrd="1" destOrd="0" presId="urn:microsoft.com/office/officeart/2005/8/layout/hierarchy3"/>
    <dgm:cxn modelId="{CFBA6164-A4B5-417E-BF63-EDFB6FAE16DC}" type="presParOf" srcId="{58D5E265-3672-4373-B8C3-1CE7FF27C841}" destId="{419616B7-450D-42CB-B5D1-7961E9F0FD84}" srcOrd="0" destOrd="0" presId="urn:microsoft.com/office/officeart/2005/8/layout/hierarchy3"/>
    <dgm:cxn modelId="{83F63DBA-C094-44D9-9458-7CC1737725C6}" type="presParOf" srcId="{419616B7-450D-42CB-B5D1-7961E9F0FD84}" destId="{8873E3A8-2BB2-4B0C-82A1-00905C7620A4}" srcOrd="0" destOrd="0" presId="urn:microsoft.com/office/officeart/2005/8/layout/hierarchy3"/>
    <dgm:cxn modelId="{74431913-F56A-4450-B301-2E2B401D74D3}" type="presParOf" srcId="{419616B7-450D-42CB-B5D1-7961E9F0FD84}" destId="{6636BC14-D965-41D0-921C-12D2C4BF5DB3}" srcOrd="1" destOrd="0" presId="urn:microsoft.com/office/officeart/2005/8/layout/hierarchy3"/>
    <dgm:cxn modelId="{B9B180EE-0BB7-40C9-8FCA-8708E5A643B6}" type="presParOf" srcId="{58D5E265-3672-4373-B8C3-1CE7FF27C841}" destId="{52D8A80D-A02D-4554-981D-50597D4A5324}" srcOrd="1" destOrd="0" presId="urn:microsoft.com/office/officeart/2005/8/layout/hierarchy3"/>
    <dgm:cxn modelId="{D6C31EFC-AC7F-4E70-9741-3711A6097BFF}" type="presParOf" srcId="{52D8A80D-A02D-4554-981D-50597D4A5324}" destId="{81CCF418-1772-4706-91CE-4BF5F4AD14F8}" srcOrd="0" destOrd="0" presId="urn:microsoft.com/office/officeart/2005/8/layout/hierarchy3"/>
    <dgm:cxn modelId="{6FED63A3-D5F4-436D-9796-5CC1D09C9354}" type="presParOf" srcId="{52D8A80D-A02D-4554-981D-50597D4A5324}" destId="{220EF641-07BF-4F86-BC74-3BEA6CF1A414}" srcOrd="1" destOrd="0" presId="urn:microsoft.com/office/officeart/2005/8/layout/hierarchy3"/>
    <dgm:cxn modelId="{03800311-9A87-43D8-970C-DA9481F1E6AA}" type="presParOf" srcId="{52D8A80D-A02D-4554-981D-50597D4A5324}" destId="{52AA2AA5-27FC-41BB-9FE3-C617E5C59ED0}" srcOrd="2" destOrd="0" presId="urn:microsoft.com/office/officeart/2005/8/layout/hierarchy3"/>
    <dgm:cxn modelId="{6FFDA206-20A9-482E-89F0-5430E78C47D0}" type="presParOf" srcId="{52D8A80D-A02D-4554-981D-50597D4A5324}" destId="{CAD1B9A6-DF08-42CD-A6DC-0A728A718D58}" srcOrd="3" destOrd="0" presId="urn:microsoft.com/office/officeart/2005/8/layout/hierarchy3"/>
    <dgm:cxn modelId="{8072BE89-86A8-413F-A5C7-ACDE0DA9E7C1}" type="presParOf" srcId="{582289B4-9438-4D56-A688-F4896897EA80}" destId="{C234D941-F5F0-4FDA-B658-97CA0780AD49}" srcOrd="2" destOrd="0" presId="urn:microsoft.com/office/officeart/2005/8/layout/hierarchy3"/>
    <dgm:cxn modelId="{40828C77-4270-4177-8BD3-2B0CCA8B2F5B}" type="presParOf" srcId="{C234D941-F5F0-4FDA-B658-97CA0780AD49}" destId="{22B6EC02-2689-4EFB-9B61-92CFE6DEFE95}" srcOrd="0" destOrd="0" presId="urn:microsoft.com/office/officeart/2005/8/layout/hierarchy3"/>
    <dgm:cxn modelId="{7DB3FCBC-7FFC-4B52-8183-611A85B9138D}" type="presParOf" srcId="{22B6EC02-2689-4EFB-9B61-92CFE6DEFE95}" destId="{6A2B175D-7E15-446D-B202-8EA965A7C443}" srcOrd="0" destOrd="0" presId="urn:microsoft.com/office/officeart/2005/8/layout/hierarchy3"/>
    <dgm:cxn modelId="{2C1C7897-1C2D-4C94-BECB-0A67F377CF95}" type="presParOf" srcId="{22B6EC02-2689-4EFB-9B61-92CFE6DEFE95}" destId="{6373BAF1-8357-4380-8296-5A987A8CE458}" srcOrd="1" destOrd="0" presId="urn:microsoft.com/office/officeart/2005/8/layout/hierarchy3"/>
    <dgm:cxn modelId="{5592503E-F9CB-4182-8F4E-D5B0E4B4A5F9}" type="presParOf" srcId="{C234D941-F5F0-4FDA-B658-97CA0780AD49}" destId="{0BB46C89-E744-4E1A-B5D7-7A3223180E3F}" srcOrd="1" destOrd="0" presId="urn:microsoft.com/office/officeart/2005/8/layout/hierarchy3"/>
    <dgm:cxn modelId="{9288623C-C933-44D0-ACA4-00F510A2CBCA}" type="presParOf" srcId="{0BB46C89-E744-4E1A-B5D7-7A3223180E3F}" destId="{DB1AF66C-A3B9-4BC8-953D-81992C8A4C21}" srcOrd="0" destOrd="0" presId="urn:microsoft.com/office/officeart/2005/8/layout/hierarchy3"/>
    <dgm:cxn modelId="{11993D8F-4C81-4756-B636-EEB2C104C5E2}" type="presParOf" srcId="{0BB46C89-E744-4E1A-B5D7-7A3223180E3F}" destId="{DEDF5D1A-D7C8-497F-8FCF-9BBAC099CA4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74B74-CD52-4320-86B5-9126BC80A6A1}">
      <dsp:nvSpPr>
        <dsp:cNvPr id="0" name=""/>
        <dsp:cNvSpPr/>
      </dsp:nvSpPr>
      <dsp:spPr>
        <a:xfrm>
          <a:off x="1218459" y="0"/>
          <a:ext cx="1923774" cy="96188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entury Gothic" panose="020B0502020202020204" pitchFamily="34" charset="0"/>
            </a:rPr>
            <a:t>INSIGHT</a:t>
          </a:r>
          <a:endParaRPr lang="en-US" sz="1800" b="1" kern="1200" dirty="0">
            <a:solidFill>
              <a:schemeClr val="tx1"/>
            </a:solidFill>
            <a:latin typeface="Century Gothic" panose="020B0502020202020204" pitchFamily="34" charset="0"/>
          </a:endParaRPr>
        </a:p>
      </dsp:txBody>
      <dsp:txXfrm>
        <a:off x="1246632" y="28173"/>
        <a:ext cx="1867428" cy="905541"/>
      </dsp:txXfrm>
    </dsp:sp>
    <dsp:sp modelId="{0504CE52-CDA3-4BCB-8402-5F5B7C5941B4}">
      <dsp:nvSpPr>
        <dsp:cNvPr id="0" name=""/>
        <dsp:cNvSpPr/>
      </dsp:nvSpPr>
      <dsp:spPr>
        <a:xfrm>
          <a:off x="1410837" y="961887"/>
          <a:ext cx="202042" cy="719240"/>
        </a:xfrm>
        <a:custGeom>
          <a:avLst/>
          <a:gdLst/>
          <a:ahLst/>
          <a:cxnLst/>
          <a:rect l="0" t="0" r="0" b="0"/>
          <a:pathLst>
            <a:path>
              <a:moveTo>
                <a:pt x="0" y="0"/>
              </a:moveTo>
              <a:lnTo>
                <a:pt x="0" y="719240"/>
              </a:lnTo>
              <a:lnTo>
                <a:pt x="202042" y="719240"/>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4ACF3E2D-6E73-4FEA-9080-643B4F381F5D}">
      <dsp:nvSpPr>
        <dsp:cNvPr id="0" name=""/>
        <dsp:cNvSpPr/>
      </dsp:nvSpPr>
      <dsp:spPr>
        <a:xfrm>
          <a:off x="1612879" y="1204777"/>
          <a:ext cx="1706680" cy="952701"/>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Market trends</a:t>
          </a:r>
          <a:endParaRPr lang="en-US" sz="1800" kern="1200" dirty="0">
            <a:solidFill>
              <a:srgbClr val="666666"/>
            </a:solidFill>
            <a:latin typeface="Century Gothic" panose="020B0502020202020204" pitchFamily="34" charset="0"/>
          </a:endParaRPr>
        </a:p>
      </dsp:txBody>
      <dsp:txXfrm>
        <a:off x="1640783" y="1232681"/>
        <a:ext cx="1650872" cy="896893"/>
      </dsp:txXfrm>
    </dsp:sp>
    <dsp:sp modelId="{6FD76A85-EB7E-43F5-9F22-0B141F61835F}">
      <dsp:nvSpPr>
        <dsp:cNvPr id="0" name=""/>
        <dsp:cNvSpPr/>
      </dsp:nvSpPr>
      <dsp:spPr>
        <a:xfrm>
          <a:off x="1410837" y="961887"/>
          <a:ext cx="286442" cy="1912413"/>
        </a:xfrm>
        <a:custGeom>
          <a:avLst/>
          <a:gdLst/>
          <a:ahLst/>
          <a:cxnLst/>
          <a:rect l="0" t="0" r="0" b="0"/>
          <a:pathLst>
            <a:path>
              <a:moveTo>
                <a:pt x="0" y="0"/>
              </a:moveTo>
              <a:lnTo>
                <a:pt x="0" y="1912413"/>
              </a:lnTo>
              <a:lnTo>
                <a:pt x="286442" y="1912413"/>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9820EBA6-D9F8-4C52-8BF5-D005DFDD5DA3}">
      <dsp:nvSpPr>
        <dsp:cNvPr id="0" name=""/>
        <dsp:cNvSpPr/>
      </dsp:nvSpPr>
      <dsp:spPr>
        <a:xfrm>
          <a:off x="1697279" y="2397950"/>
          <a:ext cx="2423602" cy="952701"/>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Competitor Analysis</a:t>
          </a:r>
          <a:endParaRPr lang="en-US" sz="1800" kern="1200" dirty="0">
            <a:solidFill>
              <a:srgbClr val="666666"/>
            </a:solidFill>
            <a:latin typeface="Century Gothic" panose="020B0502020202020204" pitchFamily="34" charset="0"/>
          </a:endParaRPr>
        </a:p>
      </dsp:txBody>
      <dsp:txXfrm>
        <a:off x="1725183" y="2425854"/>
        <a:ext cx="2367794" cy="896893"/>
      </dsp:txXfrm>
    </dsp:sp>
    <dsp:sp modelId="{DCEC008A-E270-4C11-9E0B-69EA6803C5EF}">
      <dsp:nvSpPr>
        <dsp:cNvPr id="0" name=""/>
        <dsp:cNvSpPr/>
      </dsp:nvSpPr>
      <dsp:spPr>
        <a:xfrm>
          <a:off x="1410837" y="961887"/>
          <a:ext cx="455257" cy="3105586"/>
        </a:xfrm>
        <a:custGeom>
          <a:avLst/>
          <a:gdLst/>
          <a:ahLst/>
          <a:cxnLst/>
          <a:rect l="0" t="0" r="0" b="0"/>
          <a:pathLst>
            <a:path>
              <a:moveTo>
                <a:pt x="0" y="0"/>
              </a:moveTo>
              <a:lnTo>
                <a:pt x="0" y="3105586"/>
              </a:lnTo>
              <a:lnTo>
                <a:pt x="455257" y="3105586"/>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D67570F7-4E45-41AB-85B8-AF474B2392FE}">
      <dsp:nvSpPr>
        <dsp:cNvPr id="0" name=""/>
        <dsp:cNvSpPr/>
      </dsp:nvSpPr>
      <dsp:spPr>
        <a:xfrm>
          <a:off x="1866094" y="3591123"/>
          <a:ext cx="4090714" cy="952701"/>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Understanding Our Consumers</a:t>
          </a:r>
          <a:endParaRPr lang="en-US" sz="1800" kern="1200" dirty="0">
            <a:solidFill>
              <a:srgbClr val="666666"/>
            </a:solidFill>
            <a:latin typeface="Century Gothic" panose="020B0502020202020204" pitchFamily="34" charset="0"/>
          </a:endParaRPr>
        </a:p>
      </dsp:txBody>
      <dsp:txXfrm>
        <a:off x="1893998" y="3619027"/>
        <a:ext cx="4034906" cy="896893"/>
      </dsp:txXfrm>
    </dsp:sp>
    <dsp:sp modelId="{8873E3A8-2BB2-4B0C-82A1-00905C7620A4}">
      <dsp:nvSpPr>
        <dsp:cNvPr id="0" name=""/>
        <dsp:cNvSpPr/>
      </dsp:nvSpPr>
      <dsp:spPr>
        <a:xfrm>
          <a:off x="4123005" y="0"/>
          <a:ext cx="1923774" cy="96188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entury Gothic" panose="020B0502020202020204" pitchFamily="34" charset="0"/>
            </a:rPr>
            <a:t>EXECUTION</a:t>
          </a:r>
          <a:endParaRPr lang="en-US" sz="1800" b="1" kern="1200" dirty="0">
            <a:solidFill>
              <a:schemeClr val="tx1"/>
            </a:solidFill>
            <a:latin typeface="Century Gothic" panose="020B0502020202020204" pitchFamily="34" charset="0"/>
          </a:endParaRPr>
        </a:p>
      </dsp:txBody>
      <dsp:txXfrm>
        <a:off x="4151178" y="28173"/>
        <a:ext cx="1867428" cy="905541"/>
      </dsp:txXfrm>
    </dsp:sp>
    <dsp:sp modelId="{81CCF418-1772-4706-91CE-4BF5F4AD14F8}">
      <dsp:nvSpPr>
        <dsp:cNvPr id="0" name=""/>
        <dsp:cNvSpPr/>
      </dsp:nvSpPr>
      <dsp:spPr>
        <a:xfrm>
          <a:off x="4315383" y="961887"/>
          <a:ext cx="202042" cy="733312"/>
        </a:xfrm>
        <a:custGeom>
          <a:avLst/>
          <a:gdLst/>
          <a:ahLst/>
          <a:cxnLst/>
          <a:rect l="0" t="0" r="0" b="0"/>
          <a:pathLst>
            <a:path>
              <a:moveTo>
                <a:pt x="0" y="0"/>
              </a:moveTo>
              <a:lnTo>
                <a:pt x="0" y="733312"/>
              </a:lnTo>
              <a:lnTo>
                <a:pt x="202042" y="733312"/>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220EF641-07BF-4F86-BC74-3BEA6CF1A414}">
      <dsp:nvSpPr>
        <dsp:cNvPr id="0" name=""/>
        <dsp:cNvSpPr/>
      </dsp:nvSpPr>
      <dsp:spPr>
        <a:xfrm>
          <a:off x="4517425" y="1218849"/>
          <a:ext cx="2592032" cy="952701"/>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Merchandising KPIs</a:t>
          </a:r>
          <a:endParaRPr lang="en-US" sz="1800" kern="1200" dirty="0">
            <a:solidFill>
              <a:srgbClr val="666666"/>
            </a:solidFill>
            <a:latin typeface="Century Gothic" panose="020B0502020202020204" pitchFamily="34" charset="0"/>
          </a:endParaRPr>
        </a:p>
      </dsp:txBody>
      <dsp:txXfrm>
        <a:off x="4545329" y="1246753"/>
        <a:ext cx="2536224" cy="896893"/>
      </dsp:txXfrm>
    </dsp:sp>
    <dsp:sp modelId="{52AA2AA5-27FC-41BB-9FE3-C617E5C59ED0}">
      <dsp:nvSpPr>
        <dsp:cNvPr id="0" name=""/>
        <dsp:cNvSpPr/>
      </dsp:nvSpPr>
      <dsp:spPr>
        <a:xfrm>
          <a:off x="4269663" y="961887"/>
          <a:ext cx="91440" cy="1912413"/>
        </a:xfrm>
        <a:custGeom>
          <a:avLst/>
          <a:gdLst/>
          <a:ahLst/>
          <a:cxnLst/>
          <a:rect l="0" t="0" r="0" b="0"/>
          <a:pathLst>
            <a:path>
              <a:moveTo>
                <a:pt x="45720" y="0"/>
              </a:moveTo>
              <a:lnTo>
                <a:pt x="45720" y="1912413"/>
              </a:lnTo>
              <a:lnTo>
                <a:pt x="135214" y="1912413"/>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CAD1B9A6-DF08-42CD-A6DC-0A728A718D58}">
      <dsp:nvSpPr>
        <dsp:cNvPr id="0" name=""/>
        <dsp:cNvSpPr/>
      </dsp:nvSpPr>
      <dsp:spPr>
        <a:xfrm>
          <a:off x="4404877" y="2397950"/>
          <a:ext cx="2405118" cy="952701"/>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POS Placement &amp; Planogram</a:t>
          </a:r>
          <a:endParaRPr lang="en-US" sz="1800" kern="1200" dirty="0">
            <a:solidFill>
              <a:srgbClr val="666666"/>
            </a:solidFill>
            <a:latin typeface="Century Gothic" panose="020B0502020202020204" pitchFamily="34" charset="0"/>
          </a:endParaRPr>
        </a:p>
      </dsp:txBody>
      <dsp:txXfrm>
        <a:off x="4432781" y="2425854"/>
        <a:ext cx="2349310" cy="896893"/>
      </dsp:txXfrm>
    </dsp:sp>
    <dsp:sp modelId="{6A2B175D-7E15-446D-B202-8EA965A7C443}">
      <dsp:nvSpPr>
        <dsp:cNvPr id="0" name=""/>
        <dsp:cNvSpPr/>
      </dsp:nvSpPr>
      <dsp:spPr>
        <a:xfrm>
          <a:off x="7041583" y="0"/>
          <a:ext cx="2695766" cy="96188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entury Gothic" panose="020B0502020202020204" pitchFamily="34" charset="0"/>
            </a:rPr>
            <a:t>MONITORING &amp; EVALUATION</a:t>
          </a:r>
          <a:endParaRPr lang="en-US" sz="1800" b="1" kern="1200" dirty="0">
            <a:solidFill>
              <a:schemeClr val="tx1"/>
            </a:solidFill>
            <a:latin typeface="Century Gothic" panose="020B0502020202020204" pitchFamily="34" charset="0"/>
          </a:endParaRPr>
        </a:p>
      </dsp:txBody>
      <dsp:txXfrm>
        <a:off x="7069756" y="28173"/>
        <a:ext cx="2639420" cy="905541"/>
      </dsp:txXfrm>
    </dsp:sp>
    <dsp:sp modelId="{DB1AF66C-A3B9-4BC8-953D-81992C8A4C21}">
      <dsp:nvSpPr>
        <dsp:cNvPr id="0" name=""/>
        <dsp:cNvSpPr/>
      </dsp:nvSpPr>
      <dsp:spPr>
        <a:xfrm>
          <a:off x="7311160" y="961887"/>
          <a:ext cx="130464" cy="1594428"/>
        </a:xfrm>
        <a:custGeom>
          <a:avLst/>
          <a:gdLst/>
          <a:ahLst/>
          <a:cxnLst/>
          <a:rect l="0" t="0" r="0" b="0"/>
          <a:pathLst>
            <a:path>
              <a:moveTo>
                <a:pt x="0" y="0"/>
              </a:moveTo>
              <a:lnTo>
                <a:pt x="0" y="1594428"/>
              </a:lnTo>
              <a:lnTo>
                <a:pt x="130464" y="1594428"/>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sp>
    <dsp:sp modelId="{DEDF5D1A-D7C8-497F-8FCF-9BBAC099CA4B}">
      <dsp:nvSpPr>
        <dsp:cNvPr id="0" name=""/>
        <dsp:cNvSpPr/>
      </dsp:nvSpPr>
      <dsp:spPr>
        <a:xfrm>
          <a:off x="7441625" y="2002518"/>
          <a:ext cx="1664403" cy="1107594"/>
        </a:xfrm>
        <a:prstGeom prst="roundRect">
          <a:avLst>
            <a:gd name="adj" fmla="val 10000"/>
          </a:avLst>
        </a:prstGeom>
        <a:solidFill>
          <a:schemeClr val="lt1">
            <a:alpha val="90000"/>
            <a:hueOff val="0"/>
            <a:satOff val="0"/>
            <a:lumOff val="0"/>
            <a:alphaOff val="0"/>
          </a:schemeClr>
        </a:solidFill>
        <a:ln w="2540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solidFill>
                <a:srgbClr val="666666"/>
              </a:solidFill>
              <a:latin typeface="Century Gothic" panose="020B0502020202020204" pitchFamily="34" charset="0"/>
            </a:rPr>
            <a:t>Analytics and refinement</a:t>
          </a:r>
          <a:endParaRPr lang="en-US" sz="1800" kern="1200" dirty="0">
            <a:solidFill>
              <a:srgbClr val="666666"/>
            </a:solidFill>
            <a:latin typeface="Century Gothic" panose="020B0502020202020204" pitchFamily="34" charset="0"/>
          </a:endParaRPr>
        </a:p>
      </dsp:txBody>
      <dsp:txXfrm>
        <a:off x="7474065" y="2034958"/>
        <a:ext cx="1599523" cy="10427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0382E06-FA81-4C90-BC22-AF3A0AC3365C}" type="datetimeFigureOut">
              <a:rPr lang="en-GB" smtClean="0"/>
              <a:t>06/11/2018</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2F49BCB-CA99-40B3-842E-08DE5F9982A1}" type="slidenum">
              <a:rPr lang="en-GB" smtClean="0"/>
              <a:t>‹#›</a:t>
            </a:fld>
            <a:endParaRPr lang="en-GB"/>
          </a:p>
        </p:txBody>
      </p:sp>
    </p:spTree>
    <p:extLst>
      <p:ext uri="{BB962C8B-B14F-4D97-AF65-F5344CB8AC3E}">
        <p14:creationId xmlns:p14="http://schemas.microsoft.com/office/powerpoint/2010/main" val="422912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19</a:t>
            </a:fld>
            <a:endParaRPr lang="en-GB"/>
          </a:p>
        </p:txBody>
      </p:sp>
    </p:spTree>
    <p:extLst>
      <p:ext uri="{BB962C8B-B14F-4D97-AF65-F5344CB8AC3E}">
        <p14:creationId xmlns:p14="http://schemas.microsoft.com/office/powerpoint/2010/main" val="253756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20</a:t>
            </a:fld>
            <a:endParaRPr lang="en-GB"/>
          </a:p>
        </p:txBody>
      </p:sp>
    </p:spTree>
    <p:extLst>
      <p:ext uri="{BB962C8B-B14F-4D97-AF65-F5344CB8AC3E}">
        <p14:creationId xmlns:p14="http://schemas.microsoft.com/office/powerpoint/2010/main" val="122102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49BCB-CA99-40B3-842E-08DE5F9982A1}" type="slidenum">
              <a:rPr lang="en-GB" smtClean="0"/>
              <a:pPr/>
              <a:t>21</a:t>
            </a:fld>
            <a:endParaRPr lang="en-GB"/>
          </a:p>
        </p:txBody>
      </p:sp>
    </p:spTree>
    <p:extLst>
      <p:ext uri="{BB962C8B-B14F-4D97-AF65-F5344CB8AC3E}">
        <p14:creationId xmlns:p14="http://schemas.microsoft.com/office/powerpoint/2010/main" val="361333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6178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0"/>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66651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30640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23385"/>
          <a:stretch/>
        </p:blipFill>
        <p:spPr>
          <a:xfrm>
            <a:off x="1" y="0"/>
            <a:ext cx="12306300" cy="6858000"/>
          </a:xfrm>
          <a:prstGeom prst="rect">
            <a:avLst/>
          </a:prstGeom>
        </p:spPr>
      </p:pic>
      <p:sp>
        <p:nvSpPr>
          <p:cNvPr id="7" name="Rectangle 6"/>
          <p:cNvSpPr/>
          <p:nvPr userDrawn="1"/>
        </p:nvSpPr>
        <p:spPr>
          <a:xfrm>
            <a:off x="1" y="3886198"/>
            <a:ext cx="12191999" cy="18850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49508" y="4093693"/>
            <a:ext cx="10363200" cy="1470025"/>
          </a:xfrm>
        </p:spPr>
        <p:txBody>
          <a:bodyPr/>
          <a:lstStyle>
            <a:lvl1pPr>
              <a:defRPr sz="4000">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9398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8" name="Rectangle 7"/>
          <p:cNvSpPr/>
          <p:nvPr userDrawn="1"/>
        </p:nvSpPr>
        <p:spPr>
          <a:xfrm>
            <a:off x="0" y="396876"/>
            <a:ext cx="4343400" cy="6461124"/>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68274" y="2037556"/>
            <a:ext cx="4011084" cy="1162050"/>
          </a:xfrm>
        </p:spPr>
        <p:txBody>
          <a:bodyPr anchor="b"/>
          <a:lstStyle>
            <a:lvl1pPr algn="l">
              <a:defRPr sz="2400" b="1"/>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2692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1225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0972800" cy="4525963"/>
          </a:xfrm>
          <a:prstGeom prst="rect">
            <a:avLst/>
          </a:prstGeom>
        </p:spPr>
        <p:txBody>
          <a:bodyPr/>
          <a:lstStyle>
            <a:lvl1pPr>
              <a:defRPr sz="1800">
                <a:solidFill>
                  <a:schemeClr val="tx1">
                    <a:lumMod val="65000"/>
                    <a:lumOff val="35000"/>
                  </a:schemeClr>
                </a:solidFill>
                <a:latin typeface="Century Gothic" panose="020B0502020202020204" pitchFamily="34" charset="0"/>
              </a:defRPr>
            </a:lvl1pPr>
            <a:lvl2pPr>
              <a:defRPr sz="1800">
                <a:solidFill>
                  <a:schemeClr val="tx1">
                    <a:lumMod val="65000"/>
                    <a:lumOff val="35000"/>
                  </a:schemeClr>
                </a:solidFill>
                <a:latin typeface="Century Gothic" panose="020B0502020202020204" pitchFamily="34" charset="0"/>
              </a:defRPr>
            </a:lvl2pPr>
            <a:lvl3pPr>
              <a:defRPr sz="1800">
                <a:solidFill>
                  <a:schemeClr val="tx1">
                    <a:lumMod val="65000"/>
                    <a:lumOff val="35000"/>
                  </a:schemeClr>
                </a:solidFill>
                <a:latin typeface="Century Gothic" panose="020B0502020202020204" pitchFamily="34" charset="0"/>
              </a:defRPr>
            </a:lvl3pPr>
            <a:lvl4pPr>
              <a:defRPr sz="1800">
                <a:solidFill>
                  <a:schemeClr val="tx1">
                    <a:lumMod val="65000"/>
                    <a:lumOff val="35000"/>
                  </a:schemeClr>
                </a:solidFill>
                <a:latin typeface="Century Gothic" panose="020B0502020202020204" pitchFamily="34" charset="0"/>
              </a:defRPr>
            </a:lvl4pPr>
            <a:lvl5pPr>
              <a:defRPr sz="1800">
                <a:solidFill>
                  <a:schemeClr val="tx1">
                    <a:lumMod val="65000"/>
                    <a:lumOff val="35000"/>
                  </a:schemeClr>
                </a:solidFill>
                <a:latin typeface="Century Gothic" panose="020B0502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37828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6165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31810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2"/>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2930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211442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3" name="Footer Placeholder 2"/>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4" name="Slide Number Placeholder 3"/>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1839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6733" y="273050"/>
            <a:ext cx="6815667" cy="5853113"/>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1"/>
            <a:ext cx="4011084" cy="4691063"/>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83877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548640"/>
            <a:fld id="{1DC30553-FB79-8E46-A36E-27B7CE66AB6E}" type="datetimeFigureOut">
              <a:rPr lang="en-US">
                <a:solidFill>
                  <a:prstClr val="black"/>
                </a:solidFill>
              </a:rPr>
              <a:pPr defTabSz="548640"/>
              <a:t>11/6/2018</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pPr defTabSz="548640"/>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pPr defTabSz="548640"/>
            <a:fld id="{C3305468-6EA7-4B44-9F91-D7CE60F8833E}" type="slidenum">
              <a:rPr lang="en-US">
                <a:solidFill>
                  <a:prstClr val="black"/>
                </a:solidFill>
              </a:rPr>
              <a:pPr defTabSz="548640"/>
              <a:t>‹#›</a:t>
            </a:fld>
            <a:endParaRPr lang="en-US">
              <a:solidFill>
                <a:prstClr val="black"/>
              </a:solidFill>
            </a:endParaRPr>
          </a:p>
        </p:txBody>
      </p:sp>
    </p:spTree>
    <p:extLst>
      <p:ext uri="{BB962C8B-B14F-4D97-AF65-F5344CB8AC3E}">
        <p14:creationId xmlns:p14="http://schemas.microsoft.com/office/powerpoint/2010/main" val="4505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83259"/>
            <a:ext cx="10972800" cy="834379"/>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5" name="Rectangle 4"/>
          <p:cNvSpPr/>
          <p:nvPr userDrawn="1"/>
        </p:nvSpPr>
        <p:spPr>
          <a:xfrm>
            <a:off x="0" y="177184"/>
            <a:ext cx="4357140" cy="10762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4357140" y="177184"/>
            <a:ext cx="7834859" cy="107629"/>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31183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8" r:id="rId12"/>
    <p:sldLayoutId id="2147483705" r:id="rId13"/>
    <p:sldLayoutId id="2147483710" r:id="rId14"/>
  </p:sldLayoutIdLst>
  <p:txStyles>
    <p:titleStyle>
      <a:lvl1pPr algn="l" defTabSz="548640" rtl="0" eaLnBrk="1" latinLnBrk="0" hangingPunct="1">
        <a:spcBef>
          <a:spcPct val="0"/>
        </a:spcBef>
        <a:buNone/>
        <a:defRPr sz="3200" b="1" kern="1200">
          <a:solidFill>
            <a:schemeClr val="accent6">
              <a:lumMod val="75000"/>
            </a:schemeClr>
          </a:solidFill>
          <a:latin typeface="Century Gothic"/>
          <a:ea typeface="+mj-ea"/>
          <a:cs typeface="Century Gothic"/>
        </a:defRPr>
      </a:lvl1pPr>
    </p:titleStyle>
    <p:body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image" Target="../media/image13.gif"/><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3" Type="http://schemas.openxmlformats.org/officeDocument/2006/relationships/image" Target="../media/image3.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gif"/><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jp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 Type="http://schemas.openxmlformats.org/officeDocument/2006/relationships/image" Target="../media/image5.png"/><Relationship Id="rId15" Type="http://schemas.openxmlformats.org/officeDocument/2006/relationships/image" Target="../media/image15.jp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jpeg"/><Relationship Id="rId49" Type="http://schemas.openxmlformats.org/officeDocument/2006/relationships/image" Target="../media/image49.png"/><Relationship Id="rId10" Type="http://schemas.openxmlformats.org/officeDocument/2006/relationships/image" Target="../media/image10.jpe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jpeg"/><Relationship Id="rId51"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801386" y="978947"/>
            <a:ext cx="6197006" cy="3821316"/>
          </a:xfrm>
          <a:prstGeom prst="rect">
            <a:avLst/>
          </a:prstGeom>
        </p:spPr>
        <p:txBody>
          <a:bodyPr vert="horz" lIns="109728" tIns="54864" rIns="109728" bIns="54864" rtlCol="0" anchor="ctr">
            <a:normAutofit/>
          </a:bodyPr>
          <a:lstStyle>
            <a:lvl1pPr algn="l" defTabSz="457200" rtl="0" eaLnBrk="1" latinLnBrk="0" hangingPunct="1">
              <a:spcBef>
                <a:spcPct val="0"/>
              </a:spcBef>
              <a:buNone/>
              <a:defRPr sz="3600" b="1" kern="1200">
                <a:solidFill>
                  <a:schemeClr val="tx1"/>
                </a:solidFill>
                <a:latin typeface="Century Gothic"/>
                <a:ea typeface="+mj-ea"/>
                <a:cs typeface="Century Gothic"/>
              </a:defRPr>
            </a:lvl1pPr>
          </a:lstStyle>
          <a:p>
            <a:pPr algn="ctr"/>
            <a:r>
              <a:rPr lang="en-US" sz="4400" dirty="0" smtClean="0">
                <a:solidFill>
                  <a:schemeClr val="tx2"/>
                </a:solidFill>
              </a:rPr>
              <a:t/>
            </a:r>
            <a:br>
              <a:rPr lang="en-US" sz="4400" dirty="0" smtClean="0">
                <a:solidFill>
                  <a:schemeClr val="tx2"/>
                </a:solidFill>
              </a:rPr>
            </a:br>
            <a:r>
              <a:rPr lang="en-US" sz="4400" dirty="0" smtClean="0">
                <a:solidFill>
                  <a:schemeClr val="tx2"/>
                </a:solidFill>
              </a:rPr>
              <a:t> </a:t>
            </a:r>
          </a:p>
        </p:txBody>
      </p:sp>
      <p:sp>
        <p:nvSpPr>
          <p:cNvPr id="2" name="Title 1"/>
          <p:cNvSpPr>
            <a:spLocks noGrp="1"/>
          </p:cNvSpPr>
          <p:nvPr>
            <p:ph type="ctrTitle"/>
          </p:nvPr>
        </p:nvSpPr>
        <p:spPr>
          <a:xfrm>
            <a:off x="1462430" y="4016201"/>
            <a:ext cx="10363200" cy="1470025"/>
          </a:xfrm>
        </p:spPr>
        <p:txBody>
          <a:bodyPr/>
          <a:lstStyle/>
          <a:p>
            <a:r>
              <a:rPr lang="en-GB" dirty="0" smtClean="0"/>
              <a:t>RETAIL SYNERGY SERVICES LTD</a:t>
            </a:r>
            <a:endParaRPr lang="en-GB" dirty="0"/>
          </a:p>
        </p:txBody>
      </p:sp>
      <p:sp>
        <p:nvSpPr>
          <p:cNvPr id="4" name="Title 1"/>
          <p:cNvSpPr txBox="1">
            <a:spLocks/>
          </p:cNvSpPr>
          <p:nvPr/>
        </p:nvSpPr>
        <p:spPr>
          <a:xfrm>
            <a:off x="3943352" y="2639366"/>
            <a:ext cx="4443411" cy="1148072"/>
          </a:xfrm>
          <a:prstGeom prst="rect">
            <a:avLst/>
          </a:prstGeom>
        </p:spPr>
        <p:txBody>
          <a:bodyPr vert="horz" lIns="91440" tIns="45720" rIns="91440" bIns="45720" rtlCol="0" anchor="ctr">
            <a:noAutofit/>
          </a:bodyPr>
          <a:lstStyle>
            <a:lvl1pPr algn="l" defTabSz="548640" rtl="0" eaLnBrk="1" latinLnBrk="0" hangingPunct="1">
              <a:spcBef>
                <a:spcPct val="0"/>
              </a:spcBef>
              <a:buNone/>
              <a:defRPr sz="4000" b="1" kern="1200">
                <a:solidFill>
                  <a:schemeClr val="bg1"/>
                </a:solidFill>
                <a:latin typeface="Century Gothic"/>
                <a:ea typeface="+mj-ea"/>
                <a:cs typeface="Century Gothic"/>
              </a:defRPr>
            </a:lvl1pPr>
          </a:lstStyle>
          <a:p>
            <a:pPr algn="ctr"/>
            <a:r>
              <a:rPr lang="en-GB" dirty="0" smtClean="0">
                <a:solidFill>
                  <a:schemeClr val="tx2">
                    <a:lumMod val="60000"/>
                    <a:lumOff val="40000"/>
                  </a:schemeClr>
                </a:solidFill>
              </a:rPr>
              <a:t>MERCHANDISING            TRAINING</a:t>
            </a:r>
            <a:endParaRPr lang="en-GB" dirty="0">
              <a:solidFill>
                <a:schemeClr val="tx2">
                  <a:lumMod val="60000"/>
                  <a:lumOff val="40000"/>
                </a:schemeClr>
              </a:solidFill>
            </a:endParaRPr>
          </a:p>
        </p:txBody>
      </p:sp>
    </p:spTree>
    <p:extLst>
      <p:ext uri="{BB962C8B-B14F-4D97-AF65-F5344CB8AC3E}">
        <p14:creationId xmlns:p14="http://schemas.microsoft.com/office/powerpoint/2010/main" val="2924632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5131177"/>
            <a:ext cx="11000935" cy="1210883"/>
          </a:xfrm>
          <a:prstGeom prst="rect">
            <a:avLst/>
          </a:prstGeom>
          <a:noFill/>
        </p:spPr>
        <p:txBody>
          <a:bodyPr wrap="square" lIns="101892" tIns="50946" rIns="101892" bIns="50946" rtlCol="0">
            <a:spAutoFit/>
          </a:bodyPr>
          <a:lstStyle/>
          <a:p>
            <a:r>
              <a:rPr lang="en-US" dirty="0">
                <a:latin typeface="Century Gothic" pitchFamily="34" charset="0"/>
              </a:rPr>
              <a:t>Merchandising  </a:t>
            </a:r>
            <a:r>
              <a:rPr lang="en-US" dirty="0" smtClean="0">
                <a:latin typeface="Century Gothic" pitchFamily="34" charset="0"/>
              </a:rPr>
              <a:t>is best </a:t>
            </a:r>
            <a:r>
              <a:rPr lang="en-US" dirty="0">
                <a:latin typeface="Century Gothic" pitchFamily="34" charset="0"/>
              </a:rPr>
              <a:t>defined in 5 </a:t>
            </a:r>
            <a:r>
              <a:rPr lang="en-US" dirty="0" smtClean="0">
                <a:latin typeface="Century Gothic" pitchFamily="34" charset="0"/>
              </a:rPr>
              <a:t>KPIs.</a:t>
            </a:r>
          </a:p>
          <a:p>
            <a:endParaRPr lang="en-US" dirty="0">
              <a:latin typeface="Century Gothic" pitchFamily="34" charset="0"/>
            </a:endParaRPr>
          </a:p>
          <a:p>
            <a:r>
              <a:rPr lang="en-US" dirty="0" smtClean="0">
                <a:latin typeface="Century Gothic" pitchFamily="34" charset="0"/>
              </a:rPr>
              <a:t>We </a:t>
            </a:r>
            <a:r>
              <a:rPr lang="en-US" dirty="0">
                <a:latin typeface="Century Gothic" pitchFamily="34" charset="0"/>
              </a:rPr>
              <a:t>shall however define it in relation to </a:t>
            </a:r>
            <a:r>
              <a:rPr lang="en-US" dirty="0" smtClean="0">
                <a:latin typeface="Century Gothic" pitchFamily="34" charset="0"/>
              </a:rPr>
              <a:t>the client’s specific objectives by </a:t>
            </a:r>
            <a:r>
              <a:rPr lang="en-US" dirty="0">
                <a:latin typeface="Century Gothic" pitchFamily="34" charset="0"/>
              </a:rPr>
              <a:t>adopting </a:t>
            </a:r>
            <a:r>
              <a:rPr lang="en-US" dirty="0" smtClean="0">
                <a:latin typeface="Century Gothic" pitchFamily="34" charset="0"/>
              </a:rPr>
              <a:t>our  PMS merchandising </a:t>
            </a:r>
            <a:r>
              <a:rPr lang="en-US" dirty="0">
                <a:latin typeface="Century Gothic" pitchFamily="34" charset="0"/>
              </a:rPr>
              <a:t>guide</a:t>
            </a:r>
          </a:p>
        </p:txBody>
      </p:sp>
      <p:sp>
        <p:nvSpPr>
          <p:cNvPr id="9" name="Title 1"/>
          <p:cNvSpPr>
            <a:spLocks noGrp="1"/>
          </p:cNvSpPr>
          <p:nvPr>
            <p:ph type="title"/>
          </p:nvPr>
        </p:nvSpPr>
        <p:spPr/>
        <p:txBody>
          <a:bodyPr>
            <a:normAutofit/>
          </a:bodyPr>
          <a:lstStyle/>
          <a:p>
            <a:r>
              <a:rPr lang="en-US" b="1" dirty="0" smtClean="0">
                <a:solidFill>
                  <a:srgbClr val="00B050"/>
                </a:solidFill>
              </a:rPr>
              <a:t>OUR EXECUTION STRATEGY THROUGH THE 5P’S</a:t>
            </a:r>
            <a:endParaRPr lang="en-US" b="1" dirty="0">
              <a:solidFill>
                <a:srgbClr val="00B050"/>
              </a:solidFill>
            </a:endParaRPr>
          </a:p>
        </p:txBody>
      </p:sp>
      <p:pic>
        <p:nvPicPr>
          <p:cNvPr id="5" name="Picture 2" descr="https://destinogelado.files.wordpress.com/2014/01/check-list-red.jpg"/>
          <p:cNvPicPr>
            <a:picLocks noChangeAspect="1" noChangeArrowheads="1"/>
          </p:cNvPicPr>
          <p:nvPr/>
        </p:nvPicPr>
        <p:blipFill>
          <a:blip r:embed="rId2"/>
          <a:srcRect/>
          <a:stretch>
            <a:fillRect/>
          </a:stretch>
        </p:blipFill>
        <p:spPr bwMode="auto">
          <a:xfrm>
            <a:off x="2202598" y="1542310"/>
            <a:ext cx="4360987" cy="3267493"/>
          </a:xfrm>
          <a:prstGeom prst="rect">
            <a:avLst/>
          </a:prstGeom>
          <a:noFill/>
        </p:spPr>
      </p:pic>
      <p:sp>
        <p:nvSpPr>
          <p:cNvPr id="6" name="TextBox 5"/>
          <p:cNvSpPr txBox="1"/>
          <p:nvPr/>
        </p:nvSpPr>
        <p:spPr>
          <a:xfrm>
            <a:off x="8368145" y="1937756"/>
            <a:ext cx="2857872" cy="2169825"/>
          </a:xfrm>
          <a:prstGeom prst="rect">
            <a:avLst/>
          </a:prstGeom>
          <a:noFill/>
        </p:spPr>
        <p:txBody>
          <a:bodyPr wrap="square" rtlCol="0">
            <a:spAutoFit/>
          </a:bodyPr>
          <a:lstStyle/>
          <a:p>
            <a:pPr>
              <a:lnSpc>
                <a:spcPct val="150000"/>
              </a:lnSpc>
              <a:buFont typeface="Arial" pitchFamily="34" charset="0"/>
              <a:buChar char="•"/>
            </a:pPr>
            <a:r>
              <a:rPr lang="en-US" dirty="0">
                <a:latin typeface="Century Gothic" pitchFamily="34" charset="0"/>
              </a:rPr>
              <a:t> </a:t>
            </a:r>
            <a:r>
              <a:rPr lang="en-US" dirty="0" smtClean="0">
                <a:latin typeface="Century Gothic" pitchFamily="34" charset="0"/>
              </a:rPr>
              <a:t>Presence- availability</a:t>
            </a:r>
            <a:endParaRPr lang="en-US" dirty="0">
              <a:latin typeface="Century Gothic" pitchFamily="34" charset="0"/>
            </a:endParaRPr>
          </a:p>
          <a:p>
            <a:pPr>
              <a:lnSpc>
                <a:spcPct val="150000"/>
              </a:lnSpc>
              <a:buFont typeface="Arial" pitchFamily="34" charset="0"/>
              <a:buChar char="•"/>
            </a:pPr>
            <a:r>
              <a:rPr lang="en-US" dirty="0">
                <a:latin typeface="Century Gothic" pitchFamily="34" charset="0"/>
              </a:rPr>
              <a:t> </a:t>
            </a:r>
            <a:r>
              <a:rPr lang="en-US" dirty="0" smtClean="0">
                <a:latin typeface="Century Gothic" pitchFamily="34" charset="0"/>
              </a:rPr>
              <a:t>Placement/Planogram</a:t>
            </a:r>
            <a:endParaRPr lang="en-US" dirty="0">
              <a:latin typeface="Century Gothic" pitchFamily="34" charset="0"/>
            </a:endParaRPr>
          </a:p>
          <a:p>
            <a:pPr>
              <a:lnSpc>
                <a:spcPct val="150000"/>
              </a:lnSpc>
              <a:buFont typeface="Arial" pitchFamily="34" charset="0"/>
              <a:buChar char="•"/>
            </a:pPr>
            <a:r>
              <a:rPr lang="en-US" dirty="0">
                <a:latin typeface="Century Gothic" pitchFamily="34" charset="0"/>
              </a:rPr>
              <a:t> Price</a:t>
            </a:r>
          </a:p>
          <a:p>
            <a:pPr>
              <a:lnSpc>
                <a:spcPct val="150000"/>
              </a:lnSpc>
              <a:buFont typeface="Arial" pitchFamily="34" charset="0"/>
              <a:buChar char="•"/>
            </a:pPr>
            <a:r>
              <a:rPr lang="en-US" dirty="0">
                <a:latin typeface="Century Gothic" pitchFamily="34" charset="0"/>
              </a:rPr>
              <a:t> Promotion</a:t>
            </a:r>
          </a:p>
          <a:p>
            <a:pPr>
              <a:lnSpc>
                <a:spcPct val="150000"/>
              </a:lnSpc>
              <a:buFont typeface="Arial" pitchFamily="34" charset="0"/>
              <a:buChar char="•"/>
            </a:pPr>
            <a:r>
              <a:rPr lang="en-US" dirty="0">
                <a:latin typeface="Century Gothic" pitchFamily="34" charset="0"/>
              </a:rPr>
              <a:t> Point of sale materials</a:t>
            </a:r>
          </a:p>
        </p:txBody>
      </p:sp>
    </p:spTree>
    <p:extLst>
      <p:ext uri="{BB962C8B-B14F-4D97-AF65-F5344CB8AC3E}">
        <p14:creationId xmlns:p14="http://schemas.microsoft.com/office/powerpoint/2010/main" val="3966224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12921"/>
            <a:ext cx="10972800" cy="834379"/>
          </a:xfrm>
        </p:spPr>
        <p:txBody>
          <a:bodyPr/>
          <a:lstStyle/>
          <a:p>
            <a:r>
              <a:rPr lang="en-US" dirty="0" smtClean="0">
                <a:solidFill>
                  <a:srgbClr val="00B050"/>
                </a:solidFill>
              </a:rPr>
              <a:t>OUR APPROACH</a:t>
            </a:r>
            <a:endParaRPr lang="en-US" dirty="0">
              <a:solidFill>
                <a:srgbClr val="00B050"/>
              </a:solidFill>
            </a:endParaRPr>
          </a:p>
        </p:txBody>
      </p:sp>
      <p:graphicFrame>
        <p:nvGraphicFramePr>
          <p:cNvPr id="5" name="Diagram 4"/>
          <p:cNvGraphicFramePr/>
          <p:nvPr>
            <p:extLst/>
          </p:nvPr>
        </p:nvGraphicFramePr>
        <p:xfrm>
          <a:off x="720977" y="1453592"/>
          <a:ext cx="10750043" cy="4546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017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1972" y="1442435"/>
            <a:ext cx="10787306" cy="35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1892" tIns="50946" rIns="101892" bIns="50946" rtlCol="0" anchor="ctr"/>
          <a:lstStyle/>
          <a:p>
            <a:pPr marL="1018901" lvl="1" indent="-573131">
              <a:spcBef>
                <a:spcPct val="20000"/>
              </a:spcBef>
              <a:buClr>
                <a:schemeClr val="accent2"/>
              </a:buClr>
              <a:buFont typeface="Wingdings" panose="05000000000000000000" pitchFamily="2" charset="2"/>
              <a:buChar char="v"/>
              <a:defRPr/>
            </a:pPr>
            <a:r>
              <a:rPr lang="en-US" dirty="0" smtClean="0">
                <a:solidFill>
                  <a:schemeClr val="tx1"/>
                </a:solidFill>
                <a:latin typeface="Century Gothic" pitchFamily="34" charset="0"/>
              </a:rPr>
              <a:t>Establish </a:t>
            </a:r>
            <a:r>
              <a:rPr lang="en-US" dirty="0">
                <a:solidFill>
                  <a:schemeClr val="tx1"/>
                </a:solidFill>
                <a:latin typeface="Century Gothic" panose="020B0502020202020204" pitchFamily="34" charset="0"/>
              </a:rPr>
              <a:t>Stock Norms by category for order replenishment in all merchandised </a:t>
            </a:r>
            <a:r>
              <a:rPr lang="en-US" dirty="0" smtClean="0">
                <a:solidFill>
                  <a:schemeClr val="tx1"/>
                </a:solidFill>
                <a:latin typeface="Century Gothic" panose="020B0502020202020204" pitchFamily="34" charset="0"/>
              </a:rPr>
              <a:t>outlets</a:t>
            </a:r>
          </a:p>
          <a:p>
            <a:pPr marL="1018901" lvl="1" indent="-573131">
              <a:spcBef>
                <a:spcPct val="20000"/>
              </a:spcBef>
              <a:buClr>
                <a:schemeClr val="accent2"/>
              </a:buClr>
              <a:buFont typeface="Wingdings" panose="05000000000000000000" pitchFamily="2" charset="2"/>
              <a:buChar char="v"/>
              <a:defRPr/>
            </a:pPr>
            <a:endParaRPr lang="en-GB" dirty="0">
              <a:solidFill>
                <a:schemeClr val="tx1"/>
              </a:solidFill>
              <a:latin typeface="Century Gothic" panose="020B0502020202020204" pitchFamily="34" charset="0"/>
            </a:endParaRPr>
          </a:p>
          <a:p>
            <a:pPr marL="1018901" lvl="1" indent="-573131">
              <a:spcBef>
                <a:spcPct val="20000"/>
              </a:spcBef>
              <a:buClr>
                <a:schemeClr val="accent2"/>
              </a:buClr>
              <a:buFont typeface="Wingdings" panose="05000000000000000000" pitchFamily="2" charset="2"/>
              <a:buChar char="v"/>
              <a:defRPr/>
            </a:pPr>
            <a:r>
              <a:rPr lang="en-US" dirty="0" smtClean="0">
                <a:solidFill>
                  <a:schemeClr val="tx1"/>
                </a:solidFill>
                <a:latin typeface="Century Gothic" pitchFamily="34" charset="0"/>
              </a:rPr>
              <a:t>Ensure order generation and follow up are shared with the client</a:t>
            </a:r>
          </a:p>
          <a:p>
            <a:pPr marL="1018901" lvl="1" indent="-573131">
              <a:spcBef>
                <a:spcPct val="20000"/>
              </a:spcBef>
              <a:buClr>
                <a:schemeClr val="accent2"/>
              </a:buClr>
              <a:buFont typeface="Wingdings" panose="05000000000000000000" pitchFamily="2" charset="2"/>
              <a:buChar char="v"/>
              <a:defRPr/>
            </a:pPr>
            <a:endParaRPr lang="en-US" dirty="0" smtClean="0">
              <a:solidFill>
                <a:schemeClr val="tx1"/>
              </a:solidFill>
              <a:latin typeface="Century Gothic" pitchFamily="34" charset="0"/>
            </a:endParaRPr>
          </a:p>
          <a:p>
            <a:pPr marL="1018901" lvl="1" indent="-573131">
              <a:spcBef>
                <a:spcPct val="20000"/>
              </a:spcBef>
              <a:buClr>
                <a:schemeClr val="accent2"/>
              </a:buClr>
              <a:buFont typeface="Wingdings" panose="05000000000000000000" pitchFamily="2" charset="2"/>
              <a:buChar char="v"/>
              <a:defRPr/>
            </a:pPr>
            <a:r>
              <a:rPr lang="en-US" dirty="0" smtClean="0">
                <a:solidFill>
                  <a:schemeClr val="tx1"/>
                </a:solidFill>
                <a:latin typeface="Century Gothic" pitchFamily="34" charset="0"/>
              </a:rPr>
              <a:t>Raise alarm in case of under or delayed  stock supplies</a:t>
            </a:r>
          </a:p>
          <a:p>
            <a:pPr marL="445770" lvl="1">
              <a:spcBef>
                <a:spcPct val="20000"/>
              </a:spcBef>
              <a:buClr>
                <a:schemeClr val="accent2"/>
              </a:buClr>
              <a:defRPr/>
            </a:pPr>
            <a:endParaRPr lang="en-US" dirty="0">
              <a:solidFill>
                <a:schemeClr val="tx1"/>
              </a:solidFill>
              <a:latin typeface="Century Gothic" pitchFamily="34" charset="0"/>
            </a:endParaRPr>
          </a:p>
        </p:txBody>
      </p:sp>
      <p:sp>
        <p:nvSpPr>
          <p:cNvPr id="8" name="Title 7"/>
          <p:cNvSpPr txBox="1">
            <a:spLocks noGrp="1"/>
          </p:cNvSpPr>
          <p:nvPr>
            <p:ph type="title"/>
          </p:nvPr>
        </p:nvSpPr>
        <p:spPr>
          <a:xfrm>
            <a:off x="101600" y="651834"/>
            <a:ext cx="6967940" cy="595330"/>
          </a:xfrm>
          <a:prstGeom prst="rect">
            <a:avLst/>
          </a:prstGeom>
          <a:noFill/>
        </p:spPr>
        <p:txBody>
          <a:bodyPr wrap="square" lIns="101892" tIns="50946" rIns="101892" bIns="50946" rtlCol="0">
            <a:spAutoFit/>
          </a:bodyPr>
          <a:lstStyle/>
          <a:p>
            <a:r>
              <a:rPr lang="en-US" b="1" dirty="0" smtClean="0">
                <a:solidFill>
                  <a:srgbClr val="00B050"/>
                </a:solidFill>
                <a:latin typeface="Century Gothic" pitchFamily="34" charset="0"/>
              </a:rPr>
              <a:t>1) 100% PRESENCE/AVAILABILITY</a:t>
            </a:r>
            <a:endParaRPr lang="en-US" b="1" dirty="0">
              <a:solidFill>
                <a:srgbClr val="00B050"/>
              </a:solidFill>
              <a:latin typeface="Century Gothic" pitchFamily="34" charset="0"/>
            </a:endParaRPr>
          </a:p>
        </p:txBody>
      </p:sp>
    </p:spTree>
    <p:extLst>
      <p:ext uri="{BB962C8B-B14F-4D97-AF65-F5344CB8AC3E}">
        <p14:creationId xmlns:p14="http://schemas.microsoft.com/office/powerpoint/2010/main" val="2126031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050"/>
                </a:solidFill>
              </a:rPr>
              <a:t>2) PLACEMENT(PLAN-O-GRAM/SHARE OF SHELF)</a:t>
            </a:r>
            <a:endParaRPr lang="en-US" dirty="0">
              <a:solidFill>
                <a:srgbClr val="00B050"/>
              </a:solidFill>
            </a:endParaRPr>
          </a:p>
        </p:txBody>
      </p:sp>
      <p:sp>
        <p:nvSpPr>
          <p:cNvPr id="5" name="Content Placeholder 2"/>
          <p:cNvSpPr txBox="1">
            <a:spLocks noGrp="1"/>
          </p:cNvSpPr>
          <p:nvPr>
            <p:ph idx="1"/>
          </p:nvPr>
        </p:nvSpPr>
        <p:spPr>
          <a:xfrm>
            <a:off x="609600" y="1600200"/>
            <a:ext cx="10401837" cy="4525963"/>
          </a:xfrm>
          <a:prstGeom prst="rect">
            <a:avLst/>
          </a:prstGeom>
          <a:noFill/>
          <a:ln>
            <a:noFill/>
          </a:ln>
        </p:spPr>
        <p:txBody>
          <a:bodyPr vert="horz" lIns="101892" tIns="50946" rIns="101892" bIns="50946" rtlCol="0" anchor="ctr">
            <a:noAutofit/>
          </a:bodyPr>
          <a:lstStyle/>
          <a:p>
            <a:pPr marL="509449" indent="-509449">
              <a:lnSpc>
                <a:spcPct val="150000"/>
              </a:lnSpc>
              <a:buFont typeface="Arial" pitchFamily="34" charset="0"/>
              <a:buChar char="•"/>
              <a:defRPr/>
            </a:pPr>
            <a:endParaRPr lang="en-US" dirty="0" smtClean="0">
              <a:solidFill>
                <a:schemeClr val="tx1"/>
              </a:solidFill>
            </a:endParaRPr>
          </a:p>
          <a:p>
            <a:pPr marL="509449" indent="-509449">
              <a:lnSpc>
                <a:spcPct val="150000"/>
              </a:lnSpc>
              <a:buFont typeface="Arial" pitchFamily="34" charset="0"/>
              <a:buChar char="•"/>
              <a:defRPr/>
            </a:pPr>
            <a:r>
              <a:rPr lang="en-US" dirty="0" smtClean="0">
                <a:solidFill>
                  <a:schemeClr val="tx1"/>
                </a:solidFill>
              </a:rPr>
              <a:t> </a:t>
            </a:r>
            <a:r>
              <a:rPr lang="en-US" dirty="0">
                <a:solidFill>
                  <a:schemeClr val="tx1"/>
                </a:solidFill>
              </a:rPr>
              <a:t>Ensure that </a:t>
            </a:r>
            <a:r>
              <a:rPr lang="en-US" b="1" dirty="0" smtClean="0">
                <a:solidFill>
                  <a:schemeClr val="tx1"/>
                </a:solidFill>
              </a:rPr>
              <a:t>Spice World products </a:t>
            </a:r>
            <a:r>
              <a:rPr lang="en-US" dirty="0" smtClean="0">
                <a:solidFill>
                  <a:schemeClr val="tx1"/>
                </a:solidFill>
              </a:rPr>
              <a:t>on </a:t>
            </a:r>
            <a:r>
              <a:rPr lang="en-US" dirty="0">
                <a:solidFill>
                  <a:schemeClr val="tx1"/>
                </a:solidFill>
              </a:rPr>
              <a:t>shelf have </a:t>
            </a:r>
            <a:r>
              <a:rPr lang="en-US" dirty="0" smtClean="0">
                <a:solidFill>
                  <a:schemeClr val="tx1"/>
                </a:solidFill>
              </a:rPr>
              <a:t>acquired more shelf space  than the  market </a:t>
            </a:r>
            <a:r>
              <a:rPr lang="en-US" dirty="0">
                <a:solidFill>
                  <a:schemeClr val="tx1"/>
                </a:solidFill>
              </a:rPr>
              <a:t>share</a:t>
            </a:r>
          </a:p>
          <a:p>
            <a:pPr marL="509449" indent="-509449">
              <a:lnSpc>
                <a:spcPct val="150000"/>
              </a:lnSpc>
              <a:buFont typeface="Arial" pitchFamily="34" charset="0"/>
              <a:buChar char="•"/>
              <a:defRPr/>
            </a:pPr>
            <a:r>
              <a:rPr lang="en-US" dirty="0">
                <a:solidFill>
                  <a:schemeClr val="tx1"/>
                </a:solidFill>
              </a:rPr>
              <a:t> Influence </a:t>
            </a:r>
            <a:r>
              <a:rPr lang="en-US" b="1" dirty="0">
                <a:solidFill>
                  <a:schemeClr val="tx1"/>
                </a:solidFill>
              </a:rPr>
              <a:t>order generation process  </a:t>
            </a:r>
            <a:r>
              <a:rPr lang="en-US" dirty="0">
                <a:solidFill>
                  <a:schemeClr val="tx1"/>
                </a:solidFill>
              </a:rPr>
              <a:t>to ensure </a:t>
            </a:r>
            <a:r>
              <a:rPr lang="en-US" b="1" dirty="0">
                <a:solidFill>
                  <a:schemeClr val="tx1"/>
                </a:solidFill>
              </a:rPr>
              <a:t>good stock pressure </a:t>
            </a:r>
            <a:r>
              <a:rPr lang="en-US" dirty="0">
                <a:solidFill>
                  <a:schemeClr val="tx1"/>
                </a:solidFill>
              </a:rPr>
              <a:t>for the </a:t>
            </a:r>
            <a:r>
              <a:rPr lang="en-US" dirty="0" smtClean="0">
                <a:solidFill>
                  <a:schemeClr val="tx1"/>
                </a:solidFill>
              </a:rPr>
              <a:t>brands</a:t>
            </a:r>
          </a:p>
          <a:p>
            <a:pPr marL="509449" indent="-509449">
              <a:lnSpc>
                <a:spcPct val="150000"/>
              </a:lnSpc>
              <a:buFont typeface="Arial" pitchFamily="34" charset="0"/>
              <a:buChar char="•"/>
              <a:defRPr/>
            </a:pPr>
            <a:r>
              <a:rPr lang="en-US" dirty="0" smtClean="0">
                <a:solidFill>
                  <a:schemeClr val="tx1"/>
                </a:solidFill>
              </a:rPr>
              <a:t>Practice </a:t>
            </a:r>
            <a:r>
              <a:rPr lang="en-US" b="1" dirty="0" smtClean="0">
                <a:solidFill>
                  <a:schemeClr val="tx1"/>
                </a:solidFill>
              </a:rPr>
              <a:t>FIFO &amp; FEFO to eliminate expiries</a:t>
            </a:r>
            <a:endParaRPr lang="en-US" b="1" dirty="0">
              <a:solidFill>
                <a:schemeClr val="tx1"/>
              </a:solidFill>
            </a:endParaRPr>
          </a:p>
          <a:p>
            <a:pPr marL="509449" indent="-509449">
              <a:lnSpc>
                <a:spcPct val="150000"/>
              </a:lnSpc>
              <a:buFont typeface="Arial" pitchFamily="34" charset="0"/>
              <a:buChar char="•"/>
              <a:defRPr/>
            </a:pPr>
            <a:r>
              <a:rPr lang="en-US" dirty="0" smtClean="0">
                <a:solidFill>
                  <a:schemeClr val="tx1"/>
                </a:solidFill>
              </a:rPr>
              <a:t>Attain </a:t>
            </a:r>
            <a:r>
              <a:rPr lang="en-US" b="1" dirty="0">
                <a:solidFill>
                  <a:schemeClr val="tx1"/>
                </a:solidFill>
              </a:rPr>
              <a:t>block displays</a:t>
            </a:r>
          </a:p>
          <a:p>
            <a:pPr marL="509449" indent="-509449">
              <a:lnSpc>
                <a:spcPct val="150000"/>
              </a:lnSpc>
              <a:buFont typeface="Arial" pitchFamily="34" charset="0"/>
              <a:buChar char="•"/>
              <a:defRPr/>
            </a:pPr>
            <a:r>
              <a:rPr lang="en-US" b="1" dirty="0">
                <a:solidFill>
                  <a:schemeClr val="tx1"/>
                </a:solidFill>
              </a:rPr>
              <a:t>Negotiate</a:t>
            </a:r>
            <a:r>
              <a:rPr lang="en-US" dirty="0">
                <a:solidFill>
                  <a:schemeClr val="tx1"/>
                </a:solidFill>
              </a:rPr>
              <a:t> for </a:t>
            </a:r>
            <a:r>
              <a:rPr lang="en-US" b="1" dirty="0">
                <a:solidFill>
                  <a:schemeClr val="tx1"/>
                </a:solidFill>
              </a:rPr>
              <a:t>extra displays </a:t>
            </a:r>
          </a:p>
          <a:p>
            <a:pPr marL="509449" indent="-509449">
              <a:lnSpc>
                <a:spcPct val="150000"/>
              </a:lnSpc>
              <a:buFont typeface="Arial" pitchFamily="34" charset="0"/>
              <a:buChar char="•"/>
              <a:defRPr/>
            </a:pPr>
            <a:r>
              <a:rPr lang="en-US" b="1" dirty="0">
                <a:solidFill>
                  <a:schemeClr val="tx1"/>
                </a:solidFill>
              </a:rPr>
              <a:t>Adherence</a:t>
            </a:r>
            <a:r>
              <a:rPr lang="en-US" dirty="0">
                <a:solidFill>
                  <a:schemeClr val="tx1"/>
                </a:solidFill>
              </a:rPr>
              <a:t> to </a:t>
            </a:r>
            <a:r>
              <a:rPr lang="en-US" b="1" dirty="0">
                <a:solidFill>
                  <a:schemeClr val="tx1"/>
                </a:solidFill>
              </a:rPr>
              <a:t>set planograms </a:t>
            </a:r>
            <a:r>
              <a:rPr lang="en-US" dirty="0">
                <a:solidFill>
                  <a:schemeClr val="tx1"/>
                </a:solidFill>
              </a:rPr>
              <a:t>as per client’s </a:t>
            </a:r>
            <a:r>
              <a:rPr lang="en-US" dirty="0" smtClean="0">
                <a:solidFill>
                  <a:schemeClr val="tx1"/>
                </a:solidFill>
              </a:rPr>
              <a:t>guidelines</a:t>
            </a:r>
          </a:p>
          <a:p>
            <a:pPr marL="509449" indent="-509449">
              <a:lnSpc>
                <a:spcPct val="150000"/>
              </a:lnSpc>
              <a:buFont typeface="Arial" pitchFamily="34" charset="0"/>
              <a:buChar char="•"/>
              <a:defRPr/>
            </a:pPr>
            <a:r>
              <a:rPr lang="en-US" dirty="0" smtClean="0">
                <a:solidFill>
                  <a:schemeClr val="tx1"/>
                </a:solidFill>
              </a:rPr>
              <a:t>Ensure that category placement is done in consideration to traffic</a:t>
            </a:r>
          </a:p>
          <a:p>
            <a:pPr marL="509449" indent="-509449">
              <a:lnSpc>
                <a:spcPct val="150000"/>
              </a:lnSpc>
              <a:buFont typeface="Arial" pitchFamily="34" charset="0"/>
              <a:buChar char="•"/>
              <a:defRPr/>
            </a:pPr>
            <a:r>
              <a:rPr lang="en-US" dirty="0" smtClean="0">
                <a:solidFill>
                  <a:schemeClr val="tx1"/>
                </a:solidFill>
              </a:rPr>
              <a:t>Maintain clean products</a:t>
            </a:r>
          </a:p>
          <a:p>
            <a:pPr marL="509449" indent="-509449">
              <a:lnSpc>
                <a:spcPct val="150000"/>
              </a:lnSpc>
              <a:buFont typeface="Arial" pitchFamily="34" charset="0"/>
              <a:buChar char="•"/>
              <a:defRPr/>
            </a:pPr>
            <a:endParaRPr lang="en-US" dirty="0">
              <a:solidFill>
                <a:schemeClr val="tx1"/>
              </a:solidFill>
            </a:endParaRPr>
          </a:p>
          <a:p>
            <a:pPr marL="382088" indent="-382088">
              <a:lnSpc>
                <a:spcPct val="150000"/>
              </a:lnSpc>
              <a:buFont typeface="Arial" pitchFamily="34" charset="0"/>
              <a:buChar char="•"/>
              <a:defRPr/>
            </a:pPr>
            <a:endParaRPr lang="en-US" dirty="0">
              <a:solidFill>
                <a:schemeClr val="tx1"/>
              </a:solidFill>
            </a:endParaRPr>
          </a:p>
        </p:txBody>
      </p:sp>
      <p:sp>
        <p:nvSpPr>
          <p:cNvPr id="8" name="AutoShape 4" descr="Displaying IMG-20170613-WA007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47264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1000"/>
                                        <p:tgtEl>
                                          <p:spTgt spid="5">
                                            <p:txEl>
                                              <p:pRg st="7" end="7"/>
                                            </p:txEl>
                                          </p:spTgt>
                                        </p:tgtEl>
                                      </p:cBhvr>
                                    </p:animEffect>
                                    <p:anim calcmode="lin" valueType="num">
                                      <p:cBhvr>
                                        <p:cTn id="5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1000"/>
                                        <p:tgtEl>
                                          <p:spTgt spid="5">
                                            <p:txEl>
                                              <p:pRg st="8" end="8"/>
                                            </p:txEl>
                                          </p:spTgt>
                                        </p:tgtEl>
                                      </p:cBhvr>
                                    </p:animEffect>
                                    <p:anim calcmode="lin" valueType="num">
                                      <p:cBhvr>
                                        <p:cTn id="5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27" y="365126"/>
            <a:ext cx="4031088" cy="510637"/>
          </a:xfrm>
        </p:spPr>
        <p:txBody>
          <a:bodyPr>
            <a:normAutofit fontScale="90000"/>
          </a:bodyPr>
          <a:lstStyle/>
          <a:p>
            <a:r>
              <a:rPr lang="en-GB" sz="2800" b="1" dirty="0" smtClean="0">
                <a:solidFill>
                  <a:srgbClr val="00B050"/>
                </a:solidFill>
              </a:rPr>
              <a:t>PLACEMENT &amp; VISIBILITY</a:t>
            </a:r>
            <a:endParaRPr lang="en-GB" sz="2800" b="1" dirty="0">
              <a:solidFill>
                <a:srgbClr val="00B050"/>
              </a:solidFill>
            </a:endParaRPr>
          </a:p>
        </p:txBody>
      </p:sp>
      <p:sp>
        <p:nvSpPr>
          <p:cNvPr id="3" name="Content Placeholder 2"/>
          <p:cNvSpPr>
            <a:spLocks noGrp="1"/>
          </p:cNvSpPr>
          <p:nvPr>
            <p:ph idx="1"/>
          </p:nvPr>
        </p:nvSpPr>
        <p:spPr>
          <a:xfrm>
            <a:off x="373487" y="1107584"/>
            <a:ext cx="11397803" cy="5525035"/>
          </a:xfrm>
        </p:spPr>
        <p:txBody>
          <a:bodyPr>
            <a:noAutofit/>
          </a:bodyPr>
          <a:lstStyle/>
          <a:p>
            <a:r>
              <a:rPr lang="en-GB" dirty="0" smtClean="0">
                <a:solidFill>
                  <a:schemeClr val="tx1"/>
                </a:solidFill>
                <a:latin typeface="Century Gothic" panose="020B0502020202020204" pitchFamily="34" charset="0"/>
              </a:rPr>
              <a:t>Ensure that the planogram  compliance  in all the merchandised outlets</a:t>
            </a:r>
          </a:p>
          <a:p>
            <a:endParaRPr lang="en-GB" dirty="0" smtClean="0">
              <a:solidFill>
                <a:schemeClr val="tx1"/>
              </a:solidFill>
              <a:latin typeface="Century Gothic" panose="020B0502020202020204" pitchFamily="34" charset="0"/>
            </a:endParaRPr>
          </a:p>
          <a:p>
            <a:r>
              <a:rPr lang="en-GB" dirty="0" smtClean="0">
                <a:solidFill>
                  <a:schemeClr val="tx1"/>
                </a:solidFill>
                <a:latin typeface="Century Gothic" panose="020B0502020202020204" pitchFamily="34" charset="0"/>
              </a:rPr>
              <a:t> Recognize best in class ( perfect store) and reward the merchandisers as a motivation and make it competitive to the rest of the team members.</a:t>
            </a:r>
          </a:p>
          <a:p>
            <a:endParaRPr lang="en-GB" dirty="0" smtClean="0">
              <a:solidFill>
                <a:schemeClr val="tx1"/>
              </a:solidFill>
              <a:latin typeface="Century Gothic" panose="020B0502020202020204" pitchFamily="34" charset="0"/>
            </a:endParaRPr>
          </a:p>
          <a:p>
            <a:r>
              <a:rPr lang="en-GB" dirty="0" smtClean="0">
                <a:solidFill>
                  <a:schemeClr val="tx1"/>
                </a:solidFill>
                <a:latin typeface="Century Gothic" panose="020B0502020202020204" pitchFamily="34" charset="0"/>
              </a:rPr>
              <a:t>Share the share of shelf report with client and review action plans for the following month, this will keep the team on toes and ensure we achieve the set projected target</a:t>
            </a:r>
          </a:p>
          <a:p>
            <a:endParaRPr lang="en-GB" dirty="0">
              <a:solidFill>
                <a:schemeClr val="tx1"/>
              </a:solidFill>
              <a:latin typeface="Century Gothic" panose="020B0502020202020204" pitchFamily="34" charset="0"/>
            </a:endParaRPr>
          </a:p>
          <a:p>
            <a:r>
              <a:rPr lang="en-GB" dirty="0" smtClean="0">
                <a:solidFill>
                  <a:schemeClr val="tx1"/>
                </a:solidFill>
                <a:latin typeface="Century Gothic" panose="020B0502020202020204" pitchFamily="34" charset="0"/>
              </a:rPr>
              <a:t>Through our rapport, negotiate for extra visibility placements during the end of the month period or during promotional activities, this will also include new product that Spice World may introduce during this period.</a:t>
            </a:r>
          </a:p>
          <a:p>
            <a:endParaRPr lang="en-GB" dirty="0">
              <a:solidFill>
                <a:schemeClr val="tx1"/>
              </a:solidFill>
              <a:latin typeface="Century Gothic" panose="020B0502020202020204" pitchFamily="34" charset="0"/>
            </a:endParaRPr>
          </a:p>
          <a:p>
            <a:r>
              <a:rPr lang="en-GB" dirty="0" smtClean="0">
                <a:solidFill>
                  <a:schemeClr val="tx1"/>
                </a:solidFill>
                <a:latin typeface="Century Gothic" panose="020B0502020202020204" pitchFamily="34" charset="0"/>
              </a:rPr>
              <a:t>We shall make sure that any new entry products acquire new share of shelf instead of cannibalizing on our existing share</a:t>
            </a:r>
          </a:p>
          <a:p>
            <a:pPr marL="0" indent="0">
              <a:buNone/>
            </a:pPr>
            <a:endParaRPr lang="en-GB" dirty="0">
              <a:solidFill>
                <a:schemeClr val="tx1"/>
              </a:solidFill>
              <a:latin typeface="Century Gothic" panose="020B0502020202020204" pitchFamily="34" charset="0"/>
            </a:endParaRPr>
          </a:p>
          <a:p>
            <a:r>
              <a:rPr lang="en-GB" dirty="0" smtClean="0">
                <a:solidFill>
                  <a:schemeClr val="tx1"/>
                </a:solidFill>
                <a:latin typeface="Century Gothic" panose="020B0502020202020204" pitchFamily="34" charset="0"/>
              </a:rPr>
              <a:t>We also propose to have regular trainings for any new products launched into the market so that the team become Spice World  brand advocates while in trade and understand in depth the expectations </a:t>
            </a:r>
          </a:p>
          <a:p>
            <a:endParaRPr lang="en-GB"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44945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6822" y="1352282"/>
            <a:ext cx="10925577" cy="65356"/>
          </a:xfrm>
        </p:spPr>
        <p:txBody>
          <a:bodyPr/>
          <a:lstStyle/>
          <a:p>
            <a:r>
              <a:rPr lang="en-US" dirty="0" smtClean="0">
                <a:solidFill>
                  <a:srgbClr val="00B050"/>
                </a:solidFill>
              </a:rPr>
              <a:t>3) PRICING</a:t>
            </a:r>
            <a:endParaRPr lang="en-US" dirty="0">
              <a:solidFill>
                <a:srgbClr val="00B050"/>
              </a:solidFill>
            </a:endParaRPr>
          </a:p>
        </p:txBody>
      </p:sp>
      <p:sp>
        <p:nvSpPr>
          <p:cNvPr id="6" name="Content Placeholder 2"/>
          <p:cNvSpPr txBox="1">
            <a:spLocks/>
          </p:cNvSpPr>
          <p:nvPr/>
        </p:nvSpPr>
        <p:spPr>
          <a:xfrm>
            <a:off x="496785" y="1772531"/>
            <a:ext cx="10051012" cy="2872842"/>
          </a:xfrm>
          <a:prstGeom prst="rect">
            <a:avLst/>
          </a:prstGeom>
        </p:spPr>
        <p:txBody>
          <a:bodyPr lIns="101892" tIns="50946" rIns="101892" bIns="50946">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None/>
              <a:defRPr/>
            </a:pPr>
            <a:endParaRPr lang="en-US" sz="1800" u="sng" dirty="0">
              <a:latin typeface="Century Gothic" pitchFamily="34" charset="0"/>
            </a:endParaRPr>
          </a:p>
          <a:p>
            <a:pPr fontAlgn="auto">
              <a:lnSpc>
                <a:spcPct val="150000"/>
              </a:lnSpc>
              <a:spcAft>
                <a:spcPts val="0"/>
              </a:spcAft>
              <a:buClr>
                <a:schemeClr val="accent2"/>
              </a:buClr>
              <a:buFont typeface="Wingdings" panose="05000000000000000000" pitchFamily="2" charset="2"/>
              <a:buChar char="ü"/>
              <a:defRPr/>
            </a:pPr>
            <a:r>
              <a:rPr lang="en-US" sz="1800" dirty="0">
                <a:latin typeface="Century Gothic" pitchFamily="34" charset="0"/>
              </a:rPr>
              <a:t>Ensure price adherence- Recommended Retail Price</a:t>
            </a:r>
          </a:p>
          <a:p>
            <a:pPr fontAlgn="auto">
              <a:lnSpc>
                <a:spcPct val="150000"/>
              </a:lnSpc>
              <a:spcAft>
                <a:spcPts val="0"/>
              </a:spcAft>
              <a:buClr>
                <a:schemeClr val="accent2"/>
              </a:buClr>
              <a:buFont typeface="Wingdings" panose="05000000000000000000" pitchFamily="2" charset="2"/>
              <a:buChar char="ü"/>
              <a:defRPr/>
            </a:pPr>
            <a:r>
              <a:rPr lang="en-US" sz="1800" dirty="0">
                <a:latin typeface="Century Gothic" pitchFamily="34" charset="0"/>
              </a:rPr>
              <a:t>Correct placement of price </a:t>
            </a:r>
            <a:r>
              <a:rPr lang="en-US" sz="1800" dirty="0" smtClean="0">
                <a:latin typeface="Century Gothic" pitchFamily="34" charset="0"/>
              </a:rPr>
              <a:t>labels in all categories for all the products</a:t>
            </a:r>
            <a:endParaRPr lang="en-US" sz="1800" dirty="0">
              <a:latin typeface="Century Gothic" pitchFamily="34" charset="0"/>
            </a:endParaRPr>
          </a:p>
          <a:p>
            <a:pPr fontAlgn="auto">
              <a:lnSpc>
                <a:spcPct val="150000"/>
              </a:lnSpc>
              <a:spcAft>
                <a:spcPts val="0"/>
              </a:spcAft>
              <a:buClr>
                <a:schemeClr val="accent2"/>
              </a:buClr>
              <a:buFont typeface="Wingdings" panose="05000000000000000000" pitchFamily="2" charset="2"/>
              <a:buChar char="ü"/>
              <a:defRPr/>
            </a:pPr>
            <a:r>
              <a:rPr lang="en-US" sz="1800" dirty="0">
                <a:latin typeface="Century Gothic" pitchFamily="34" charset="0"/>
              </a:rPr>
              <a:t>Communication of price offers</a:t>
            </a:r>
          </a:p>
          <a:p>
            <a:pPr fontAlgn="auto">
              <a:lnSpc>
                <a:spcPct val="150000"/>
              </a:lnSpc>
              <a:spcAft>
                <a:spcPts val="0"/>
              </a:spcAft>
              <a:buClr>
                <a:schemeClr val="accent2"/>
              </a:buClr>
              <a:buFont typeface="Wingdings" panose="05000000000000000000" pitchFamily="2" charset="2"/>
              <a:buChar char="ü"/>
              <a:defRPr/>
            </a:pPr>
            <a:r>
              <a:rPr lang="en-US" sz="1800" dirty="0">
                <a:latin typeface="Century Gothic" pitchFamily="34" charset="0"/>
              </a:rPr>
              <a:t>Monitor competitor price</a:t>
            </a:r>
          </a:p>
          <a:p>
            <a:pPr marL="0" indent="0" fontAlgn="auto">
              <a:lnSpc>
                <a:spcPct val="150000"/>
              </a:lnSpc>
              <a:spcAft>
                <a:spcPts val="0"/>
              </a:spcAft>
              <a:buNone/>
              <a:defRPr/>
            </a:pPr>
            <a:endParaRPr lang="en-US" sz="1800" dirty="0">
              <a:latin typeface="Century Gothic" pitchFamily="34" charset="0"/>
            </a:endParaRPr>
          </a:p>
        </p:txBody>
      </p:sp>
    </p:spTree>
    <p:extLst>
      <p:ext uri="{BB962C8B-B14F-4D97-AF65-F5344CB8AC3E}">
        <p14:creationId xmlns:p14="http://schemas.microsoft.com/office/powerpoint/2010/main" val="560259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3259"/>
            <a:ext cx="5095741" cy="834379"/>
          </a:xfrm>
        </p:spPr>
        <p:txBody>
          <a:bodyPr/>
          <a:lstStyle/>
          <a:p>
            <a:r>
              <a:rPr lang="en-US" dirty="0" smtClean="0">
                <a:solidFill>
                  <a:srgbClr val="00B050"/>
                </a:solidFill>
              </a:rPr>
              <a:t>4) PROMOTIONS</a:t>
            </a:r>
            <a:endParaRPr lang="en-US" dirty="0">
              <a:solidFill>
                <a:srgbClr val="00B050"/>
              </a:solidFill>
            </a:endParaRPr>
          </a:p>
        </p:txBody>
      </p:sp>
      <p:sp>
        <p:nvSpPr>
          <p:cNvPr id="6" name="Content Placeholder 2"/>
          <p:cNvSpPr txBox="1">
            <a:spLocks/>
          </p:cNvSpPr>
          <p:nvPr/>
        </p:nvSpPr>
        <p:spPr>
          <a:xfrm>
            <a:off x="2869185" y="1620029"/>
            <a:ext cx="8078751" cy="4695185"/>
          </a:xfrm>
          <a:prstGeom prst="rect">
            <a:avLst/>
          </a:prstGeom>
        </p:spPr>
        <p:txBody>
          <a:bodyPr lIns="101892" tIns="50946" rIns="101892" bIns="50946">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lang="en-US" sz="1796" dirty="0">
              <a:latin typeface="Century Gothic" pitchFamily="34" charset="0"/>
            </a:endParaRPr>
          </a:p>
        </p:txBody>
      </p:sp>
      <p:sp>
        <p:nvSpPr>
          <p:cNvPr id="8" name="Content Placeholder 2"/>
          <p:cNvSpPr txBox="1">
            <a:spLocks/>
          </p:cNvSpPr>
          <p:nvPr/>
        </p:nvSpPr>
        <p:spPr>
          <a:xfrm>
            <a:off x="334851" y="1746913"/>
            <a:ext cx="5984062" cy="4447825"/>
          </a:xfrm>
          <a:prstGeom prst="rect">
            <a:avLst/>
          </a:prstGeom>
        </p:spPr>
        <p:txBody>
          <a:bodyPr lIns="101892" tIns="50946" rIns="101892" bIns="50946">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Tailored chain activations</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National </a:t>
            </a:r>
            <a:r>
              <a:rPr lang="en-US" sz="1800" dirty="0">
                <a:latin typeface="Century Gothic" pitchFamily="34" charset="0"/>
              </a:rPr>
              <a:t>consumer </a:t>
            </a:r>
            <a:r>
              <a:rPr lang="en-US" sz="1800" dirty="0" smtClean="0">
                <a:latin typeface="Century Gothic" pitchFamily="34" charset="0"/>
              </a:rPr>
              <a:t>promotions</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Back-to-school campaign </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Seasonal promotions – Easter, Christmas etc. </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Short expiry offers to clear stocks</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Bundling offers &amp; gifting</a:t>
            </a:r>
          </a:p>
          <a:p>
            <a:pPr fontAlgn="auto">
              <a:lnSpc>
                <a:spcPct val="150000"/>
              </a:lnSpc>
              <a:spcAft>
                <a:spcPts val="0"/>
              </a:spcAft>
              <a:buClr>
                <a:schemeClr val="accent2"/>
              </a:buClr>
              <a:buFont typeface="Wingdings" panose="05000000000000000000" pitchFamily="2" charset="2"/>
              <a:buChar char="ü"/>
              <a:defRPr/>
            </a:pPr>
            <a:r>
              <a:rPr lang="en-US" sz="1800" dirty="0" smtClean="0">
                <a:latin typeface="Century Gothic" pitchFamily="34" charset="0"/>
              </a:rPr>
              <a:t>Any other activation for Spice World brand </a:t>
            </a:r>
          </a:p>
          <a:p>
            <a:pPr lvl="1" fontAlgn="auto">
              <a:lnSpc>
                <a:spcPct val="150000"/>
              </a:lnSpc>
              <a:spcAft>
                <a:spcPts val="0"/>
              </a:spcAft>
              <a:buClr>
                <a:schemeClr val="accent2"/>
              </a:buClr>
              <a:buFont typeface="Wingdings" panose="05000000000000000000" pitchFamily="2" charset="2"/>
              <a:buChar char="ü"/>
              <a:defRPr/>
            </a:pPr>
            <a:endParaRPr lang="en-US" sz="1800" dirty="0" smtClean="0">
              <a:latin typeface="Century Gothic" pitchFamily="34" charset="0"/>
            </a:endParaRPr>
          </a:p>
          <a:p>
            <a:pPr lvl="1" fontAlgn="auto">
              <a:lnSpc>
                <a:spcPct val="150000"/>
              </a:lnSpc>
              <a:spcAft>
                <a:spcPts val="0"/>
              </a:spcAft>
              <a:buClr>
                <a:schemeClr val="accent2"/>
              </a:buClr>
              <a:buFont typeface="Wingdings" panose="05000000000000000000" pitchFamily="2" charset="2"/>
              <a:buChar char="ü"/>
              <a:defRPr/>
            </a:pPr>
            <a:endParaRPr lang="en-US" sz="1800" dirty="0">
              <a:latin typeface="Century Gothic" pitchFamily="34" charset="0"/>
            </a:endParaRPr>
          </a:p>
          <a:p>
            <a:pPr fontAlgn="auto">
              <a:lnSpc>
                <a:spcPct val="150000"/>
              </a:lnSpc>
              <a:spcAft>
                <a:spcPts val="0"/>
              </a:spcAft>
              <a:defRPr/>
            </a:pPr>
            <a:endParaRPr lang="en-US" sz="1800" dirty="0">
              <a:latin typeface="Century Gothic"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479" y="848217"/>
            <a:ext cx="4009891" cy="5346521"/>
          </a:xfrm>
          <a:prstGeom prst="rect">
            <a:avLst/>
          </a:prstGeom>
        </p:spPr>
      </p:pic>
    </p:spTree>
    <p:extLst>
      <p:ext uri="{BB962C8B-B14F-4D97-AF65-F5344CB8AC3E}">
        <p14:creationId xmlns:p14="http://schemas.microsoft.com/office/powerpoint/2010/main" val="362419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5) POINT OF SALE MATERIALS</a:t>
            </a:r>
            <a:endParaRPr lang="en-US" dirty="0">
              <a:solidFill>
                <a:srgbClr val="00B050"/>
              </a:solidFill>
            </a:endParaRPr>
          </a:p>
        </p:txBody>
      </p:sp>
      <p:sp>
        <p:nvSpPr>
          <p:cNvPr id="6" name="Content Placeholder 2"/>
          <p:cNvSpPr txBox="1">
            <a:spLocks/>
          </p:cNvSpPr>
          <p:nvPr/>
        </p:nvSpPr>
        <p:spPr>
          <a:xfrm>
            <a:off x="2869185" y="1620029"/>
            <a:ext cx="8078751" cy="4695185"/>
          </a:xfrm>
          <a:prstGeom prst="rect">
            <a:avLst/>
          </a:prstGeom>
        </p:spPr>
        <p:txBody>
          <a:bodyPr lIns="101892" tIns="50946" rIns="101892" bIns="50946">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lang="en-US" sz="1796" dirty="0">
              <a:latin typeface="Century Gothic" pitchFamily="34" charset="0"/>
            </a:endParaRPr>
          </a:p>
        </p:txBody>
      </p:sp>
      <p:sp>
        <p:nvSpPr>
          <p:cNvPr id="8" name="Content Placeholder 2"/>
          <p:cNvSpPr txBox="1">
            <a:spLocks/>
          </p:cNvSpPr>
          <p:nvPr/>
        </p:nvSpPr>
        <p:spPr>
          <a:xfrm>
            <a:off x="973411" y="1117589"/>
            <a:ext cx="11123055" cy="2699907"/>
          </a:xfrm>
          <a:prstGeom prst="rect">
            <a:avLst/>
          </a:prstGeom>
        </p:spPr>
        <p:txBody>
          <a:bodyPr lIns="101892" tIns="50946" rIns="101892" bIns="50946">
            <a:no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160000"/>
              </a:lnSpc>
              <a:spcAft>
                <a:spcPts val="0"/>
              </a:spcAft>
              <a:buClr>
                <a:schemeClr val="accent2"/>
              </a:buClr>
              <a:defRPr/>
            </a:pPr>
            <a:r>
              <a:rPr lang="en-US" sz="1800" dirty="0" smtClean="0">
                <a:latin typeface="Century Gothic" pitchFamily="34" charset="0"/>
              </a:rPr>
              <a:t>Negotiate and do placement communication </a:t>
            </a:r>
            <a:r>
              <a:rPr lang="en-US" sz="1800" dirty="0">
                <a:latin typeface="Century Gothic" pitchFamily="34" charset="0"/>
              </a:rPr>
              <a:t>through ;</a:t>
            </a:r>
          </a:p>
          <a:p>
            <a:pPr marL="1018901" lvl="1" indent="-573131" fontAlgn="auto">
              <a:lnSpc>
                <a:spcPct val="160000"/>
              </a:lnSpc>
              <a:spcAft>
                <a:spcPts val="0"/>
              </a:spcAft>
              <a:buClr>
                <a:schemeClr val="accent2"/>
              </a:buClr>
              <a:buFont typeface="Wingdings" panose="05000000000000000000" pitchFamily="2" charset="2"/>
              <a:buChar char="v"/>
              <a:defRPr/>
            </a:pPr>
            <a:r>
              <a:rPr lang="en-US" sz="1800" dirty="0">
                <a:latin typeface="Century Gothic" pitchFamily="34" charset="0"/>
              </a:rPr>
              <a:t>Channel staff – mechanics, terms  and conditions</a:t>
            </a:r>
          </a:p>
          <a:p>
            <a:pPr marL="1018901" lvl="1" indent="-573131" fontAlgn="auto">
              <a:lnSpc>
                <a:spcPct val="160000"/>
              </a:lnSpc>
              <a:spcAft>
                <a:spcPts val="0"/>
              </a:spcAft>
              <a:buClr>
                <a:schemeClr val="accent2"/>
              </a:buClr>
              <a:buFont typeface="Wingdings" panose="05000000000000000000" pitchFamily="2" charset="2"/>
              <a:buChar char="v"/>
              <a:defRPr/>
            </a:pPr>
            <a:r>
              <a:rPr lang="en-US" sz="1800" dirty="0">
                <a:latin typeface="Century Gothic" pitchFamily="34" charset="0"/>
              </a:rPr>
              <a:t> POS materials, posters, wobblers, shelf strips and </a:t>
            </a:r>
            <a:r>
              <a:rPr lang="en-US" sz="1800" dirty="0" smtClean="0">
                <a:latin typeface="Century Gothic" pitchFamily="34" charset="0"/>
              </a:rPr>
              <a:t>dividers</a:t>
            </a:r>
          </a:p>
          <a:p>
            <a:pPr marL="1018901" lvl="1" indent="-573131" fontAlgn="auto">
              <a:lnSpc>
                <a:spcPct val="160000"/>
              </a:lnSpc>
              <a:spcAft>
                <a:spcPts val="0"/>
              </a:spcAft>
              <a:buClr>
                <a:schemeClr val="accent2"/>
              </a:buClr>
              <a:buFont typeface="Wingdings" panose="05000000000000000000" pitchFamily="2" charset="2"/>
              <a:buChar char="v"/>
              <a:defRPr/>
            </a:pPr>
            <a:r>
              <a:rPr lang="en-US" sz="1800" dirty="0" smtClean="0">
                <a:latin typeface="Century Gothic" pitchFamily="34" charset="0"/>
              </a:rPr>
              <a:t>Share quarterly POS replenishment and use our good rapport to negotiate for the placements</a:t>
            </a:r>
          </a:p>
          <a:p>
            <a:pPr marL="1018901" lvl="1" indent="-573131" fontAlgn="auto">
              <a:lnSpc>
                <a:spcPct val="160000"/>
              </a:lnSpc>
              <a:spcAft>
                <a:spcPts val="0"/>
              </a:spcAft>
              <a:buClr>
                <a:schemeClr val="accent2"/>
              </a:buClr>
              <a:buFont typeface="Wingdings" panose="05000000000000000000" pitchFamily="2" charset="2"/>
              <a:buChar char="v"/>
              <a:defRPr/>
            </a:pPr>
            <a:r>
              <a:rPr lang="en-US" sz="1800" dirty="0" smtClean="0">
                <a:latin typeface="Century Gothic" pitchFamily="34" charset="0"/>
              </a:rPr>
              <a:t>Regular instore furniture audit to be shared on monthly basis</a:t>
            </a:r>
          </a:p>
          <a:p>
            <a:pPr marL="1018901" lvl="1" indent="-573131" fontAlgn="auto">
              <a:lnSpc>
                <a:spcPct val="160000"/>
              </a:lnSpc>
              <a:spcAft>
                <a:spcPts val="0"/>
              </a:spcAft>
              <a:buClr>
                <a:schemeClr val="accent2"/>
              </a:buClr>
              <a:buFont typeface="Courier New" panose="02070309020205020404" pitchFamily="49" charset="0"/>
              <a:buChar char="o"/>
              <a:defRPr/>
            </a:pPr>
            <a:endParaRPr lang="en-US" sz="1800" dirty="0">
              <a:latin typeface="Century Gothic" pitchFamily="34" charset="0"/>
            </a:endParaRPr>
          </a:p>
          <a:p>
            <a:pPr fontAlgn="auto">
              <a:lnSpc>
                <a:spcPct val="160000"/>
              </a:lnSpc>
              <a:spcAft>
                <a:spcPts val="0"/>
              </a:spcAft>
              <a:defRPr/>
            </a:pPr>
            <a:endParaRPr lang="en-US" sz="1800" dirty="0">
              <a:latin typeface="Century Gothic" pitchFamily="34" charset="0"/>
            </a:endParaRPr>
          </a:p>
        </p:txBody>
      </p:sp>
      <p:pic>
        <p:nvPicPr>
          <p:cNvPr id="7" name="Picture 2" descr="C:\Documents and Settings\user\Desktop\MY SHOP BOMAS FSU.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476521" y="4389905"/>
            <a:ext cx="3743145" cy="2323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4757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RECAP OF THE 5 KPI’S</a:t>
            </a:r>
            <a:endParaRPr lang="en-US" dirty="0">
              <a:solidFill>
                <a:srgbClr val="00B050"/>
              </a:solidFill>
            </a:endParaRPr>
          </a:p>
        </p:txBody>
      </p:sp>
      <p:sp>
        <p:nvSpPr>
          <p:cNvPr id="3" name="Content Placeholder 2"/>
          <p:cNvSpPr>
            <a:spLocks noGrp="1"/>
          </p:cNvSpPr>
          <p:nvPr>
            <p:ph idx="1"/>
          </p:nvPr>
        </p:nvSpPr>
        <p:spPr>
          <a:xfrm>
            <a:off x="609600" y="1417638"/>
            <a:ext cx="11277600" cy="4823505"/>
          </a:xfrm>
        </p:spPr>
        <p:txBody>
          <a:bodyPr>
            <a:noAutofit/>
          </a:bodyPr>
          <a:lstStyle/>
          <a:p>
            <a:pPr marL="0" indent="0">
              <a:lnSpc>
                <a:spcPct val="150000"/>
              </a:lnSpc>
              <a:buNone/>
            </a:pPr>
            <a:r>
              <a:rPr lang="en-US" dirty="0"/>
              <a:t>In a nut shell, the following </a:t>
            </a:r>
            <a:r>
              <a:rPr lang="en-US" dirty="0" smtClean="0"/>
              <a:t>KPIs will </a:t>
            </a:r>
            <a:r>
              <a:rPr lang="en-US" dirty="0"/>
              <a:t>be </a:t>
            </a:r>
            <a:r>
              <a:rPr lang="en-US" dirty="0" smtClean="0"/>
              <a:t>addressed;</a:t>
            </a:r>
          </a:p>
          <a:p>
            <a:pPr>
              <a:lnSpc>
                <a:spcPct val="150000"/>
              </a:lnSpc>
              <a:buFont typeface="Wingdings" panose="05000000000000000000" pitchFamily="2" charset="2"/>
              <a:buChar char="ü"/>
            </a:pPr>
            <a:r>
              <a:rPr lang="en-US" b="1" dirty="0" smtClean="0">
                <a:solidFill>
                  <a:schemeClr val="tx1">
                    <a:lumMod val="65000"/>
                    <a:lumOff val="35000"/>
                  </a:schemeClr>
                </a:solidFill>
              </a:rPr>
              <a:t>Presence</a:t>
            </a:r>
            <a:r>
              <a:rPr lang="en-US" dirty="0" smtClean="0">
                <a:solidFill>
                  <a:schemeClr val="tx1">
                    <a:lumMod val="65000"/>
                    <a:lumOff val="35000"/>
                  </a:schemeClr>
                </a:solidFill>
              </a:rPr>
              <a:t>- </a:t>
            </a:r>
            <a:r>
              <a:rPr lang="en-US" dirty="0">
                <a:solidFill>
                  <a:schemeClr val="tx1">
                    <a:lumMod val="65000"/>
                    <a:lumOff val="35000"/>
                  </a:schemeClr>
                </a:solidFill>
              </a:rPr>
              <a:t>We </a:t>
            </a:r>
            <a:r>
              <a:rPr lang="en-US" dirty="0" smtClean="0">
                <a:solidFill>
                  <a:schemeClr val="tx1">
                    <a:lumMod val="65000"/>
                    <a:lumOff val="35000"/>
                  </a:schemeClr>
                </a:solidFill>
              </a:rPr>
              <a:t>will esnure100</a:t>
            </a:r>
            <a:r>
              <a:rPr lang="en-US" dirty="0">
                <a:solidFill>
                  <a:schemeClr val="tx1">
                    <a:lumMod val="65000"/>
                    <a:lumOff val="35000"/>
                  </a:schemeClr>
                </a:solidFill>
              </a:rPr>
              <a:t>% product availability in all stores </a:t>
            </a:r>
            <a:r>
              <a:rPr lang="en-US" dirty="0" smtClean="0">
                <a:solidFill>
                  <a:schemeClr val="tx1">
                    <a:lumMod val="65000"/>
                    <a:lumOff val="35000"/>
                  </a:schemeClr>
                </a:solidFill>
              </a:rPr>
              <a:t>merchandised</a:t>
            </a:r>
          </a:p>
          <a:p>
            <a:pPr>
              <a:lnSpc>
                <a:spcPct val="150000"/>
              </a:lnSpc>
              <a:buFont typeface="Wingdings" panose="05000000000000000000" pitchFamily="2" charset="2"/>
              <a:buChar char="ü"/>
            </a:pPr>
            <a:r>
              <a:rPr lang="en-US" b="1" dirty="0" smtClean="0">
                <a:solidFill>
                  <a:schemeClr val="tx1">
                    <a:lumMod val="65000"/>
                    <a:lumOff val="35000"/>
                  </a:schemeClr>
                </a:solidFill>
              </a:rPr>
              <a:t>Placement</a:t>
            </a:r>
            <a:r>
              <a:rPr lang="en-US" dirty="0" smtClean="0">
                <a:solidFill>
                  <a:schemeClr val="tx1">
                    <a:lumMod val="65000"/>
                    <a:lumOff val="35000"/>
                  </a:schemeClr>
                </a:solidFill>
              </a:rPr>
              <a:t> </a:t>
            </a:r>
            <a:r>
              <a:rPr lang="en-US" dirty="0">
                <a:solidFill>
                  <a:schemeClr val="tx1">
                    <a:lumMod val="65000"/>
                    <a:lumOff val="35000"/>
                  </a:schemeClr>
                </a:solidFill>
              </a:rPr>
              <a:t>– We need to set </a:t>
            </a:r>
            <a:r>
              <a:rPr lang="en-US" dirty="0" smtClean="0">
                <a:solidFill>
                  <a:schemeClr val="tx1">
                    <a:lumMod val="65000"/>
                    <a:lumOff val="35000"/>
                  </a:schemeClr>
                </a:solidFill>
              </a:rPr>
              <a:t>parameters </a:t>
            </a:r>
            <a:r>
              <a:rPr lang="en-US" dirty="0">
                <a:solidFill>
                  <a:schemeClr val="tx1">
                    <a:lumMod val="65000"/>
                    <a:lumOff val="35000"/>
                  </a:schemeClr>
                </a:solidFill>
              </a:rPr>
              <a:t>for our products; </a:t>
            </a:r>
            <a:r>
              <a:rPr lang="en-US" dirty="0" smtClean="0">
                <a:solidFill>
                  <a:schemeClr val="tx1">
                    <a:lumMod val="65000"/>
                    <a:lumOff val="35000"/>
                  </a:schemeClr>
                </a:solidFill>
              </a:rPr>
              <a:t>next to our main competitor in a </a:t>
            </a:r>
            <a:r>
              <a:rPr lang="en-US" dirty="0">
                <a:solidFill>
                  <a:schemeClr val="tx1">
                    <a:lumMod val="65000"/>
                    <a:lumOff val="35000"/>
                  </a:schemeClr>
                </a:solidFill>
              </a:rPr>
              <a:t>block display </a:t>
            </a:r>
            <a:r>
              <a:rPr lang="en-US" dirty="0" smtClean="0">
                <a:solidFill>
                  <a:schemeClr val="tx1">
                    <a:lumMod val="65000"/>
                    <a:lumOff val="35000"/>
                  </a:schemeClr>
                </a:solidFill>
              </a:rPr>
              <a:t>with good visibility</a:t>
            </a:r>
          </a:p>
          <a:p>
            <a:pPr>
              <a:lnSpc>
                <a:spcPct val="150000"/>
              </a:lnSpc>
              <a:buFont typeface="Wingdings" panose="05000000000000000000" pitchFamily="2" charset="2"/>
              <a:buChar char="ü"/>
            </a:pPr>
            <a:r>
              <a:rPr lang="en-US" b="1" dirty="0" smtClean="0">
                <a:solidFill>
                  <a:schemeClr val="tx1">
                    <a:lumMod val="65000"/>
                    <a:lumOff val="35000"/>
                  </a:schemeClr>
                </a:solidFill>
              </a:rPr>
              <a:t>Promotion</a:t>
            </a:r>
            <a:r>
              <a:rPr lang="en-US" dirty="0" smtClean="0">
                <a:solidFill>
                  <a:schemeClr val="tx1">
                    <a:lumMod val="65000"/>
                    <a:lumOff val="35000"/>
                  </a:schemeClr>
                </a:solidFill>
              </a:rPr>
              <a:t>- We will share a promotional </a:t>
            </a:r>
            <a:r>
              <a:rPr lang="en-US" dirty="0">
                <a:solidFill>
                  <a:schemeClr val="tx1">
                    <a:lumMod val="65000"/>
                    <a:lumOff val="35000"/>
                  </a:schemeClr>
                </a:solidFill>
              </a:rPr>
              <a:t>activities per </a:t>
            </a:r>
            <a:r>
              <a:rPr lang="en-US" dirty="0" smtClean="0">
                <a:solidFill>
                  <a:schemeClr val="tx1">
                    <a:lumMod val="65000"/>
                    <a:lumOff val="35000"/>
                  </a:schemeClr>
                </a:solidFill>
              </a:rPr>
              <a:t>region  with a full year calendar. This promotions will be target based to help us meet companies' goal</a:t>
            </a:r>
          </a:p>
          <a:p>
            <a:pPr>
              <a:lnSpc>
                <a:spcPct val="150000"/>
              </a:lnSpc>
              <a:buFont typeface="Wingdings" panose="05000000000000000000" pitchFamily="2" charset="2"/>
              <a:buChar char="ü"/>
            </a:pPr>
            <a:r>
              <a:rPr lang="en-US" dirty="0" smtClean="0"/>
              <a:t>Expiries and damages control- Our trained </a:t>
            </a:r>
            <a:endParaRPr lang="en-US" dirty="0" smtClean="0">
              <a:solidFill>
                <a:schemeClr val="tx1">
                  <a:lumMod val="65000"/>
                  <a:lumOff val="35000"/>
                </a:schemeClr>
              </a:solidFill>
            </a:endParaRPr>
          </a:p>
          <a:p>
            <a:pPr>
              <a:lnSpc>
                <a:spcPct val="150000"/>
              </a:lnSpc>
              <a:buFont typeface="Wingdings" panose="05000000000000000000" pitchFamily="2" charset="2"/>
              <a:buChar char="ü"/>
            </a:pPr>
            <a:r>
              <a:rPr lang="en-US" b="1" dirty="0" smtClean="0">
                <a:solidFill>
                  <a:schemeClr val="tx1">
                    <a:lumMod val="65000"/>
                    <a:lumOff val="35000"/>
                  </a:schemeClr>
                </a:solidFill>
              </a:rPr>
              <a:t>Pricing</a:t>
            </a:r>
            <a:r>
              <a:rPr lang="en-US" dirty="0" smtClean="0">
                <a:solidFill>
                  <a:schemeClr val="tx1">
                    <a:lumMod val="65000"/>
                    <a:lumOff val="35000"/>
                  </a:schemeClr>
                </a:solidFill>
              </a:rPr>
              <a:t>- </a:t>
            </a:r>
            <a:r>
              <a:rPr lang="en-US" dirty="0">
                <a:solidFill>
                  <a:schemeClr val="tx1">
                    <a:lumMod val="65000"/>
                    <a:lumOff val="35000"/>
                  </a:schemeClr>
                </a:solidFill>
              </a:rPr>
              <a:t>we </a:t>
            </a:r>
            <a:r>
              <a:rPr lang="en-US" dirty="0" smtClean="0">
                <a:solidFill>
                  <a:schemeClr val="tx1">
                    <a:lumMod val="65000"/>
                    <a:lumOff val="35000"/>
                  </a:schemeClr>
                </a:solidFill>
              </a:rPr>
              <a:t>will ensure that all product range have price </a:t>
            </a:r>
            <a:r>
              <a:rPr lang="en-US" dirty="0">
                <a:solidFill>
                  <a:schemeClr val="tx1">
                    <a:lumMod val="65000"/>
                    <a:lumOff val="35000"/>
                  </a:schemeClr>
                </a:solidFill>
              </a:rPr>
              <a:t>labels which is very key in execution as one of merchandising </a:t>
            </a:r>
            <a:r>
              <a:rPr lang="en-US" dirty="0" smtClean="0">
                <a:solidFill>
                  <a:schemeClr val="tx1">
                    <a:lumMod val="65000"/>
                    <a:lumOff val="35000"/>
                  </a:schemeClr>
                </a:solidFill>
              </a:rPr>
              <a:t>KPIs</a:t>
            </a:r>
          </a:p>
          <a:p>
            <a:pPr>
              <a:lnSpc>
                <a:spcPct val="150000"/>
              </a:lnSpc>
              <a:buFont typeface="Wingdings" panose="05000000000000000000" pitchFamily="2" charset="2"/>
              <a:buChar char="ü"/>
            </a:pPr>
            <a:r>
              <a:rPr lang="en-US" b="1" dirty="0" smtClean="0">
                <a:solidFill>
                  <a:schemeClr val="tx1">
                    <a:lumMod val="65000"/>
                    <a:lumOff val="35000"/>
                  </a:schemeClr>
                </a:solidFill>
              </a:rPr>
              <a:t>Point </a:t>
            </a:r>
            <a:r>
              <a:rPr lang="en-US" b="1" dirty="0">
                <a:solidFill>
                  <a:schemeClr val="tx1">
                    <a:lumMod val="65000"/>
                    <a:lumOff val="35000"/>
                  </a:schemeClr>
                </a:solidFill>
              </a:rPr>
              <a:t>of Sale </a:t>
            </a:r>
            <a:r>
              <a:rPr lang="en-US" b="1" dirty="0" smtClean="0">
                <a:solidFill>
                  <a:schemeClr val="tx1">
                    <a:lumMod val="65000"/>
                    <a:lumOff val="35000"/>
                  </a:schemeClr>
                </a:solidFill>
              </a:rPr>
              <a:t>materials- </a:t>
            </a:r>
            <a:r>
              <a:rPr lang="en-US" dirty="0" smtClean="0">
                <a:solidFill>
                  <a:schemeClr val="tx1">
                    <a:lumMod val="65000"/>
                    <a:lumOff val="35000"/>
                  </a:schemeClr>
                </a:solidFill>
              </a:rPr>
              <a:t>we will manage and place FSU’s, wobblers, shelf dividers </a:t>
            </a:r>
            <a:r>
              <a:rPr lang="en-US" dirty="0">
                <a:solidFill>
                  <a:schemeClr val="tx1">
                    <a:lumMod val="65000"/>
                    <a:lumOff val="35000"/>
                  </a:schemeClr>
                </a:solidFill>
              </a:rPr>
              <a:t>and shelf </a:t>
            </a:r>
            <a:r>
              <a:rPr lang="en-US" dirty="0" smtClean="0">
                <a:solidFill>
                  <a:schemeClr val="tx1">
                    <a:lumMod val="65000"/>
                    <a:lumOff val="35000"/>
                  </a:schemeClr>
                </a:solidFill>
              </a:rPr>
              <a:t>strips</a:t>
            </a:r>
          </a:p>
          <a:p>
            <a:pPr>
              <a:lnSpc>
                <a:spcPct val="150000"/>
              </a:lnSpc>
              <a:buFont typeface="Wingdings" panose="05000000000000000000" pitchFamily="2" charset="2"/>
              <a:buChar char="ü"/>
            </a:pPr>
            <a:r>
              <a:rPr lang="en-US" b="1" dirty="0" smtClean="0">
                <a:solidFill>
                  <a:schemeClr val="tx1">
                    <a:lumMod val="65000"/>
                    <a:lumOff val="35000"/>
                  </a:schemeClr>
                </a:solidFill>
              </a:rPr>
              <a:t>Extra </a:t>
            </a:r>
            <a:r>
              <a:rPr lang="en-US" b="1" dirty="0">
                <a:solidFill>
                  <a:schemeClr val="tx1">
                    <a:lumMod val="65000"/>
                    <a:lumOff val="35000"/>
                  </a:schemeClr>
                </a:solidFill>
              </a:rPr>
              <a:t>Displays- </a:t>
            </a:r>
            <a:r>
              <a:rPr lang="en-US" dirty="0" smtClean="0"/>
              <a:t>These </a:t>
            </a:r>
            <a:r>
              <a:rPr lang="en-US" dirty="0" smtClean="0">
                <a:solidFill>
                  <a:schemeClr val="tx1">
                    <a:lumMod val="65000"/>
                    <a:lumOff val="35000"/>
                  </a:schemeClr>
                </a:solidFill>
              </a:rPr>
              <a:t> </a:t>
            </a:r>
            <a:r>
              <a:rPr lang="en-US" dirty="0" smtClean="0"/>
              <a:t>will</a:t>
            </a:r>
            <a:r>
              <a:rPr lang="en-US" dirty="0" smtClean="0">
                <a:solidFill>
                  <a:schemeClr val="tx1">
                    <a:lumMod val="65000"/>
                    <a:lumOff val="35000"/>
                  </a:schemeClr>
                </a:solidFill>
              </a:rPr>
              <a:t> be negotiated by our team at the branch level where most of the decisions are made</a:t>
            </a:r>
            <a:endParaRPr lang="en-US" dirty="0">
              <a:solidFill>
                <a:schemeClr val="tx1">
                  <a:lumMod val="65000"/>
                  <a:lumOff val="35000"/>
                </a:schemeClr>
              </a:solidFill>
            </a:endParaRPr>
          </a:p>
        </p:txBody>
      </p:sp>
    </p:spTree>
    <p:extLst>
      <p:ext uri="{BB962C8B-B14F-4D97-AF65-F5344CB8AC3E}">
        <p14:creationId xmlns:p14="http://schemas.microsoft.com/office/powerpoint/2010/main" val="2159294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dirty="0">
                <a:solidFill>
                  <a:srgbClr val="00B050"/>
                </a:solidFill>
              </a:rPr>
              <a:t>NENEGOTIATION </a:t>
            </a:r>
            <a:r>
              <a:rPr lang="en-US" sz="6600" b="0" dirty="0" smtClean="0">
                <a:solidFill>
                  <a:srgbClr val="00B050"/>
                </a:solidFill>
                <a:latin typeface="Freestyle Script" panose="030804020302050B0404" pitchFamily="66" charset="0"/>
              </a:rPr>
              <a:t>Skills</a:t>
            </a:r>
            <a:r>
              <a:rPr lang="en-US" sz="6000" b="0" dirty="0" smtClean="0">
                <a:solidFill>
                  <a:srgbClr val="00B050"/>
                </a:solidFill>
                <a:latin typeface="Freestyle Script" panose="030804020302050B0404" pitchFamily="66" charset="0"/>
              </a:rPr>
              <a:t> </a:t>
            </a:r>
            <a:endParaRPr lang="en-US" sz="6000" b="0" dirty="0">
              <a:solidFill>
                <a:srgbClr val="00B050"/>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60376" y="1978925"/>
            <a:ext cx="11132450" cy="707886"/>
          </a:xfrm>
          <a:prstGeom prst="rect">
            <a:avLst/>
          </a:prstGeom>
          <a:noFill/>
        </p:spPr>
        <p:txBody>
          <a:bodyPr wrap="square" rtlCol="0">
            <a:spAutoFit/>
          </a:bodyPr>
          <a:lstStyle/>
          <a:p>
            <a:r>
              <a:rPr lang="en-US" sz="2000" dirty="0">
                <a:latin typeface="Century Gothic" panose="020B0502020202020204" pitchFamily="34" charset="0"/>
              </a:rPr>
              <a:t>Negotiation is a </a:t>
            </a:r>
            <a:r>
              <a:rPr lang="en-US" sz="2000" b="1" dirty="0">
                <a:solidFill>
                  <a:schemeClr val="accent6">
                    <a:lumMod val="75000"/>
                  </a:schemeClr>
                </a:solidFill>
                <a:latin typeface="Century Gothic" panose="020B0502020202020204" pitchFamily="34" charset="0"/>
              </a:rPr>
              <a:t>formal discussion</a:t>
            </a:r>
            <a:r>
              <a:rPr lang="en-US" sz="2000" dirty="0">
                <a:latin typeface="Century Gothic" panose="020B0502020202020204" pitchFamily="34" charset="0"/>
              </a:rPr>
              <a:t> between people who are trying to reach an </a:t>
            </a:r>
            <a:r>
              <a:rPr lang="en-US" sz="2000" b="1" dirty="0">
                <a:solidFill>
                  <a:schemeClr val="accent6">
                    <a:lumMod val="75000"/>
                  </a:schemeClr>
                </a:solidFill>
                <a:latin typeface="Century Gothic" panose="020B0502020202020204" pitchFamily="34" charset="0"/>
              </a:rPr>
              <a:t>agreement</a:t>
            </a:r>
            <a:r>
              <a:rPr lang="en-US" sz="2000" dirty="0">
                <a:latin typeface="Century Gothic" panose="020B0502020202020204" pitchFamily="34" charset="0"/>
              </a:rPr>
              <a:t>.</a:t>
            </a:r>
          </a:p>
        </p:txBody>
      </p:sp>
      <p:sp>
        <p:nvSpPr>
          <p:cNvPr id="6" name="TextBox 5"/>
          <p:cNvSpPr txBox="1"/>
          <p:nvPr/>
        </p:nvSpPr>
        <p:spPr>
          <a:xfrm>
            <a:off x="605595" y="3062198"/>
            <a:ext cx="9545709" cy="255454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Effective verbal communication. </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Listening.</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Reducing misunderstandings is a key part of effective negotiation.</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Rapport Building.</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Problem Solving.</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Decision Making.</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Assertiveness.</a:t>
            </a:r>
          </a:p>
          <a:p>
            <a:pPr marL="285750" indent="-285750">
              <a:buFont typeface="Wingdings" panose="05000000000000000000" pitchFamily="2" charset="2"/>
              <a:buChar char="v"/>
            </a:pPr>
            <a:r>
              <a:rPr lang="en-US" sz="2000" dirty="0">
                <a:solidFill>
                  <a:schemeClr val="tx1">
                    <a:lumMod val="65000"/>
                    <a:lumOff val="35000"/>
                  </a:schemeClr>
                </a:solidFill>
                <a:latin typeface="Century Gothic" panose="020B0502020202020204" pitchFamily="34" charset="0"/>
              </a:rPr>
              <a:t>Dealing with Difficult Situations.</a:t>
            </a:r>
          </a:p>
        </p:txBody>
      </p:sp>
      <p:pic>
        <p:nvPicPr>
          <p:cNvPr id="16386" name="Picture 2" descr="Image result for professional animation image on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373" y="3616657"/>
            <a:ext cx="3084452" cy="307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824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sz="4400" dirty="0">
                <a:solidFill>
                  <a:srgbClr val="00B050"/>
                </a:solidFill>
              </a:rPr>
              <a:t>Course Agenda</a:t>
            </a:r>
            <a:endParaRPr lang="en-US" sz="4400" b="0" dirty="0">
              <a:solidFill>
                <a:srgbClr val="00B050"/>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284813" y="2078892"/>
            <a:ext cx="8229600" cy="4525963"/>
          </a:xfrm>
          <a:prstGeom prst="rect">
            <a:avLst/>
          </a:prstGeom>
        </p:spPr>
        <p:txBody>
          <a:bodyPr rtlCol="0">
            <a:normAutofit lnSpcReduction="10000"/>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defRPr/>
            </a:pPr>
            <a:r>
              <a:rPr lang="en-US" sz="2400" dirty="0" smtClean="0"/>
              <a:t>Introduction</a:t>
            </a:r>
          </a:p>
          <a:p>
            <a:pPr>
              <a:lnSpc>
                <a:spcPct val="80000"/>
              </a:lnSpc>
              <a:defRPr/>
            </a:pPr>
            <a:endParaRPr lang="en-US" sz="2400" dirty="0" smtClean="0"/>
          </a:p>
          <a:p>
            <a:pPr>
              <a:lnSpc>
                <a:spcPct val="80000"/>
              </a:lnSpc>
              <a:defRPr/>
            </a:pPr>
            <a:r>
              <a:rPr lang="en-US" sz="2400" dirty="0" smtClean="0"/>
              <a:t>Definition of a Merchandising</a:t>
            </a:r>
          </a:p>
          <a:p>
            <a:pPr>
              <a:lnSpc>
                <a:spcPct val="80000"/>
              </a:lnSpc>
              <a:defRPr/>
            </a:pPr>
            <a:endParaRPr lang="en-US" sz="2400" dirty="0" smtClean="0"/>
          </a:p>
          <a:p>
            <a:pPr>
              <a:lnSpc>
                <a:spcPct val="80000"/>
              </a:lnSpc>
              <a:defRPr/>
            </a:pPr>
            <a:r>
              <a:rPr lang="en-US" sz="2400" dirty="0" smtClean="0"/>
              <a:t>Objectives of a Merchandiser</a:t>
            </a:r>
          </a:p>
          <a:p>
            <a:pPr>
              <a:lnSpc>
                <a:spcPct val="80000"/>
              </a:lnSpc>
              <a:defRPr/>
            </a:pPr>
            <a:endParaRPr lang="en-US" sz="2400" dirty="0" smtClean="0"/>
          </a:p>
          <a:p>
            <a:pPr>
              <a:lnSpc>
                <a:spcPct val="80000"/>
              </a:lnSpc>
              <a:defRPr/>
            </a:pPr>
            <a:r>
              <a:rPr lang="en-US" sz="2400" dirty="0" smtClean="0"/>
              <a:t>What and Who is involved</a:t>
            </a:r>
          </a:p>
          <a:p>
            <a:pPr>
              <a:lnSpc>
                <a:spcPct val="80000"/>
              </a:lnSpc>
              <a:defRPr/>
            </a:pPr>
            <a:endParaRPr lang="en-US" sz="2400" dirty="0" smtClean="0"/>
          </a:p>
          <a:p>
            <a:pPr>
              <a:lnSpc>
                <a:spcPct val="80000"/>
              </a:lnSpc>
              <a:defRPr/>
            </a:pPr>
            <a:r>
              <a:rPr lang="en-US" sz="2400" dirty="0" smtClean="0"/>
              <a:t>Roles And Responsibilities</a:t>
            </a:r>
          </a:p>
          <a:p>
            <a:pPr>
              <a:lnSpc>
                <a:spcPct val="80000"/>
              </a:lnSpc>
              <a:defRPr/>
            </a:pPr>
            <a:endParaRPr lang="en-US" sz="2400" dirty="0" smtClean="0"/>
          </a:p>
          <a:p>
            <a:pPr>
              <a:lnSpc>
                <a:spcPct val="80000"/>
              </a:lnSpc>
              <a:defRPr/>
            </a:pPr>
            <a:r>
              <a:rPr lang="en-US" sz="2400" dirty="0" smtClean="0"/>
              <a:t>Communication</a:t>
            </a:r>
          </a:p>
          <a:p>
            <a:pPr>
              <a:lnSpc>
                <a:spcPct val="80000"/>
              </a:lnSpc>
              <a:defRPr/>
            </a:pPr>
            <a:endParaRPr lang="en-US" sz="2400" dirty="0" smtClean="0"/>
          </a:p>
          <a:p>
            <a:pPr>
              <a:lnSpc>
                <a:spcPct val="80000"/>
              </a:lnSpc>
              <a:defRPr/>
            </a:pPr>
            <a:r>
              <a:rPr lang="en-US" sz="2400" dirty="0" smtClean="0"/>
              <a:t>Reporting</a:t>
            </a:r>
          </a:p>
          <a:p>
            <a:pPr>
              <a:lnSpc>
                <a:spcPct val="80000"/>
              </a:lnSpc>
              <a:defRPr/>
            </a:pPr>
            <a:endParaRPr lang="en-US" sz="2400" dirty="0" smtClean="0"/>
          </a:p>
          <a:p>
            <a:pPr>
              <a:lnSpc>
                <a:spcPct val="80000"/>
              </a:lnSpc>
              <a:buFontTx/>
              <a:buNone/>
              <a:defRPr/>
            </a:pPr>
            <a:endParaRPr lang="en-US" sz="2400" dirty="0"/>
          </a:p>
        </p:txBody>
      </p:sp>
    </p:spTree>
    <p:extLst>
      <p:ext uri="{BB962C8B-B14F-4D97-AF65-F5344CB8AC3E}">
        <p14:creationId xmlns:p14="http://schemas.microsoft.com/office/powerpoint/2010/main" val="23840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sz="4400" dirty="0">
                <a:solidFill>
                  <a:srgbClr val="00B050"/>
                </a:solidFill>
              </a:rPr>
              <a:t>Reporting</a:t>
            </a:r>
            <a:endParaRPr lang="en-US" sz="4400" b="0" dirty="0">
              <a:solidFill>
                <a:srgbClr val="00B050"/>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itle 1"/>
          <p:cNvSpPr txBox="1">
            <a:spLocks/>
          </p:cNvSpPr>
          <p:nvPr/>
        </p:nvSpPr>
        <p:spPr bwMode="auto">
          <a:xfrm>
            <a:off x="612775" y="1716088"/>
            <a:ext cx="5364944" cy="64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3200" b="1" i="0" u="none" strike="noStrike" kern="1200" cap="none" spc="0" normalizeH="0" baseline="0" noProof="0" dirty="0">
              <a:ln>
                <a:noFill/>
              </a:ln>
              <a:solidFill>
                <a:schemeClr val="accent6">
                  <a:lumMod val="75000"/>
                </a:schemeClr>
              </a:solidFill>
              <a:effectLst/>
              <a:uLnTx/>
              <a:uFillTx/>
              <a:latin typeface="Century Gothic" panose="020B0502020202020204" pitchFamily="34" charset="0"/>
            </a:endParaRPr>
          </a:p>
        </p:txBody>
      </p:sp>
      <p:sp>
        <p:nvSpPr>
          <p:cNvPr id="12" name="Rectangle 3"/>
          <p:cNvSpPr txBox="1">
            <a:spLocks noChangeArrowheads="1"/>
          </p:cNvSpPr>
          <p:nvPr/>
        </p:nvSpPr>
        <p:spPr>
          <a:xfrm>
            <a:off x="284813" y="1973380"/>
            <a:ext cx="8839200" cy="4525963"/>
          </a:xfrm>
          <a:prstGeom prst="rect">
            <a:avLst/>
          </a:prstGeom>
        </p:spPr>
        <p:txBody>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a:lnSpc>
                <a:spcPct val="80000"/>
              </a:lnSpc>
              <a:buFontTx/>
              <a:buNone/>
            </a:pPr>
            <a:r>
              <a:rPr lang="en-US" sz="2000" dirty="0" smtClean="0">
                <a:latin typeface="Century Gothic" panose="020B0502020202020204" pitchFamily="34" charset="0"/>
              </a:rPr>
              <a:t>During merchandising, the Merchandiser will give a report on:</a:t>
            </a:r>
          </a:p>
          <a:p>
            <a:pPr>
              <a:lnSpc>
                <a:spcPct val="80000"/>
              </a:lnSpc>
              <a:buFontTx/>
              <a:buNone/>
            </a:pPr>
            <a:endParaRPr lang="en-US" sz="2000" dirty="0" smtClean="0">
              <a:latin typeface="Century Gothic" panose="020B0502020202020204" pitchFamily="34" charset="0"/>
            </a:endParaRPr>
          </a:p>
          <a:p>
            <a:pPr>
              <a:lnSpc>
                <a:spcPct val="80000"/>
              </a:lnSpc>
            </a:pPr>
            <a:r>
              <a:rPr lang="en-US" sz="2000" dirty="0" smtClean="0">
                <a:latin typeface="Century Gothic" panose="020B0502020202020204" pitchFamily="34" charset="0"/>
              </a:rPr>
              <a:t>Share of Shelf management </a:t>
            </a:r>
            <a:endParaRPr lang="en-US" sz="2000" dirty="0">
              <a:latin typeface="Century Gothic" panose="020B0502020202020204" pitchFamily="34" charset="0"/>
            </a:endParaRPr>
          </a:p>
          <a:p>
            <a:pPr>
              <a:lnSpc>
                <a:spcPct val="80000"/>
              </a:lnSpc>
            </a:pPr>
            <a:endParaRPr lang="en-US" sz="2000" dirty="0" smtClean="0">
              <a:latin typeface="Century Gothic" panose="020B0502020202020204" pitchFamily="34" charset="0"/>
            </a:endParaRPr>
          </a:p>
          <a:p>
            <a:pPr>
              <a:lnSpc>
                <a:spcPct val="80000"/>
              </a:lnSpc>
            </a:pPr>
            <a:r>
              <a:rPr lang="en-US" sz="2000" dirty="0" smtClean="0">
                <a:latin typeface="Century Gothic" panose="020B0502020202020204" pitchFamily="34" charset="0"/>
              </a:rPr>
              <a:t>Pricing</a:t>
            </a:r>
          </a:p>
          <a:p>
            <a:pPr lvl="2">
              <a:lnSpc>
                <a:spcPct val="80000"/>
              </a:lnSpc>
              <a:buFont typeface="Arial" pitchFamily="34" charset="0"/>
              <a:buNone/>
            </a:pPr>
            <a:endParaRPr lang="en-US" sz="2000" dirty="0" smtClean="0">
              <a:solidFill>
                <a:schemeClr val="tx1">
                  <a:lumMod val="65000"/>
                  <a:lumOff val="35000"/>
                </a:schemeClr>
              </a:solidFill>
              <a:latin typeface="Century Gothic" panose="020B0502020202020204" pitchFamily="34" charset="0"/>
            </a:endParaRPr>
          </a:p>
          <a:p>
            <a:pPr>
              <a:lnSpc>
                <a:spcPct val="80000"/>
              </a:lnSpc>
            </a:pPr>
            <a:r>
              <a:rPr lang="en-US" sz="2000" dirty="0" smtClean="0">
                <a:latin typeface="Century Gothic" panose="020B0502020202020204" pitchFamily="34" charset="0"/>
              </a:rPr>
              <a:t>Sales performance and stock availability</a:t>
            </a:r>
          </a:p>
          <a:p>
            <a:pPr>
              <a:lnSpc>
                <a:spcPct val="80000"/>
              </a:lnSpc>
            </a:pPr>
            <a:endParaRPr lang="en-US" sz="2000" dirty="0" smtClean="0">
              <a:latin typeface="Century Gothic" panose="020B0502020202020204" pitchFamily="34" charset="0"/>
            </a:endParaRPr>
          </a:p>
          <a:p>
            <a:pPr>
              <a:lnSpc>
                <a:spcPct val="80000"/>
              </a:lnSpc>
            </a:pPr>
            <a:r>
              <a:rPr lang="en-US" sz="2000" dirty="0" smtClean="0">
                <a:latin typeface="Century Gothic" panose="020B0502020202020204" pitchFamily="34" charset="0"/>
              </a:rPr>
              <a:t>Market Intelligence</a:t>
            </a:r>
          </a:p>
          <a:p>
            <a:pPr>
              <a:lnSpc>
                <a:spcPct val="80000"/>
              </a:lnSpc>
            </a:pPr>
            <a:endParaRPr lang="en-US" sz="2000" dirty="0" smtClean="0">
              <a:latin typeface="Century Gothic" panose="020B0502020202020204" pitchFamily="34" charset="0"/>
            </a:endParaRPr>
          </a:p>
          <a:p>
            <a:pPr>
              <a:lnSpc>
                <a:spcPct val="80000"/>
              </a:lnSpc>
            </a:pPr>
            <a:r>
              <a:rPr lang="en-US" sz="2000" dirty="0" smtClean="0">
                <a:latin typeface="Century Gothic" panose="020B0502020202020204" pitchFamily="34" charset="0"/>
              </a:rPr>
              <a:t>Any other relevant information</a:t>
            </a:r>
          </a:p>
          <a:p>
            <a:pPr>
              <a:lnSpc>
                <a:spcPct val="80000"/>
              </a:lnSpc>
            </a:pPr>
            <a:endParaRPr lang="en-US" sz="2000" dirty="0">
              <a:latin typeface="Century Gothic" panose="020B0502020202020204" pitchFamily="34" charset="0"/>
            </a:endParaRPr>
          </a:p>
        </p:txBody>
      </p:sp>
    </p:spTree>
    <p:extLst>
      <p:ext uri="{BB962C8B-B14F-4D97-AF65-F5344CB8AC3E}">
        <p14:creationId xmlns:p14="http://schemas.microsoft.com/office/powerpoint/2010/main" val="74199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dirty="0">
                <a:solidFill>
                  <a:schemeClr val="bg1"/>
                </a:solidFill>
              </a:rPr>
              <a:t>CUSTOMER </a:t>
            </a:r>
            <a:r>
              <a:rPr lang="en-US" sz="6600" b="0" dirty="0">
                <a:solidFill>
                  <a:schemeClr val="bg1"/>
                </a:solidFill>
                <a:latin typeface="Freestyle Script" panose="030804020302050B0404" pitchFamily="66" charset="0"/>
              </a:rPr>
              <a:t>Service</a:t>
            </a:r>
            <a:r>
              <a:rPr lang="en-US" sz="6000" b="0" cap="none" dirty="0">
                <a:solidFill>
                  <a:schemeClr val="bg1"/>
                </a:solidFill>
                <a:latin typeface="Freestyle Script" panose="030804020302050B0404" pitchFamily="66" charset="0"/>
              </a:rPr>
              <a:t> </a:t>
            </a:r>
            <a:endParaRPr lang="en-US" sz="6000" b="0" dirty="0">
              <a:solidFill>
                <a:schemeClr val="bg1"/>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7" name="AutoShape 2" descr="Image result for Emoji showing passive aggress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Image result for emoji showing manipulation"/>
          <p:cNvSpPr>
            <a:spLocks noChangeAspect="1" noChangeArrowheads="1"/>
          </p:cNvSpPr>
          <p:nvPr/>
        </p:nvSpPr>
        <p:spPr bwMode="auto">
          <a:xfrm>
            <a:off x="744703" y="12736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Image result for emoji showing manipul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emoji showing manipul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txBox="1">
            <a:spLocks/>
          </p:cNvSpPr>
          <p:nvPr/>
        </p:nvSpPr>
        <p:spPr bwMode="auto">
          <a:xfrm>
            <a:off x="1846997" y="922735"/>
            <a:ext cx="8290504" cy="593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 </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rgbClr val="F79646">
                    <a:lumMod val="75000"/>
                  </a:srgbClr>
                </a:solidFill>
                <a:effectLst/>
                <a:uLnTx/>
                <a:uFillTx/>
                <a:latin typeface="Calibri"/>
                <a:ea typeface="+mn-ea"/>
                <a:cs typeface="+mn-cs"/>
              </a:rPr>
              <a:t>We value your time!</a:t>
            </a: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66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6600" b="0" i="0" u="none" strike="noStrike" kern="1200" cap="none" spc="0" normalizeH="0" baseline="0" noProof="0" dirty="0">
                <a:ln>
                  <a:noFill/>
                </a:ln>
                <a:solidFill>
                  <a:srgbClr val="0070C0"/>
                </a:solidFill>
                <a:effectLst/>
                <a:uLnTx/>
                <a:uFillTx/>
                <a:latin typeface="Calibri"/>
                <a:ea typeface="+mn-ea"/>
                <a:cs typeface="+mn-cs"/>
              </a:rPr>
              <a:t>We value your Input!</a:t>
            </a:r>
          </a:p>
        </p:txBody>
      </p:sp>
      <p:pic>
        <p:nvPicPr>
          <p:cNvPr id="17410" name="Picture 2" descr="Image result for Emoji image saying goodby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930" y="4301098"/>
            <a:ext cx="2555780" cy="230020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Image result for Emoji image saying goodb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085" y="4447524"/>
            <a:ext cx="2375365" cy="200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032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b="1" dirty="0" smtClean="0">
                <a:solidFill>
                  <a:srgbClr val="00B050"/>
                </a:solidFill>
              </a:rPr>
              <a:t>OUR</a:t>
            </a:r>
            <a:r>
              <a:rPr lang="en-US" dirty="0" smtClean="0">
                <a:solidFill>
                  <a:srgbClr val="00B050"/>
                </a:solidFill>
              </a:rPr>
              <a:t> </a:t>
            </a:r>
            <a:r>
              <a:rPr lang="en-US" sz="6000" b="0" cap="none" dirty="0" smtClean="0">
                <a:solidFill>
                  <a:srgbClr val="00B050"/>
                </a:solidFill>
                <a:latin typeface="Freestyle Script" panose="030804020302050B0404" pitchFamily="66" charset="0"/>
              </a:rPr>
              <a:t>Story </a:t>
            </a:r>
            <a:endParaRPr lang="en-US" sz="6000" b="0" dirty="0">
              <a:solidFill>
                <a:srgbClr val="00B050"/>
              </a:solidFill>
            </a:endParaRPr>
          </a:p>
        </p:txBody>
      </p:sp>
      <p:sp>
        <p:nvSpPr>
          <p:cNvPr id="3" name="Content Placeholder 2"/>
          <p:cNvSpPr>
            <a:spLocks noGrp="1"/>
          </p:cNvSpPr>
          <p:nvPr>
            <p:ph idx="4294967295"/>
          </p:nvPr>
        </p:nvSpPr>
        <p:spPr>
          <a:xfrm>
            <a:off x="461169" y="2138271"/>
            <a:ext cx="11269662" cy="3677913"/>
          </a:xfrm>
          <a:prstGeom prst="rect">
            <a:avLst/>
          </a:prstGeom>
        </p:spPr>
        <p:txBody>
          <a:bodyPr>
            <a:noAutofit/>
          </a:bodyPr>
          <a:lstStyle/>
          <a:p>
            <a:pPr marL="0" indent="0" algn="ctr">
              <a:buNone/>
            </a:pPr>
            <a:r>
              <a:rPr lang="en-US" b="1" dirty="0" smtClean="0">
                <a:solidFill>
                  <a:schemeClr val="accent6">
                    <a:lumMod val="75000"/>
                  </a:schemeClr>
                </a:solidFill>
              </a:rPr>
              <a:t>Retail Synergy Ltd a member of PMS Group </a:t>
            </a:r>
            <a:r>
              <a:rPr lang="en-US" dirty="0" smtClean="0"/>
              <a:t>continues to strive to </a:t>
            </a:r>
            <a:r>
              <a:rPr lang="en-US" dirty="0"/>
              <a:t>become the region’s most successful and retained agency, by the sheer virtue of quality and service </a:t>
            </a:r>
            <a:r>
              <a:rPr lang="en-US" dirty="0" smtClean="0"/>
              <a:t>excellence we provide to our clients. </a:t>
            </a:r>
          </a:p>
          <a:p>
            <a:pPr marL="0" indent="0" algn="ctr">
              <a:buNone/>
            </a:pPr>
            <a:endParaRPr lang="en-US" dirty="0" smtClean="0"/>
          </a:p>
          <a:p>
            <a:pPr marL="0" indent="0" algn="ctr">
              <a:buNone/>
            </a:pPr>
            <a:r>
              <a:rPr lang="en-US" dirty="0"/>
              <a:t>With </a:t>
            </a:r>
            <a:r>
              <a:rPr lang="en-US" b="1" dirty="0" smtClean="0">
                <a:solidFill>
                  <a:schemeClr val="accent6">
                    <a:lumMod val="75000"/>
                  </a:schemeClr>
                </a:solidFill>
              </a:rPr>
              <a:t>over  22 </a:t>
            </a:r>
            <a:r>
              <a:rPr lang="en-US" b="1" dirty="0">
                <a:solidFill>
                  <a:schemeClr val="accent6">
                    <a:lumMod val="75000"/>
                  </a:schemeClr>
                </a:solidFill>
              </a:rPr>
              <a:t>years </a:t>
            </a:r>
            <a:r>
              <a:rPr lang="en-US" dirty="0"/>
              <a:t>of experience in the retail space – we are experts in understanding what is best for </a:t>
            </a:r>
            <a:r>
              <a:rPr lang="en-US" dirty="0" smtClean="0"/>
              <a:t> brands </a:t>
            </a:r>
            <a:r>
              <a:rPr lang="en-US" dirty="0"/>
              <a:t>to stand out. Our credibility rests on quality, competent management and dedicated professionals that have made </a:t>
            </a:r>
            <a:r>
              <a:rPr lang="en-US" dirty="0" smtClean="0"/>
              <a:t>us a force </a:t>
            </a:r>
            <a:r>
              <a:rPr lang="en-US" dirty="0"/>
              <a:t>to reckon with in the </a:t>
            </a:r>
            <a:r>
              <a:rPr lang="en-US" dirty="0" smtClean="0"/>
              <a:t>industry.</a:t>
            </a:r>
          </a:p>
          <a:p>
            <a:pPr marL="0" indent="0" algn="ctr">
              <a:buNone/>
            </a:pPr>
            <a:endParaRPr lang="en-US" dirty="0" smtClean="0"/>
          </a:p>
          <a:p>
            <a:pPr marL="0" indent="0" algn="ctr">
              <a:buNone/>
            </a:pPr>
            <a:r>
              <a:rPr lang="en-US" dirty="0" smtClean="0"/>
              <a:t>Our </a:t>
            </a:r>
            <a:r>
              <a:rPr lang="en-US" dirty="0"/>
              <a:t>foundations are built on </a:t>
            </a:r>
            <a:r>
              <a:rPr lang="en-US" b="1" dirty="0">
                <a:solidFill>
                  <a:schemeClr val="accent6">
                    <a:lumMod val="75000"/>
                  </a:schemeClr>
                </a:solidFill>
              </a:rPr>
              <a:t>understanding</a:t>
            </a:r>
            <a:r>
              <a:rPr lang="en-US" dirty="0"/>
              <a:t> the </a:t>
            </a:r>
            <a:r>
              <a:rPr lang="en-US" b="1" dirty="0">
                <a:solidFill>
                  <a:schemeClr val="accent6">
                    <a:lumMod val="75000"/>
                  </a:schemeClr>
                </a:solidFill>
              </a:rPr>
              <a:t>shopper </a:t>
            </a:r>
            <a:r>
              <a:rPr lang="en-US" dirty="0"/>
              <a:t>and the </a:t>
            </a:r>
            <a:r>
              <a:rPr lang="en-US" b="1" dirty="0">
                <a:solidFill>
                  <a:schemeClr val="accent6">
                    <a:lumMod val="75000"/>
                  </a:schemeClr>
                </a:solidFill>
              </a:rPr>
              <a:t>evolving retail environment </a:t>
            </a:r>
            <a:r>
              <a:rPr lang="en-US" dirty="0"/>
              <a:t>both on &amp; offline. We make it our business to uncover insights for our clients that influence brand choice on the journey to </a:t>
            </a:r>
            <a:r>
              <a:rPr lang="en-US" dirty="0" smtClean="0"/>
              <a:t>purchase. </a:t>
            </a:r>
          </a:p>
          <a:p>
            <a:pPr marL="0" indent="0" algn="ctr">
              <a:buNone/>
            </a:pPr>
            <a:r>
              <a:rPr lang="en-US" b="1" dirty="0" smtClean="0">
                <a:solidFill>
                  <a:schemeClr val="accent6">
                    <a:lumMod val="75000"/>
                  </a:schemeClr>
                </a:solidFill>
              </a:rPr>
              <a:t>The result – positive brand connections</a:t>
            </a:r>
            <a:r>
              <a:rPr lang="en-US" dirty="0" smtClean="0">
                <a:solidFill>
                  <a:schemeClr val="accent6">
                    <a:lumMod val="75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2516931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idx="4294967295"/>
          </p:nvPr>
        </p:nvSpPr>
        <p:spPr>
          <a:xfrm>
            <a:off x="1" y="1025836"/>
            <a:ext cx="12192000" cy="5832164"/>
          </a:xfrm>
          <a:prstGeom prst="rect">
            <a:avLst/>
          </a:prstGeom>
          <a:solidFill>
            <a:schemeClr val="bg1">
              <a:alpha val="44000"/>
            </a:schemeClr>
          </a:solidFill>
        </p:spPr>
        <p:txBody>
          <a:bodyPr>
            <a:noAutofit/>
          </a:bodyPr>
          <a:lstStyle/>
          <a:p>
            <a:pPr marL="0" indent="0" algn="ctr">
              <a:buNone/>
            </a:pPr>
            <a:r>
              <a:rPr lang="en-US" sz="1600" dirty="0" smtClean="0">
                <a:solidFill>
                  <a:schemeClr val="bg1"/>
                </a:solidFill>
              </a:rPr>
              <a:t>.</a:t>
            </a:r>
            <a:endParaRPr lang="en-US" sz="1600" dirty="0">
              <a:solidFill>
                <a:schemeClr val="bg1"/>
              </a:solidFill>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258" t="12871" r="16364" b="6865"/>
          <a:stretch/>
        </p:blipFill>
        <p:spPr>
          <a:xfrm>
            <a:off x="9662880" y="4942738"/>
            <a:ext cx="1060130" cy="1087547"/>
          </a:xfrm>
          <a:prstGeom prst="rect">
            <a:avLst/>
          </a:prstGeom>
          <a:solidFill>
            <a:schemeClr val="bg1"/>
          </a:solidFill>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1569" r="498" b="21831"/>
          <a:stretch/>
        </p:blipFill>
        <p:spPr>
          <a:xfrm>
            <a:off x="138871" y="4724107"/>
            <a:ext cx="2574431" cy="629701"/>
          </a:xfrm>
          <a:prstGeom prst="rect">
            <a:avLst/>
          </a:prstGeom>
        </p:spPr>
      </p:pic>
      <p:pic>
        <p:nvPicPr>
          <p:cNvPr id="6" name="Picture 5"/>
          <p:cNvPicPr>
            <a:picLocks noChangeAspect="1"/>
          </p:cNvPicPr>
          <p:nvPr/>
        </p:nvPicPr>
        <p:blipFill>
          <a:blip r:embed="rId4"/>
          <a:stretch>
            <a:fillRect/>
          </a:stretch>
        </p:blipFill>
        <p:spPr>
          <a:xfrm>
            <a:off x="100255" y="2089866"/>
            <a:ext cx="1159872" cy="558134"/>
          </a:xfrm>
          <a:prstGeom prst="rect">
            <a:avLst/>
          </a:prstGeom>
        </p:spPr>
      </p:pic>
      <p:pic>
        <p:nvPicPr>
          <p:cNvPr id="7" name="Picture 6"/>
          <p:cNvPicPr>
            <a:picLocks noChangeAspect="1"/>
          </p:cNvPicPr>
          <p:nvPr/>
        </p:nvPicPr>
        <p:blipFill>
          <a:blip r:embed="rId5"/>
          <a:stretch>
            <a:fillRect/>
          </a:stretch>
        </p:blipFill>
        <p:spPr>
          <a:xfrm>
            <a:off x="21008" y="2718151"/>
            <a:ext cx="1893643" cy="307077"/>
          </a:xfrm>
          <a:prstGeom prst="rect">
            <a:avLst/>
          </a:prstGeom>
          <a:solidFill>
            <a:schemeClr val="bg1"/>
          </a:solidFill>
        </p:spPr>
      </p:pic>
      <p:pic>
        <p:nvPicPr>
          <p:cNvPr id="9" name="Picture 22" descr="cid:image001.jpg@01CA8876.25F3E5E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197" y="2127382"/>
            <a:ext cx="1626409" cy="76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5988" y="1054237"/>
            <a:ext cx="1260440" cy="945331"/>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820" y="4011807"/>
            <a:ext cx="3240645" cy="48616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7807" y="5910891"/>
            <a:ext cx="775358" cy="775358"/>
          </a:xfrm>
          <a:prstGeom prst="rect">
            <a:avLst/>
          </a:prstGeom>
        </p:spPr>
      </p:pic>
      <p:pic>
        <p:nvPicPr>
          <p:cNvPr id="16" name="Picture 15"/>
          <p:cNvPicPr>
            <a:picLocks noChangeAspect="1"/>
          </p:cNvPicPr>
          <p:nvPr/>
        </p:nvPicPr>
        <p:blipFill rotWithShape="1">
          <a:blip r:embed="rId10" cstate="print">
            <a:extLst>
              <a:ext uri="{28A0092B-C50C-407E-A947-70E740481C1C}">
                <a14:useLocalDpi xmlns:a14="http://schemas.microsoft.com/office/drawing/2010/main" val="0"/>
              </a:ext>
            </a:extLst>
          </a:blip>
          <a:srcRect l="6560" r="7795"/>
          <a:stretch/>
        </p:blipFill>
        <p:spPr>
          <a:xfrm>
            <a:off x="4728402" y="5236069"/>
            <a:ext cx="1194427" cy="599251"/>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89096" y="6043992"/>
            <a:ext cx="1387945" cy="646261"/>
          </a:xfrm>
          <a:prstGeom prst="rect">
            <a:avLst/>
          </a:prstGeom>
        </p:spPr>
      </p:pic>
      <p:pic>
        <p:nvPicPr>
          <p:cNvPr id="18" name="Picture 17"/>
          <p:cNvPicPr/>
          <p:nvPr/>
        </p:nvPicPr>
        <p:blipFill rotWithShape="1">
          <a:blip r:embed="rId12"/>
          <a:srcRect l="68109" t="9977" r="14744" b="76340"/>
          <a:stretch/>
        </p:blipFill>
        <p:spPr bwMode="auto">
          <a:xfrm>
            <a:off x="7534579" y="6085788"/>
            <a:ext cx="1517766" cy="604465"/>
          </a:xfrm>
          <a:prstGeom prst="rect">
            <a:avLst/>
          </a:prstGeom>
          <a:ln>
            <a:noFill/>
          </a:ln>
          <a:extLst>
            <a:ext uri="{53640926-AAD7-44D8-BBD7-CCE9431645EC}">
              <a14:shadowObscured xmlns:a14="http://schemas.microsoft.com/office/drawing/2010/main"/>
            </a:ext>
          </a:extLst>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34" y="1121879"/>
            <a:ext cx="1114824" cy="888305"/>
          </a:xfrm>
          <a:prstGeom prst="rect">
            <a:avLst/>
          </a:prstGeom>
        </p:spPr>
      </p:pic>
      <p:pic>
        <p:nvPicPr>
          <p:cNvPr id="23" name="Picture 22"/>
          <p:cNvPicPr>
            <a:picLocks noChangeAspect="1"/>
          </p:cNvPicPr>
          <p:nvPr/>
        </p:nvPicPr>
        <p:blipFill rotWithShape="1">
          <a:blip r:embed="rId14">
            <a:extLst>
              <a:ext uri="{28A0092B-C50C-407E-A947-70E740481C1C}">
                <a14:useLocalDpi xmlns:a14="http://schemas.microsoft.com/office/drawing/2010/main" val="0"/>
              </a:ext>
            </a:extLst>
          </a:blip>
          <a:srcRect l="22281" t="32697" r="21944" b="32063"/>
          <a:stretch/>
        </p:blipFill>
        <p:spPr>
          <a:xfrm>
            <a:off x="1307960" y="1100097"/>
            <a:ext cx="1459081" cy="921874"/>
          </a:xfrm>
          <a:prstGeom prst="rect">
            <a:avLst/>
          </a:prstGeom>
        </p:spPr>
      </p:pic>
      <p:pic>
        <p:nvPicPr>
          <p:cNvPr id="24" name="Picture 23"/>
          <p:cNvPicPr>
            <a:picLocks noChangeAspect="1"/>
          </p:cNvPicPr>
          <p:nvPr/>
        </p:nvPicPr>
        <p:blipFill rotWithShape="1">
          <a:blip r:embed="rId15">
            <a:extLst>
              <a:ext uri="{28A0092B-C50C-407E-A947-70E740481C1C}">
                <a14:useLocalDpi xmlns:a14="http://schemas.microsoft.com/office/drawing/2010/main" val="0"/>
              </a:ext>
            </a:extLst>
          </a:blip>
          <a:srcRect t="19408" b="32592"/>
          <a:stretch/>
        </p:blipFill>
        <p:spPr>
          <a:xfrm>
            <a:off x="4846610" y="4547537"/>
            <a:ext cx="1185634" cy="569105"/>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99246" y="4799761"/>
            <a:ext cx="1197258" cy="675852"/>
          </a:xfrm>
          <a:prstGeom prst="rect">
            <a:avLst/>
          </a:prstGeom>
        </p:spPr>
      </p:pic>
      <p:pic>
        <p:nvPicPr>
          <p:cNvPr id="27" name="Picture 26"/>
          <p:cNvPicPr>
            <a:picLocks noChangeAspect="1"/>
          </p:cNvPicPr>
          <p:nvPr/>
        </p:nvPicPr>
        <p:blipFill rotWithShape="1">
          <a:blip r:embed="rId17" cstate="print">
            <a:extLst>
              <a:ext uri="{28A0092B-C50C-407E-A947-70E740481C1C}">
                <a14:useLocalDpi xmlns:a14="http://schemas.microsoft.com/office/drawing/2010/main" val="0"/>
              </a:ext>
            </a:extLst>
          </a:blip>
          <a:srcRect l="8572" t="8137" r="30245" b="23518"/>
          <a:stretch/>
        </p:blipFill>
        <p:spPr>
          <a:xfrm>
            <a:off x="1404197" y="1975304"/>
            <a:ext cx="938355" cy="732137"/>
          </a:xfrm>
          <a:prstGeom prst="rect">
            <a:avLst/>
          </a:prstGeom>
          <a:solidFill>
            <a:schemeClr val="bg1"/>
          </a:solidFill>
        </p:spPr>
      </p:pic>
      <p:sp>
        <p:nvSpPr>
          <p:cNvPr id="29" name="Title 28"/>
          <p:cNvSpPr>
            <a:spLocks noGrp="1"/>
          </p:cNvSpPr>
          <p:nvPr>
            <p:ph type="title"/>
          </p:nvPr>
        </p:nvSpPr>
        <p:spPr>
          <a:xfrm>
            <a:off x="307512" y="134226"/>
            <a:ext cx="10045763" cy="834379"/>
          </a:xfrm>
          <a:noFill/>
        </p:spPr>
        <p:txBody>
          <a:bodyPr>
            <a:normAutofit fontScale="90000"/>
          </a:bodyPr>
          <a:lstStyle/>
          <a:p>
            <a:pPr algn="just"/>
            <a:r>
              <a:rPr lang="en-US" sz="4400" dirty="0" smtClean="0"/>
              <a:t>OUR CLIENTS </a:t>
            </a:r>
            <a:r>
              <a:rPr lang="en-US" sz="6700" b="0" dirty="0" smtClean="0">
                <a:latin typeface="Freestyle Script" panose="030804020302050B0404" pitchFamily="66" charset="0"/>
              </a:rPr>
              <a:t>Old &amp; New </a:t>
            </a:r>
            <a:endParaRPr lang="en-US" sz="6700" b="0" dirty="0">
              <a:latin typeface="Freestyle Script" panose="030804020302050B0404" pitchFamily="66" charset="0"/>
            </a:endParaRPr>
          </a:p>
        </p:txBody>
      </p:sp>
      <p:pic>
        <p:nvPicPr>
          <p:cNvPr id="33" name="Picture 3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10176" y="3777367"/>
            <a:ext cx="872057" cy="872057"/>
          </a:xfrm>
          <a:prstGeom prst="rect">
            <a:avLst/>
          </a:prstGeom>
          <a:solidFill>
            <a:schemeClr val="bg1"/>
          </a:solidFill>
        </p:spPr>
      </p:pic>
      <p:pic>
        <p:nvPicPr>
          <p:cNvPr id="34" name="Picture 3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67637" y="5148396"/>
            <a:ext cx="1226582" cy="699535"/>
          </a:xfrm>
          <a:prstGeom prst="rect">
            <a:avLst/>
          </a:prstGeom>
          <a:solidFill>
            <a:schemeClr val="bg1"/>
          </a:solidFill>
        </p:spPr>
      </p:pic>
      <p:pic>
        <p:nvPicPr>
          <p:cNvPr id="37" name="Picture 36"/>
          <p:cNvPicPr>
            <a:picLocks noChangeAspect="1"/>
          </p:cNvPicPr>
          <p:nvPr/>
        </p:nvPicPr>
        <p:blipFill>
          <a:blip r:embed="rId20"/>
          <a:stretch>
            <a:fillRect/>
          </a:stretch>
        </p:blipFill>
        <p:spPr>
          <a:xfrm>
            <a:off x="9052345" y="6105122"/>
            <a:ext cx="1811478" cy="634017"/>
          </a:xfrm>
          <a:prstGeom prst="rect">
            <a:avLst/>
          </a:prstGeom>
        </p:spPr>
      </p:pic>
      <p:pic>
        <p:nvPicPr>
          <p:cNvPr id="38" name="Picture 37"/>
          <p:cNvPicPr>
            <a:picLocks noChangeAspect="1"/>
          </p:cNvPicPr>
          <p:nvPr/>
        </p:nvPicPr>
        <p:blipFill rotWithShape="1">
          <a:blip r:embed="rId21" cstate="print">
            <a:extLst>
              <a:ext uri="{28A0092B-C50C-407E-A947-70E740481C1C}">
                <a14:useLocalDpi xmlns:a14="http://schemas.microsoft.com/office/drawing/2010/main" val="0"/>
              </a:ext>
            </a:extLst>
          </a:blip>
          <a:srcRect l="6849" t="21259" r="5731" b="25021"/>
          <a:stretch/>
        </p:blipFill>
        <p:spPr>
          <a:xfrm>
            <a:off x="8356530" y="4867901"/>
            <a:ext cx="1316305" cy="453297"/>
          </a:xfrm>
          <a:prstGeom prst="rect">
            <a:avLst/>
          </a:prstGeom>
        </p:spPr>
      </p:pic>
      <p:pic>
        <p:nvPicPr>
          <p:cNvPr id="40" name="Picture 3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240993" y="3850186"/>
            <a:ext cx="1495783" cy="882570"/>
          </a:xfrm>
          <a:prstGeom prst="rect">
            <a:avLst/>
          </a:prstGeom>
          <a:solidFill>
            <a:schemeClr val="bg1"/>
          </a:solidFill>
        </p:spPr>
      </p:pic>
      <p:pic>
        <p:nvPicPr>
          <p:cNvPr id="41" name="Picture 40"/>
          <p:cNvPicPr>
            <a:picLocks noChangeAspect="1"/>
          </p:cNvPicPr>
          <p:nvPr/>
        </p:nvPicPr>
        <p:blipFill rotWithShape="1">
          <a:blip r:embed="rId23" cstate="print">
            <a:extLst>
              <a:ext uri="{28A0092B-C50C-407E-A947-70E740481C1C}">
                <a14:useLocalDpi xmlns:a14="http://schemas.microsoft.com/office/drawing/2010/main" val="0"/>
              </a:ext>
            </a:extLst>
          </a:blip>
          <a:srcRect t="17802" b="16958"/>
          <a:stretch/>
        </p:blipFill>
        <p:spPr>
          <a:xfrm>
            <a:off x="1532639" y="6094733"/>
            <a:ext cx="931419" cy="607653"/>
          </a:xfrm>
          <a:prstGeom prst="rect">
            <a:avLst/>
          </a:prstGeom>
        </p:spPr>
      </p:pic>
      <p:pic>
        <p:nvPicPr>
          <p:cNvPr id="30" name="Picture 29"/>
          <p:cNvPicPr>
            <a:picLocks noChangeAspect="1"/>
          </p:cNvPicPr>
          <p:nvPr/>
        </p:nvPicPr>
        <p:blipFill rotWithShape="1">
          <a:blip r:embed="rId24"/>
          <a:srcRect b="10741"/>
          <a:stretch/>
        </p:blipFill>
        <p:spPr>
          <a:xfrm>
            <a:off x="5953" y="5541095"/>
            <a:ext cx="1498675" cy="1189955"/>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117127" y="4799761"/>
            <a:ext cx="1077393" cy="982114"/>
          </a:xfrm>
          <a:prstGeom prst="rect">
            <a:avLst/>
          </a:prstGeom>
          <a:solidFill>
            <a:schemeClr val="bg1"/>
          </a:solidFill>
        </p:spPr>
      </p:pic>
      <p:pic>
        <p:nvPicPr>
          <p:cNvPr id="35" name="Picture 34"/>
          <p:cNvPicPr>
            <a:picLocks noChangeAspect="1"/>
          </p:cNvPicPr>
          <p:nvPr/>
        </p:nvPicPr>
        <p:blipFill>
          <a:blip r:embed="rId26"/>
          <a:stretch>
            <a:fillRect/>
          </a:stretch>
        </p:blipFill>
        <p:spPr>
          <a:xfrm>
            <a:off x="3672017" y="5847931"/>
            <a:ext cx="1584959" cy="834605"/>
          </a:xfrm>
          <a:prstGeom prst="rect">
            <a:avLst/>
          </a:prstGeom>
        </p:spPr>
      </p:pic>
      <p:pic>
        <p:nvPicPr>
          <p:cNvPr id="44" name="Picture 43"/>
          <p:cNvPicPr>
            <a:picLocks noChangeAspect="1"/>
          </p:cNvPicPr>
          <p:nvPr/>
        </p:nvPicPr>
        <p:blipFill>
          <a:blip r:embed="rId27"/>
          <a:stretch>
            <a:fillRect/>
          </a:stretch>
        </p:blipFill>
        <p:spPr>
          <a:xfrm>
            <a:off x="4196909" y="1134381"/>
            <a:ext cx="1835872" cy="885787"/>
          </a:xfrm>
          <a:prstGeom prst="rect">
            <a:avLst/>
          </a:prstGeom>
        </p:spPr>
      </p:pic>
      <p:pic>
        <p:nvPicPr>
          <p:cNvPr id="45" name="Picture 44"/>
          <p:cNvPicPr>
            <a:picLocks noChangeAspect="1"/>
          </p:cNvPicPr>
          <p:nvPr/>
        </p:nvPicPr>
        <p:blipFill>
          <a:blip r:embed="rId28"/>
          <a:stretch>
            <a:fillRect/>
          </a:stretch>
        </p:blipFill>
        <p:spPr>
          <a:xfrm>
            <a:off x="7499952" y="1091462"/>
            <a:ext cx="1030704" cy="1030704"/>
          </a:xfrm>
          <a:prstGeom prst="rect">
            <a:avLst/>
          </a:prstGeom>
        </p:spPr>
      </p:pic>
      <p:pic>
        <p:nvPicPr>
          <p:cNvPr id="47" name="Picture 4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114248" y="1045545"/>
            <a:ext cx="1253560" cy="957426"/>
          </a:xfrm>
          <a:prstGeom prst="rect">
            <a:avLst/>
          </a:prstGeom>
        </p:spPr>
      </p:pic>
      <p:pic>
        <p:nvPicPr>
          <p:cNvPr id="48" name="Picture 47"/>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124797" y="2475652"/>
            <a:ext cx="762953" cy="1199112"/>
          </a:xfrm>
          <a:prstGeom prst="rect">
            <a:avLst/>
          </a:prstGeom>
          <a:solidFill>
            <a:schemeClr val="bg1"/>
          </a:solidFill>
        </p:spPr>
      </p:pic>
      <p:pic>
        <p:nvPicPr>
          <p:cNvPr id="49" name="Picture 4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569724" y="2191347"/>
            <a:ext cx="1683060" cy="743678"/>
          </a:xfrm>
          <a:prstGeom prst="rect">
            <a:avLst/>
          </a:prstGeom>
          <a:solidFill>
            <a:schemeClr val="bg1"/>
          </a:solidFill>
        </p:spPr>
      </p:pic>
      <p:pic>
        <p:nvPicPr>
          <p:cNvPr id="50" name="Picture 49"/>
          <p:cNvPicPr>
            <a:picLocks noChangeAspect="1"/>
          </p:cNvPicPr>
          <p:nvPr/>
        </p:nvPicPr>
        <p:blipFill rotWithShape="1">
          <a:blip r:embed="rId32">
            <a:extLst>
              <a:ext uri="{28A0092B-C50C-407E-A947-70E740481C1C}">
                <a14:useLocalDpi xmlns:a14="http://schemas.microsoft.com/office/drawing/2010/main" val="0"/>
              </a:ext>
            </a:extLst>
          </a:blip>
          <a:srcRect l="6418" t="13719" r="5065" b="23182"/>
          <a:stretch/>
        </p:blipFill>
        <p:spPr>
          <a:xfrm>
            <a:off x="2264208" y="2038407"/>
            <a:ext cx="2502476" cy="803547"/>
          </a:xfrm>
          <a:prstGeom prst="rect">
            <a:avLst/>
          </a:prstGeom>
        </p:spPr>
      </p:pic>
      <p:pic>
        <p:nvPicPr>
          <p:cNvPr id="51" name="Picture 4" descr="http://smp.businesswire.com/sites/smp.newshq.businesswire.com/files/imagecache/logo_fullnode_thumb/logo/image/1504817_pfizer_rgb_pos.jpg"/>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79044" y="4732756"/>
            <a:ext cx="1603287" cy="9299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rotWithShape="1">
          <a:blip r:embed="rId34" cstate="print">
            <a:extLst>
              <a:ext uri="{28A0092B-C50C-407E-A947-70E740481C1C}">
                <a14:useLocalDpi xmlns:a14="http://schemas.microsoft.com/office/drawing/2010/main" val="0"/>
              </a:ext>
            </a:extLst>
          </a:blip>
          <a:srcRect l="3435" t="19556" r="6958" b="18867"/>
          <a:stretch/>
        </p:blipFill>
        <p:spPr>
          <a:xfrm>
            <a:off x="8415309" y="2309858"/>
            <a:ext cx="1279017" cy="878915"/>
          </a:xfrm>
          <a:prstGeom prst="rect">
            <a:avLst/>
          </a:prstGeom>
        </p:spPr>
      </p:pic>
      <p:pic>
        <p:nvPicPr>
          <p:cNvPr id="4" name="Picture 3"/>
          <p:cNvPicPr>
            <a:picLocks noChangeAspect="1"/>
          </p:cNvPicPr>
          <p:nvPr/>
        </p:nvPicPr>
        <p:blipFill>
          <a:blip r:embed="rId35"/>
          <a:stretch>
            <a:fillRect/>
          </a:stretch>
        </p:blipFill>
        <p:spPr>
          <a:xfrm>
            <a:off x="195394" y="3358489"/>
            <a:ext cx="1761897" cy="493819"/>
          </a:xfrm>
          <a:prstGeom prst="rect">
            <a:avLst/>
          </a:prstGeom>
        </p:spPr>
      </p:pic>
      <p:pic>
        <p:nvPicPr>
          <p:cNvPr id="10" name="Picture 9"/>
          <p:cNvPicPr>
            <a:picLocks noChangeAspect="1"/>
          </p:cNvPicPr>
          <p:nvPr/>
        </p:nvPicPr>
        <p:blipFill rotWithShape="1">
          <a:blip r:embed="rId36" cstate="print">
            <a:extLst>
              <a:ext uri="{28A0092B-C50C-407E-A947-70E740481C1C}">
                <a14:useLocalDpi xmlns:a14="http://schemas.microsoft.com/office/drawing/2010/main" val="0"/>
              </a:ext>
            </a:extLst>
          </a:blip>
          <a:srcRect l="3898" t="18707" r="5357" b="20199"/>
          <a:stretch/>
        </p:blipFill>
        <p:spPr>
          <a:xfrm>
            <a:off x="2539989" y="5897131"/>
            <a:ext cx="1228084" cy="826803"/>
          </a:xfrm>
          <a:prstGeom prst="rect">
            <a:avLst/>
          </a:prstGeom>
        </p:spPr>
      </p:pic>
      <p:pic>
        <p:nvPicPr>
          <p:cNvPr id="3" name="Picture 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0655212" y="5563637"/>
            <a:ext cx="1485326" cy="1229063"/>
          </a:xfrm>
          <a:prstGeom prst="rect">
            <a:avLst/>
          </a:prstGeom>
        </p:spPr>
      </p:pic>
      <p:pic>
        <p:nvPicPr>
          <p:cNvPr id="25" name="Picture 24"/>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1580559" y="5468665"/>
            <a:ext cx="1311026" cy="500812"/>
          </a:xfrm>
          <a:prstGeom prst="rect">
            <a:avLst/>
          </a:prstGeom>
          <a:solidFill>
            <a:schemeClr val="bg1"/>
          </a:solidFill>
        </p:spPr>
      </p:pic>
      <p:pic>
        <p:nvPicPr>
          <p:cNvPr id="32" name="Picture 3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6672267" y="4817576"/>
            <a:ext cx="1528918" cy="277117"/>
          </a:xfrm>
          <a:prstGeom prst="rect">
            <a:avLst/>
          </a:prstGeom>
          <a:solidFill>
            <a:schemeClr val="bg1"/>
          </a:solidFill>
        </p:spPr>
      </p:pic>
      <p:pic>
        <p:nvPicPr>
          <p:cNvPr id="13" name="Picture 12"/>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213241" y="2874144"/>
            <a:ext cx="1586872" cy="1057914"/>
          </a:xfrm>
          <a:prstGeom prst="rect">
            <a:avLst/>
          </a:prstGeom>
        </p:spPr>
      </p:pic>
      <p:pic>
        <p:nvPicPr>
          <p:cNvPr id="19" name="Picture 18"/>
          <p:cNvPicPr>
            <a:picLocks noChangeAspect="1"/>
          </p:cNvPicPr>
          <p:nvPr/>
        </p:nvPicPr>
        <p:blipFill>
          <a:blip r:embed="rId41"/>
          <a:stretch>
            <a:fillRect/>
          </a:stretch>
        </p:blipFill>
        <p:spPr>
          <a:xfrm>
            <a:off x="3837891" y="3126607"/>
            <a:ext cx="2036240" cy="658425"/>
          </a:xfrm>
          <a:prstGeom prst="rect">
            <a:avLst/>
          </a:prstGeom>
        </p:spPr>
      </p:pic>
      <p:pic>
        <p:nvPicPr>
          <p:cNvPr id="20" name="Picture 19"/>
          <p:cNvPicPr>
            <a:picLocks noChangeAspect="1"/>
          </p:cNvPicPr>
          <p:nvPr/>
        </p:nvPicPr>
        <p:blipFill>
          <a:blip r:embed="rId42"/>
          <a:stretch>
            <a:fillRect/>
          </a:stretch>
        </p:blipFill>
        <p:spPr>
          <a:xfrm>
            <a:off x="5936381" y="3072486"/>
            <a:ext cx="1621677" cy="768163"/>
          </a:xfrm>
          <a:prstGeom prst="rect">
            <a:avLst/>
          </a:prstGeom>
        </p:spPr>
      </p:pic>
      <p:pic>
        <p:nvPicPr>
          <p:cNvPr id="21" name="Picture 20"/>
          <p:cNvPicPr>
            <a:picLocks noChangeAspect="1"/>
          </p:cNvPicPr>
          <p:nvPr/>
        </p:nvPicPr>
        <p:blipFill>
          <a:blip r:embed="rId43"/>
          <a:stretch>
            <a:fillRect/>
          </a:stretch>
        </p:blipFill>
        <p:spPr>
          <a:xfrm>
            <a:off x="8991116" y="3861341"/>
            <a:ext cx="1009227" cy="1009227"/>
          </a:xfrm>
          <a:prstGeom prst="rect">
            <a:avLst/>
          </a:prstGeom>
        </p:spPr>
      </p:pic>
      <p:pic>
        <p:nvPicPr>
          <p:cNvPr id="28" name="Picture 27"/>
          <p:cNvPicPr>
            <a:picLocks noChangeAspect="1"/>
          </p:cNvPicPr>
          <p:nvPr/>
        </p:nvPicPr>
        <p:blipFill>
          <a:blip r:embed="rId44"/>
          <a:stretch>
            <a:fillRect/>
          </a:stretch>
        </p:blipFill>
        <p:spPr>
          <a:xfrm>
            <a:off x="10245378" y="4039075"/>
            <a:ext cx="841321" cy="853514"/>
          </a:xfrm>
          <a:prstGeom prst="rect">
            <a:avLst/>
          </a:prstGeom>
        </p:spPr>
      </p:pic>
      <p:pic>
        <p:nvPicPr>
          <p:cNvPr id="42" name="Picture 41"/>
          <p:cNvPicPr>
            <a:picLocks noChangeAspect="1"/>
          </p:cNvPicPr>
          <p:nvPr/>
        </p:nvPicPr>
        <p:blipFill>
          <a:blip r:embed="rId45"/>
          <a:stretch>
            <a:fillRect/>
          </a:stretch>
        </p:blipFill>
        <p:spPr>
          <a:xfrm>
            <a:off x="7655324" y="3126822"/>
            <a:ext cx="1194920" cy="957155"/>
          </a:xfrm>
          <a:prstGeom prst="rect">
            <a:avLst/>
          </a:prstGeom>
        </p:spPr>
      </p:pic>
      <p:pic>
        <p:nvPicPr>
          <p:cNvPr id="36" name="Picture 35"/>
          <p:cNvPicPr>
            <a:picLocks noChangeAspect="1"/>
          </p:cNvPicPr>
          <p:nvPr/>
        </p:nvPicPr>
        <p:blipFill>
          <a:blip r:embed="rId46"/>
          <a:stretch>
            <a:fillRect/>
          </a:stretch>
        </p:blipFill>
        <p:spPr>
          <a:xfrm>
            <a:off x="7776020" y="3884969"/>
            <a:ext cx="1146147" cy="1146147"/>
          </a:xfrm>
          <a:prstGeom prst="rect">
            <a:avLst/>
          </a:prstGeom>
        </p:spPr>
      </p:pic>
      <p:pic>
        <p:nvPicPr>
          <p:cNvPr id="53" name="Picture 52"/>
          <p:cNvPicPr>
            <a:picLocks noChangeAspect="1"/>
          </p:cNvPicPr>
          <p:nvPr/>
        </p:nvPicPr>
        <p:blipFill>
          <a:blip r:embed="rId47"/>
          <a:stretch>
            <a:fillRect/>
          </a:stretch>
        </p:blipFill>
        <p:spPr>
          <a:xfrm>
            <a:off x="4677551" y="3840649"/>
            <a:ext cx="1349956" cy="625761"/>
          </a:xfrm>
          <a:prstGeom prst="rect">
            <a:avLst/>
          </a:prstGeom>
        </p:spPr>
      </p:pic>
      <p:pic>
        <p:nvPicPr>
          <p:cNvPr id="54" name="Picture 53"/>
          <p:cNvPicPr>
            <a:picLocks noChangeAspect="1"/>
          </p:cNvPicPr>
          <p:nvPr/>
        </p:nvPicPr>
        <p:blipFill>
          <a:blip r:embed="rId48"/>
          <a:stretch>
            <a:fillRect/>
          </a:stretch>
        </p:blipFill>
        <p:spPr>
          <a:xfrm>
            <a:off x="8594369" y="5277407"/>
            <a:ext cx="872824" cy="872824"/>
          </a:xfrm>
          <a:prstGeom prst="rect">
            <a:avLst/>
          </a:prstGeom>
        </p:spPr>
      </p:pic>
      <p:pic>
        <p:nvPicPr>
          <p:cNvPr id="39" name="Picture 38"/>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8893848" y="3183916"/>
            <a:ext cx="1725113" cy="802406"/>
          </a:xfrm>
          <a:prstGeom prst="rect">
            <a:avLst/>
          </a:prstGeom>
          <a:solidFill>
            <a:schemeClr val="bg1"/>
          </a:solidFill>
        </p:spPr>
      </p:pic>
      <p:pic>
        <p:nvPicPr>
          <p:cNvPr id="8" name="Picture 7"/>
          <p:cNvPicPr>
            <a:picLocks noChangeAspect="1"/>
          </p:cNvPicPr>
          <p:nvPr/>
        </p:nvPicPr>
        <p:blipFill>
          <a:blip r:embed="rId50"/>
          <a:stretch>
            <a:fillRect/>
          </a:stretch>
        </p:blipFill>
        <p:spPr>
          <a:xfrm>
            <a:off x="11203016" y="3853100"/>
            <a:ext cx="988984" cy="713879"/>
          </a:xfrm>
          <a:prstGeom prst="rect">
            <a:avLst/>
          </a:prstGeom>
        </p:spPr>
      </p:pic>
      <p:pic>
        <p:nvPicPr>
          <p:cNvPr id="12" name="Picture 11"/>
          <p:cNvPicPr>
            <a:picLocks noChangeAspect="1"/>
          </p:cNvPicPr>
          <p:nvPr/>
        </p:nvPicPr>
        <p:blipFill>
          <a:blip r:embed="rId51"/>
          <a:stretch>
            <a:fillRect/>
          </a:stretch>
        </p:blipFill>
        <p:spPr>
          <a:xfrm>
            <a:off x="10297513" y="1079753"/>
            <a:ext cx="1761897" cy="999831"/>
          </a:xfrm>
          <a:prstGeom prst="rect">
            <a:avLst/>
          </a:prstGeom>
        </p:spPr>
      </p:pic>
      <p:pic>
        <p:nvPicPr>
          <p:cNvPr id="55" name="Picture 2" descr="Ho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559346" y="1466169"/>
            <a:ext cx="1762125"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emi martins logo"/>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9940747" y="2221106"/>
            <a:ext cx="1094920" cy="88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110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pPr fontAlgn="auto">
              <a:spcBef>
                <a:spcPts val="0"/>
              </a:spcBef>
              <a:spcAft>
                <a:spcPts val="0"/>
              </a:spcAft>
              <a:defRPr/>
            </a:pPr>
            <a:r>
              <a:rPr lang="en-US" sz="4400" dirty="0">
                <a:solidFill>
                  <a:srgbClr val="00B050"/>
                </a:solidFill>
                <a:latin typeface="Calibri" pitchFamily="34" charset="0"/>
                <a:ea typeface="ＭＳ Ｐゴシック" pitchFamily="34" charset="-128"/>
                <a:cs typeface="Arial" charset="0"/>
              </a:rPr>
              <a:t>WHO WE ARE</a:t>
            </a:r>
            <a:endParaRPr lang="en-US" sz="4400" i="1" dirty="0">
              <a:solidFill>
                <a:srgbClr val="00B050"/>
              </a:solidFill>
              <a:latin typeface="Calibri" pitchFamily="34" charset="0"/>
              <a:ea typeface="ＭＳ Ｐゴシック" pitchFamily="34" charset="-128"/>
              <a:cs typeface="Arial" charset="0"/>
            </a:endParaRPr>
          </a:p>
        </p:txBody>
      </p:sp>
      <p:sp>
        <p:nvSpPr>
          <p:cNvPr id="5" name="Rectangle 4"/>
          <p:cNvSpPr/>
          <p:nvPr/>
        </p:nvSpPr>
        <p:spPr>
          <a:xfrm>
            <a:off x="1735682" y="1354449"/>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6" name="TextBox 6"/>
          <p:cNvSpPr txBox="1">
            <a:spLocks noChangeArrowheads="1"/>
          </p:cNvSpPr>
          <p:nvPr/>
        </p:nvSpPr>
        <p:spPr bwMode="auto">
          <a:xfrm>
            <a:off x="1293125" y="1604399"/>
            <a:ext cx="8686800" cy="1569660"/>
          </a:xfrm>
          <a:prstGeom prst="rect">
            <a:avLst/>
          </a:prstGeom>
          <a:noFill/>
          <a:ln w="9525">
            <a:noFill/>
            <a:miter lim="800000"/>
            <a:headEnd/>
            <a:tailEnd/>
          </a:ln>
        </p:spPr>
        <p:txBody>
          <a:bodyPr>
            <a:spAutoFit/>
          </a:bodyPr>
          <a:lstStyle/>
          <a:p>
            <a:pPr algn="ctr" fontAlgn="auto">
              <a:spcBef>
                <a:spcPts val="0"/>
              </a:spcBef>
              <a:spcAft>
                <a:spcPts val="0"/>
              </a:spcAft>
              <a:defRPr/>
            </a:pPr>
            <a:endParaRPr lang="en-US" sz="2400" kern="0" dirty="0">
              <a:latin typeface="Century Gothic" panose="020B0502020202020204" pitchFamily="34" charset="0"/>
              <a:ea typeface="ＭＳ Ｐゴシック" pitchFamily="34" charset="-128"/>
            </a:endParaRPr>
          </a:p>
          <a:p>
            <a:pPr algn="ctr" fontAlgn="auto">
              <a:spcBef>
                <a:spcPts val="0"/>
              </a:spcBef>
              <a:spcAft>
                <a:spcPts val="0"/>
              </a:spcAft>
              <a:defRPr/>
            </a:pPr>
            <a:r>
              <a:rPr lang="en-US" sz="2400" kern="0" dirty="0">
                <a:latin typeface="Century Gothic" panose="020B0502020202020204" pitchFamily="34" charset="0"/>
                <a:ea typeface="ＭＳ Ｐゴシック" pitchFamily="34" charset="-128"/>
              </a:rPr>
              <a:t>PMS Group is an integrated one-stop shop agency incorporating the </a:t>
            </a:r>
            <a:r>
              <a:rPr lang="en-US" sz="2400" kern="0" dirty="0" smtClean="0">
                <a:latin typeface="Century Gothic" panose="020B0502020202020204" pitchFamily="34" charset="0"/>
                <a:ea typeface="ＭＳ Ｐゴシック" pitchFamily="34" charset="-128"/>
              </a:rPr>
              <a:t>following companies </a:t>
            </a:r>
            <a:r>
              <a:rPr lang="en-US" sz="2400" kern="0" dirty="0">
                <a:latin typeface="Century Gothic" panose="020B0502020202020204" pitchFamily="34" charset="0"/>
                <a:ea typeface="ＭＳ Ｐゴシック" pitchFamily="34" charset="-128"/>
              </a:rPr>
              <a:t>in the stable;</a:t>
            </a:r>
            <a:endParaRPr lang="en-US" sz="2400" dirty="0">
              <a:latin typeface="Century Gothic" panose="020B0502020202020204" pitchFamily="34" charset="0"/>
              <a:ea typeface="ＭＳ Ｐゴシック" pitchFamily="34" charset="-128"/>
            </a:endParaRPr>
          </a:p>
          <a:p>
            <a:pPr algn="ctr" fontAlgn="auto">
              <a:spcBef>
                <a:spcPts val="0"/>
              </a:spcBef>
              <a:spcAft>
                <a:spcPts val="0"/>
              </a:spcAft>
              <a:defRPr/>
            </a:pPr>
            <a:endParaRPr lang="en-US" sz="2400" dirty="0">
              <a:latin typeface="Century Gothic" panose="020B0502020202020204" pitchFamily="34" charset="0"/>
              <a:ea typeface="ＭＳ Ｐゴシック" pitchFamily="34" charset="-128"/>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8557" y="3196267"/>
            <a:ext cx="5375935" cy="153789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7105" y="5034639"/>
            <a:ext cx="9663521" cy="1527504"/>
          </a:xfrm>
          <a:prstGeom prst="rect">
            <a:avLst/>
          </a:prstGeom>
        </p:spPr>
      </p:pic>
    </p:spTree>
    <p:extLst>
      <p:ext uri="{BB962C8B-B14F-4D97-AF65-F5344CB8AC3E}">
        <p14:creationId xmlns:p14="http://schemas.microsoft.com/office/powerpoint/2010/main" val="331339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4813" y="701675"/>
            <a:ext cx="11029950" cy="1014413"/>
          </a:xfrm>
        </p:spPr>
        <p:txBody>
          <a:bodyPr/>
          <a:lstStyle/>
          <a:p>
            <a:r>
              <a:rPr lang="en-US" sz="4400" dirty="0" smtClean="0">
                <a:solidFill>
                  <a:srgbClr val="00B050"/>
                </a:solidFill>
              </a:rPr>
              <a:t>What is Merchandising?</a:t>
            </a:r>
            <a:endParaRPr lang="en-US" sz="4400" b="0" dirty="0">
              <a:solidFill>
                <a:srgbClr val="00B050"/>
              </a:solidFill>
            </a:endParaRPr>
          </a:p>
        </p:txBody>
      </p:sp>
      <p:sp>
        <p:nvSpPr>
          <p:cNvPr id="5" name="Rectangle 4"/>
          <p:cNvSpPr/>
          <p:nvPr/>
        </p:nvSpPr>
        <p:spPr>
          <a:xfrm>
            <a:off x="2330450" y="1609132"/>
            <a:ext cx="6096000" cy="646331"/>
          </a:xfrm>
          <a:prstGeom prst="rect">
            <a:avLst/>
          </a:prstGeom>
        </p:spPr>
        <p:txBody>
          <a:bodyPr>
            <a:spAutoFit/>
          </a:bodyPr>
          <a:lstStyle/>
          <a:p>
            <a:pPr>
              <a:buFont typeface="Arial" charset="0"/>
              <a:buChar char="•"/>
              <a:defRPr/>
            </a:pPr>
            <a:endParaRPr lang="en-US" dirty="0"/>
          </a:p>
          <a:p>
            <a:pPr lvl="4">
              <a:defRPr/>
            </a:pPr>
            <a:r>
              <a:rPr lang="en-US" dirty="0"/>
              <a:t>	</a:t>
            </a:r>
          </a:p>
        </p:txBody>
      </p:sp>
      <p:sp>
        <p:nvSpPr>
          <p:cNvPr id="11" name="Rectangle 10"/>
          <p:cNvSpPr/>
          <p:nvPr/>
        </p:nvSpPr>
        <p:spPr>
          <a:xfrm>
            <a:off x="596149" y="1716088"/>
            <a:ext cx="6096000" cy="646331"/>
          </a:xfrm>
          <a:prstGeom prst="rect">
            <a:avLst/>
          </a:prstGeom>
        </p:spPr>
        <p:txBody>
          <a:bodyPr>
            <a:spAutoFit/>
          </a:bodyPr>
          <a:lstStyle/>
          <a:p>
            <a:pPr>
              <a:defRPr/>
            </a:pPr>
            <a:endParaRPr lang="en-US" dirty="0"/>
          </a:p>
          <a:p>
            <a:pPr lvl="4">
              <a:defRPr/>
            </a:pPr>
            <a:r>
              <a:rPr lang="en-US" dirty="0"/>
              <a:t>	</a:t>
            </a:r>
          </a:p>
        </p:txBody>
      </p:sp>
      <p:sp>
        <p:nvSpPr>
          <p:cNvPr id="7" name="Rectangle 3"/>
          <p:cNvSpPr txBox="1">
            <a:spLocks noChangeArrowheads="1"/>
          </p:cNvSpPr>
          <p:nvPr/>
        </p:nvSpPr>
        <p:spPr>
          <a:xfrm>
            <a:off x="596149" y="2039253"/>
            <a:ext cx="8229600" cy="4525963"/>
          </a:xfrm>
          <a:prstGeom prst="rect">
            <a:avLst/>
          </a:prstGeom>
        </p:spPr>
        <p:txBody>
          <a:bodyPr rtlCol="0">
            <a:normAutofit/>
          </a:bodyPr>
          <a:lstStyle>
            <a:lvl1pPr marL="285750" indent="-285750" algn="l" defTabSz="548640" rtl="0" eaLnBrk="1" latinLnBrk="0" hangingPunct="1">
              <a:spcBef>
                <a:spcPct val="20000"/>
              </a:spcBef>
              <a:buClr>
                <a:schemeClr val="accent6">
                  <a:lumMod val="75000"/>
                </a:schemeClr>
              </a:buClr>
              <a:buFont typeface="Arial" panose="020B0604020202020204" pitchFamily="34" charset="0"/>
              <a:buChar char="•"/>
              <a:defRPr sz="1800" kern="1200">
                <a:solidFill>
                  <a:schemeClr val="tx1">
                    <a:lumMod val="65000"/>
                    <a:lumOff val="35000"/>
                  </a:schemeClr>
                </a:solidFill>
                <a:latin typeface="Century Gothic"/>
                <a:ea typeface="+mn-ea"/>
                <a:cs typeface="Century Gothic"/>
              </a:defRPr>
            </a:lvl1pPr>
            <a:lvl2pPr marL="548640" indent="0" algn="l" defTabSz="548640" rtl="0" eaLnBrk="1" latinLnBrk="0" hangingPunct="1">
              <a:spcBef>
                <a:spcPct val="20000"/>
              </a:spcBef>
              <a:buFont typeface="Arial"/>
              <a:buNone/>
              <a:defRPr sz="3360" kern="1200">
                <a:solidFill>
                  <a:schemeClr val="tx1"/>
                </a:solidFill>
                <a:latin typeface="Gill Sans"/>
                <a:ea typeface="+mn-ea"/>
                <a:cs typeface="Gill Sans"/>
              </a:defRPr>
            </a:lvl2pPr>
            <a:lvl3pPr marL="1097280" indent="0" algn="l" defTabSz="548640" rtl="0" eaLnBrk="1" latinLnBrk="0" hangingPunct="1">
              <a:spcBef>
                <a:spcPct val="20000"/>
              </a:spcBef>
              <a:buFont typeface="Arial"/>
              <a:buNone/>
              <a:defRPr sz="2880" kern="1200">
                <a:solidFill>
                  <a:schemeClr val="tx1"/>
                </a:solidFill>
                <a:latin typeface="Gill Sans"/>
                <a:ea typeface="+mn-ea"/>
                <a:cs typeface="Gill Sans"/>
              </a:defRPr>
            </a:lvl3pPr>
            <a:lvl4pPr marL="1645920" indent="0" algn="l" defTabSz="548640" rtl="0" eaLnBrk="1" latinLnBrk="0" hangingPunct="1">
              <a:spcBef>
                <a:spcPct val="20000"/>
              </a:spcBef>
              <a:buFont typeface="Arial"/>
              <a:buNone/>
              <a:defRPr sz="2400" kern="1200">
                <a:solidFill>
                  <a:schemeClr val="tx1"/>
                </a:solidFill>
                <a:latin typeface="Gill Sans"/>
                <a:ea typeface="+mn-ea"/>
                <a:cs typeface="Gill Sans"/>
              </a:defRPr>
            </a:lvl4pPr>
            <a:lvl5pPr marL="2194560" indent="0" algn="l" defTabSz="548640" rtl="0" eaLnBrk="1" latinLnBrk="0" hangingPunct="1">
              <a:spcBef>
                <a:spcPct val="20000"/>
              </a:spcBef>
              <a:buFont typeface="Arial"/>
              <a:buNone/>
              <a:defRPr sz="2400" kern="1200">
                <a:solidFill>
                  <a:schemeClr val="tx1"/>
                </a:solidFill>
                <a:latin typeface="Gill Sans"/>
                <a:ea typeface="+mn-ea"/>
                <a:cs typeface="Gill San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a:lstStyle>
          <a:p>
            <a:pPr marL="0" indent="0">
              <a:lnSpc>
                <a:spcPct val="80000"/>
              </a:lnSpc>
              <a:buNone/>
              <a:defRPr/>
            </a:pPr>
            <a:r>
              <a:rPr lang="en-US" sz="2000" b="1" dirty="0">
                <a:solidFill>
                  <a:schemeClr val="tx1"/>
                </a:solidFill>
              </a:rPr>
              <a:t>Merchandising</a:t>
            </a:r>
            <a:r>
              <a:rPr lang="en-US" sz="2000" dirty="0">
                <a:solidFill>
                  <a:schemeClr val="tx1"/>
                </a:solidFill>
              </a:rPr>
              <a:t> is everything you do to promote and sell your products once the potential customer is in your store</a:t>
            </a:r>
            <a:endParaRPr lang="en-US" sz="2000" dirty="0" smtClean="0">
              <a:solidFill>
                <a:schemeClr val="tx1"/>
              </a:solidFill>
            </a:endParaRPr>
          </a:p>
          <a:p>
            <a:pPr>
              <a:lnSpc>
                <a:spcPct val="80000"/>
              </a:lnSpc>
              <a:defRPr/>
            </a:pPr>
            <a:endParaRPr lang="en-US" sz="2000" dirty="0" smtClean="0">
              <a:solidFill>
                <a:schemeClr val="tx1"/>
              </a:solidFill>
            </a:endParaRPr>
          </a:p>
          <a:p>
            <a:pPr>
              <a:lnSpc>
                <a:spcPct val="80000"/>
              </a:lnSpc>
              <a:defRPr/>
            </a:pPr>
            <a:endParaRPr lang="en-US" sz="2000" dirty="0" smtClean="0">
              <a:solidFill>
                <a:schemeClr val="tx1"/>
              </a:solidFill>
            </a:endParaRPr>
          </a:p>
          <a:p>
            <a:pPr>
              <a:lnSpc>
                <a:spcPct val="80000"/>
              </a:lnSpc>
              <a:defRPr/>
            </a:pPr>
            <a:r>
              <a:rPr lang="en-US" sz="2000" dirty="0">
                <a:solidFill>
                  <a:schemeClr val="tx1"/>
                </a:solidFill>
              </a:rPr>
              <a:t>Merchandising activities may include display techniques, free samples, on-the-spot demonstration, pricing, shelf </a:t>
            </a:r>
            <a:r>
              <a:rPr lang="en-US" sz="2000" dirty="0" smtClean="0">
                <a:solidFill>
                  <a:schemeClr val="tx1"/>
                </a:solidFill>
              </a:rPr>
              <a:t>strips, </a:t>
            </a:r>
            <a:r>
              <a:rPr lang="en-US" sz="2000" dirty="0">
                <a:solidFill>
                  <a:schemeClr val="tx1"/>
                </a:solidFill>
              </a:rPr>
              <a:t>special offers, and other point-of-sale methods. </a:t>
            </a:r>
            <a:br>
              <a:rPr lang="en-US" sz="2000" dirty="0">
                <a:solidFill>
                  <a:schemeClr val="tx1"/>
                </a:solidFill>
              </a:rPr>
            </a:br>
            <a:endParaRPr lang="en-US" sz="2000" dirty="0" smtClean="0">
              <a:solidFill>
                <a:schemeClr val="tx1"/>
              </a:solidFill>
            </a:endParaRPr>
          </a:p>
          <a:p>
            <a:pPr>
              <a:lnSpc>
                <a:spcPct val="80000"/>
              </a:lnSpc>
              <a:buFontTx/>
              <a:buNone/>
              <a:defRPr/>
            </a:pPr>
            <a:endParaRPr lang="en-US" sz="2000" dirty="0">
              <a:solidFill>
                <a:schemeClr val="tx1"/>
              </a:solidFill>
            </a:endParaRPr>
          </a:p>
        </p:txBody>
      </p:sp>
    </p:spTree>
    <p:extLst>
      <p:ext uri="{BB962C8B-B14F-4D97-AF65-F5344CB8AC3E}">
        <p14:creationId xmlns:p14="http://schemas.microsoft.com/office/powerpoint/2010/main" val="47605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972800" cy="4855191"/>
          </a:xfrm>
        </p:spPr>
        <p:txBody>
          <a:bodyPr/>
          <a:lstStyle/>
          <a:p>
            <a:r>
              <a:rPr lang="en-US" sz="1600" dirty="0">
                <a:solidFill>
                  <a:schemeClr val="tx1"/>
                </a:solidFill>
              </a:rPr>
              <a:t>Ensuring stock availability and managing a replenishment system that will ensure proper stocks levels are maintained</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Conducting </a:t>
            </a:r>
            <a:r>
              <a:rPr lang="en-US" sz="1600" dirty="0">
                <a:solidFill>
                  <a:schemeClr val="tx1"/>
                </a:solidFill>
              </a:rPr>
              <a:t>market research, monitoring competitive activity and offering recommendations on how effectively to compete on </a:t>
            </a:r>
            <a:r>
              <a:rPr lang="en-US" sz="1600" dirty="0" smtClean="0">
                <a:solidFill>
                  <a:schemeClr val="tx1"/>
                </a:solidFill>
              </a:rPr>
              <a:t>shelf</a:t>
            </a:r>
          </a:p>
          <a:p>
            <a:endParaRPr lang="en-US" sz="1600" dirty="0" smtClean="0">
              <a:solidFill>
                <a:schemeClr val="tx1"/>
              </a:solidFill>
            </a:endParaRPr>
          </a:p>
          <a:p>
            <a:r>
              <a:rPr lang="en-US" sz="1600" dirty="0" smtClean="0">
                <a:solidFill>
                  <a:schemeClr val="tx1"/>
                </a:solidFill>
              </a:rPr>
              <a:t> </a:t>
            </a:r>
            <a:r>
              <a:rPr lang="en-US" sz="1600" dirty="0">
                <a:solidFill>
                  <a:schemeClr val="tx1"/>
                </a:solidFill>
              </a:rPr>
              <a:t>Improving rapport with the customers and making use of existing relationships to make the specific brands a winner at point of purchase</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 Effectively </a:t>
            </a:r>
            <a:r>
              <a:rPr lang="en-US" sz="1600" dirty="0">
                <a:solidFill>
                  <a:schemeClr val="tx1"/>
                </a:solidFill>
              </a:rPr>
              <a:t>utilizing point of sale material and replenishment</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 Implementing </a:t>
            </a:r>
            <a:r>
              <a:rPr lang="en-US" sz="1600" dirty="0">
                <a:solidFill>
                  <a:schemeClr val="tx1"/>
                </a:solidFill>
              </a:rPr>
              <a:t>the </a:t>
            </a:r>
            <a:r>
              <a:rPr lang="en-US" sz="1600" dirty="0" smtClean="0">
                <a:solidFill>
                  <a:schemeClr val="tx1"/>
                </a:solidFill>
              </a:rPr>
              <a:t>5Ps </a:t>
            </a:r>
            <a:r>
              <a:rPr lang="en-US" sz="1600" dirty="0">
                <a:solidFill>
                  <a:schemeClr val="tx1"/>
                </a:solidFill>
              </a:rPr>
              <a:t>and ensuring growth </a:t>
            </a:r>
            <a:r>
              <a:rPr lang="en-US" sz="1600" dirty="0" smtClean="0">
                <a:solidFill>
                  <a:schemeClr val="tx1"/>
                </a:solidFill>
              </a:rPr>
              <a:t>and </a:t>
            </a:r>
            <a:r>
              <a:rPr lang="en-US" sz="1600" dirty="0">
                <a:solidFill>
                  <a:schemeClr val="tx1"/>
                </a:solidFill>
              </a:rPr>
              <a:t>sustainability within the branches covered. </a:t>
            </a:r>
            <a:r>
              <a:rPr lang="en-US" sz="1600" dirty="0" smtClean="0">
                <a:solidFill>
                  <a:schemeClr val="tx1"/>
                </a:solidFill>
              </a:rPr>
              <a:t> </a:t>
            </a:r>
            <a:r>
              <a:rPr lang="en-US" sz="1600" dirty="0">
                <a:solidFill>
                  <a:schemeClr val="tx1"/>
                </a:solidFill>
              </a:rPr>
              <a:t>Acts as our </a:t>
            </a:r>
            <a:r>
              <a:rPr lang="en-US" sz="1600" dirty="0" smtClean="0">
                <a:solidFill>
                  <a:schemeClr val="tx1"/>
                </a:solidFill>
              </a:rPr>
              <a:t>   contact </a:t>
            </a:r>
            <a:r>
              <a:rPr lang="en-US" sz="1600" dirty="0">
                <a:solidFill>
                  <a:schemeClr val="tx1"/>
                </a:solidFill>
              </a:rPr>
              <a:t>between the outlet management, consumers and client</a:t>
            </a:r>
            <a:r>
              <a:rPr lang="en-US" sz="1600" dirty="0" smtClean="0">
                <a:solidFill>
                  <a:schemeClr val="tx1"/>
                </a:solidFill>
              </a:rPr>
              <a:t>.</a:t>
            </a:r>
          </a:p>
          <a:p>
            <a:endParaRPr lang="en-US" sz="1600" dirty="0" smtClean="0">
              <a:solidFill>
                <a:schemeClr val="tx1"/>
              </a:solidFill>
            </a:endParaRPr>
          </a:p>
          <a:p>
            <a:r>
              <a:rPr lang="en-US" sz="1600" dirty="0" smtClean="0">
                <a:solidFill>
                  <a:schemeClr val="tx1"/>
                </a:solidFill>
              </a:rPr>
              <a:t>Order </a:t>
            </a:r>
            <a:r>
              <a:rPr lang="en-US" sz="1600" dirty="0">
                <a:solidFill>
                  <a:schemeClr val="tx1"/>
                </a:solidFill>
              </a:rPr>
              <a:t>generation and practicing FIFO/FEFO in all outlets covered</a:t>
            </a:r>
            <a:r>
              <a:rPr lang="en-US" sz="1600" dirty="0" smtClean="0">
                <a:solidFill>
                  <a:schemeClr val="tx1"/>
                </a:solidFill>
              </a:rPr>
              <a:t>.</a:t>
            </a:r>
          </a:p>
          <a:p>
            <a:endParaRPr lang="en-US" sz="1600" dirty="0" smtClean="0">
              <a:solidFill>
                <a:schemeClr val="tx1"/>
              </a:solidFill>
            </a:endParaRPr>
          </a:p>
          <a:p>
            <a:r>
              <a:rPr lang="en-US" sz="1600" dirty="0">
                <a:solidFill>
                  <a:schemeClr val="tx1"/>
                </a:solidFill>
              </a:rPr>
              <a:t>Maintaining excellent product presentation on and off shelf</a:t>
            </a:r>
          </a:p>
        </p:txBody>
      </p:sp>
      <p:sp>
        <p:nvSpPr>
          <p:cNvPr id="4" name="Title 1"/>
          <p:cNvSpPr txBox="1">
            <a:spLocks/>
          </p:cNvSpPr>
          <p:nvPr/>
        </p:nvSpPr>
        <p:spPr>
          <a:xfrm>
            <a:off x="609600" y="429905"/>
            <a:ext cx="10972800" cy="834379"/>
          </a:xfrm>
          <a:prstGeom prst="rect">
            <a:avLst/>
          </a:prstGeom>
        </p:spPr>
        <p:txBody>
          <a:bodyPr vert="horz" lIns="91440" tIns="45720" rIns="91440" bIns="45720" rtlCol="0" anchor="ctr">
            <a:normAutofit/>
          </a:bodyPr>
          <a:lstStyle>
            <a:lvl1pPr algn="l" defTabSz="548640" rtl="0" eaLnBrk="1" latinLnBrk="0" hangingPunct="1">
              <a:spcBef>
                <a:spcPct val="0"/>
              </a:spcBef>
              <a:buNone/>
              <a:defRPr sz="3200" b="1" kern="1200">
                <a:solidFill>
                  <a:schemeClr val="accent6">
                    <a:lumMod val="75000"/>
                  </a:schemeClr>
                </a:solidFill>
                <a:latin typeface="Century Gothic"/>
                <a:ea typeface="+mj-ea"/>
                <a:cs typeface="Century Gothic"/>
              </a:defRPr>
            </a:lvl1pPr>
          </a:lstStyle>
          <a:p>
            <a:r>
              <a:rPr lang="en-US" dirty="0" smtClean="0">
                <a:solidFill>
                  <a:srgbClr val="00B050"/>
                </a:solidFill>
              </a:rPr>
              <a:t>Merchandising Roles</a:t>
            </a:r>
            <a:endParaRPr lang="en-US" dirty="0">
              <a:solidFill>
                <a:srgbClr val="00B050"/>
              </a:solidFill>
            </a:endParaRPr>
          </a:p>
        </p:txBody>
      </p:sp>
    </p:spTree>
    <p:extLst>
      <p:ext uri="{BB962C8B-B14F-4D97-AF65-F5344CB8AC3E}">
        <p14:creationId xmlns:p14="http://schemas.microsoft.com/office/powerpoint/2010/main" val="24913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3" y="257548"/>
            <a:ext cx="10515600" cy="955675"/>
          </a:xfrm>
        </p:spPr>
        <p:txBody>
          <a:bodyPr>
            <a:normAutofit/>
          </a:bodyPr>
          <a:lstStyle/>
          <a:p>
            <a:r>
              <a:rPr lang="en-US" dirty="0" smtClean="0">
                <a:solidFill>
                  <a:srgbClr val="00B050"/>
                </a:solidFill>
              </a:rPr>
              <a:t> MERCHANDISING OBJECTIVES </a:t>
            </a:r>
            <a:endParaRPr lang="en-US" dirty="0">
              <a:solidFill>
                <a:srgbClr val="00B050"/>
              </a:solidFill>
            </a:endParaRPr>
          </a:p>
        </p:txBody>
      </p:sp>
      <p:sp>
        <p:nvSpPr>
          <p:cNvPr id="3" name="Content Placeholder 2"/>
          <p:cNvSpPr>
            <a:spLocks noGrp="1"/>
          </p:cNvSpPr>
          <p:nvPr>
            <p:ph idx="1"/>
          </p:nvPr>
        </p:nvSpPr>
        <p:spPr>
          <a:xfrm>
            <a:off x="255494" y="1317812"/>
            <a:ext cx="11389659" cy="5311588"/>
          </a:xfrm>
        </p:spPr>
        <p:txBody>
          <a:bodyPr>
            <a:noAutofit/>
          </a:bodyPr>
          <a:lstStyle/>
          <a:p>
            <a:pPr lvl="0">
              <a:lnSpc>
                <a:spcPct val="200000"/>
              </a:lnSpc>
              <a:buClr>
                <a:schemeClr val="bg1"/>
              </a:buClr>
              <a:buFont typeface="Wingdings" panose="05000000000000000000" pitchFamily="2" charset="2"/>
              <a:buChar char="ü"/>
              <a:defRPr/>
            </a:pPr>
            <a:r>
              <a:rPr lang="en-US" sz="1600" b="1" dirty="0" smtClean="0">
                <a:solidFill>
                  <a:schemeClr val="tx1"/>
                </a:solidFill>
              </a:rPr>
              <a:t>Visibility</a:t>
            </a:r>
            <a:r>
              <a:rPr lang="en-US" sz="1600" dirty="0" smtClean="0">
                <a:solidFill>
                  <a:schemeClr val="tx1"/>
                </a:solidFill>
              </a:rPr>
              <a:t> – </a:t>
            </a:r>
            <a:r>
              <a:rPr lang="en-US" sz="1600" dirty="0">
                <a:solidFill>
                  <a:schemeClr val="tx1"/>
                </a:solidFill>
              </a:rPr>
              <a:t>Maximize use of POSM and set out the perfect store experience </a:t>
            </a:r>
          </a:p>
          <a:p>
            <a:pPr lvl="0">
              <a:lnSpc>
                <a:spcPct val="200000"/>
              </a:lnSpc>
              <a:buClr>
                <a:schemeClr val="bg1"/>
              </a:buClr>
              <a:buFont typeface="Wingdings" panose="05000000000000000000" pitchFamily="2" charset="2"/>
              <a:buChar char="ü"/>
              <a:defRPr/>
            </a:pPr>
            <a:r>
              <a:rPr lang="en-US" sz="1600" b="1" dirty="0" smtClean="0">
                <a:solidFill>
                  <a:schemeClr val="tx1"/>
                </a:solidFill>
              </a:rPr>
              <a:t>Space </a:t>
            </a:r>
            <a:r>
              <a:rPr lang="en-US" sz="1600" b="1" dirty="0">
                <a:solidFill>
                  <a:schemeClr val="tx1"/>
                </a:solidFill>
              </a:rPr>
              <a:t>Management </a:t>
            </a:r>
            <a:r>
              <a:rPr lang="en-US" sz="1600" dirty="0">
                <a:solidFill>
                  <a:schemeClr val="tx1"/>
                </a:solidFill>
              </a:rPr>
              <a:t>– Ensure that the clients shelf space is guarded and the products achieve an equivalent or more share than the market share</a:t>
            </a:r>
          </a:p>
          <a:p>
            <a:pPr>
              <a:lnSpc>
                <a:spcPct val="200000"/>
              </a:lnSpc>
              <a:buClr>
                <a:schemeClr val="bg1"/>
              </a:buClr>
              <a:buFont typeface="Wingdings" panose="05000000000000000000" pitchFamily="2" charset="2"/>
              <a:buChar char="ü"/>
              <a:defRPr/>
            </a:pPr>
            <a:r>
              <a:rPr lang="en-US" sz="1600" b="1" dirty="0" smtClean="0">
                <a:solidFill>
                  <a:schemeClr val="tx1"/>
                </a:solidFill>
              </a:rPr>
              <a:t>Asset Management </a:t>
            </a:r>
            <a:r>
              <a:rPr lang="en-US" sz="1600" dirty="0" smtClean="0">
                <a:solidFill>
                  <a:schemeClr val="tx1"/>
                </a:solidFill>
              </a:rPr>
              <a:t>- Keep track of fridges, and any other ISF and maximize use of POSM and set out the perfect store experience </a:t>
            </a:r>
          </a:p>
          <a:p>
            <a:pPr>
              <a:lnSpc>
                <a:spcPct val="200000"/>
              </a:lnSpc>
              <a:buClr>
                <a:schemeClr val="bg1"/>
              </a:buClr>
              <a:buFont typeface="Wingdings" panose="05000000000000000000" pitchFamily="2" charset="2"/>
              <a:buChar char="ü"/>
              <a:defRPr/>
            </a:pPr>
            <a:r>
              <a:rPr lang="en-US" sz="1600" b="1" dirty="0" smtClean="0">
                <a:solidFill>
                  <a:schemeClr val="tx1"/>
                </a:solidFill>
              </a:rPr>
              <a:t>Data Audit </a:t>
            </a:r>
            <a:r>
              <a:rPr lang="en-US" sz="1600" dirty="0" smtClean="0">
                <a:solidFill>
                  <a:schemeClr val="tx1"/>
                </a:solidFill>
              </a:rPr>
              <a:t>– Ensure monitoring and data audit for all secondary placements and keep asset records</a:t>
            </a:r>
            <a:endParaRPr lang="en-US" sz="1600" dirty="0">
              <a:solidFill>
                <a:schemeClr val="tx1"/>
              </a:solidFill>
            </a:endParaRPr>
          </a:p>
          <a:p>
            <a:pPr lvl="0">
              <a:lnSpc>
                <a:spcPct val="200000"/>
              </a:lnSpc>
              <a:buClr>
                <a:schemeClr val="bg1"/>
              </a:buClr>
              <a:buFont typeface="Wingdings" panose="05000000000000000000" pitchFamily="2" charset="2"/>
              <a:buChar char="ü"/>
              <a:defRPr/>
            </a:pPr>
            <a:r>
              <a:rPr lang="en-US" sz="1600" b="1" dirty="0" smtClean="0">
                <a:solidFill>
                  <a:schemeClr val="tx1"/>
                </a:solidFill>
              </a:rPr>
              <a:t>Data Collection- </a:t>
            </a:r>
            <a:r>
              <a:rPr lang="en-US" sz="1600" dirty="0" smtClean="0">
                <a:solidFill>
                  <a:schemeClr val="tx1"/>
                </a:solidFill>
              </a:rPr>
              <a:t> – Manage price audits, capture competitor activations and ensure adherence to merchandising guideline call card</a:t>
            </a:r>
          </a:p>
          <a:p>
            <a:pPr lvl="0">
              <a:lnSpc>
                <a:spcPct val="200000"/>
              </a:lnSpc>
              <a:buClr>
                <a:schemeClr val="bg1"/>
              </a:buClr>
              <a:buFont typeface="Wingdings" panose="05000000000000000000" pitchFamily="2" charset="2"/>
              <a:buChar char="ü"/>
              <a:defRPr/>
            </a:pPr>
            <a:r>
              <a:rPr lang="en-US" sz="1600" b="1" dirty="0" smtClean="0">
                <a:solidFill>
                  <a:schemeClr val="tx1"/>
                </a:solidFill>
              </a:rPr>
              <a:t>Price </a:t>
            </a:r>
            <a:r>
              <a:rPr lang="en-US" sz="1600" dirty="0">
                <a:solidFill>
                  <a:schemeClr val="tx1"/>
                </a:solidFill>
              </a:rPr>
              <a:t>– Ensure price compliance in all merchandised outlets and ensure all products have neat price labels</a:t>
            </a:r>
          </a:p>
          <a:p>
            <a:pPr lvl="0">
              <a:lnSpc>
                <a:spcPct val="200000"/>
              </a:lnSpc>
              <a:buClr>
                <a:srgbClr val="F79646">
                  <a:lumMod val="75000"/>
                </a:srgbClr>
              </a:buClr>
              <a:buFont typeface="Wingdings" panose="05000000000000000000" pitchFamily="2" charset="2"/>
              <a:buChar char="ü"/>
              <a:defRPr/>
            </a:pPr>
            <a:endParaRPr lang="en-US" b="1" dirty="0">
              <a:solidFill>
                <a:schemeClr val="tx1"/>
              </a:solidFill>
            </a:endParaRPr>
          </a:p>
        </p:txBody>
      </p:sp>
    </p:spTree>
    <p:extLst>
      <p:ext uri="{BB962C8B-B14F-4D97-AF65-F5344CB8AC3E}">
        <p14:creationId xmlns:p14="http://schemas.microsoft.com/office/powerpoint/2010/main" val="3325554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3" name="Content Placeholder 2"/>
          <p:cNvSpPr>
            <a:spLocks noGrp="1"/>
          </p:cNvSpPr>
          <p:nvPr>
            <p:ph idx="1"/>
          </p:nvPr>
        </p:nvSpPr>
        <p:spPr>
          <a:xfrm>
            <a:off x="219757" y="1000448"/>
            <a:ext cx="11757595" cy="5748082"/>
          </a:xfrm>
        </p:spPr>
        <p:txBody>
          <a:bodyPr>
            <a:noAutofit/>
          </a:bodyPr>
          <a:lstStyle/>
          <a:p>
            <a:pPr marL="0" lvl="0" indent="0">
              <a:lnSpc>
                <a:spcPct val="200000"/>
              </a:lnSpc>
              <a:buClr>
                <a:schemeClr val="bg1"/>
              </a:buClr>
              <a:buNone/>
              <a:defRPr/>
            </a:pPr>
            <a:r>
              <a:rPr lang="en-US" sz="1600" b="1" dirty="0">
                <a:solidFill>
                  <a:schemeClr val="tx1"/>
                </a:solidFill>
              </a:rPr>
              <a:t>Promotion</a:t>
            </a:r>
            <a:r>
              <a:rPr lang="en-US" sz="1600" dirty="0">
                <a:solidFill>
                  <a:schemeClr val="tx1"/>
                </a:solidFill>
              </a:rPr>
              <a:t> – Through Identifying, </a:t>
            </a:r>
            <a:r>
              <a:rPr lang="en-US" sz="1600" dirty="0" smtClean="0">
                <a:solidFill>
                  <a:schemeClr val="tx1"/>
                </a:solidFill>
              </a:rPr>
              <a:t>advising, proposing  </a:t>
            </a:r>
            <a:r>
              <a:rPr lang="en-US" sz="1600" dirty="0">
                <a:solidFill>
                  <a:schemeClr val="tx1"/>
                </a:solidFill>
              </a:rPr>
              <a:t>and executing promotions </a:t>
            </a:r>
          </a:p>
          <a:p>
            <a:pPr marL="0" lvl="0" indent="0">
              <a:lnSpc>
                <a:spcPct val="200000"/>
              </a:lnSpc>
              <a:buClr>
                <a:schemeClr val="bg1"/>
              </a:buClr>
              <a:buNone/>
              <a:defRPr/>
            </a:pPr>
            <a:r>
              <a:rPr lang="en-US" sz="1600" b="1" dirty="0">
                <a:solidFill>
                  <a:schemeClr val="tx1"/>
                </a:solidFill>
              </a:rPr>
              <a:t>Stock uplift</a:t>
            </a:r>
            <a:r>
              <a:rPr lang="en-US" sz="1600" dirty="0">
                <a:solidFill>
                  <a:schemeClr val="tx1"/>
                </a:solidFill>
              </a:rPr>
              <a:t>– through 100% brand availability on shelf at all times and order generate to eliminate stock outs and increase 20% increase during promotions</a:t>
            </a:r>
          </a:p>
          <a:p>
            <a:pPr marL="0" lvl="0" indent="0">
              <a:lnSpc>
                <a:spcPct val="200000"/>
              </a:lnSpc>
              <a:buClr>
                <a:schemeClr val="bg1"/>
              </a:buClr>
              <a:buNone/>
              <a:defRPr/>
            </a:pPr>
            <a:r>
              <a:rPr lang="en-US" sz="1600" b="1" dirty="0">
                <a:solidFill>
                  <a:schemeClr val="tx1"/>
                </a:solidFill>
              </a:rPr>
              <a:t>Listing and Placements for all new products- </a:t>
            </a:r>
            <a:r>
              <a:rPr lang="en-US" sz="1600" dirty="0">
                <a:solidFill>
                  <a:schemeClr val="tx1"/>
                </a:solidFill>
              </a:rPr>
              <a:t>Ensure that all merchandised outlets have listed and are achieving the set sales targets</a:t>
            </a:r>
          </a:p>
          <a:p>
            <a:pPr marL="0" lvl="0" indent="0">
              <a:lnSpc>
                <a:spcPct val="200000"/>
              </a:lnSpc>
              <a:buClr>
                <a:schemeClr val="bg1"/>
              </a:buClr>
              <a:buNone/>
              <a:defRPr/>
            </a:pPr>
            <a:r>
              <a:rPr lang="en-US" sz="1600" b="1" dirty="0">
                <a:solidFill>
                  <a:schemeClr val="tx1"/>
                </a:solidFill>
              </a:rPr>
              <a:t>Relationship Building </a:t>
            </a:r>
            <a:r>
              <a:rPr lang="en-US" sz="1600" dirty="0">
                <a:solidFill>
                  <a:schemeClr val="tx1"/>
                </a:solidFill>
              </a:rPr>
              <a:t>– Shop ownership  by the merchandising personnel, creation of good rapport and motivation of the shelf talkers to recommend influence order generation for </a:t>
            </a:r>
            <a:r>
              <a:rPr lang="en-US" sz="1600" dirty="0" smtClean="0">
                <a:solidFill>
                  <a:schemeClr val="tx1"/>
                </a:solidFill>
              </a:rPr>
              <a:t>Spice World brands</a:t>
            </a:r>
            <a:endParaRPr lang="en-US" sz="1600" dirty="0">
              <a:solidFill>
                <a:schemeClr val="tx1"/>
              </a:solidFill>
            </a:endParaRPr>
          </a:p>
          <a:p>
            <a:pPr marL="0" indent="0">
              <a:lnSpc>
                <a:spcPct val="200000"/>
              </a:lnSpc>
              <a:buClr>
                <a:schemeClr val="bg1"/>
              </a:buClr>
              <a:buNone/>
              <a:defRPr/>
            </a:pPr>
            <a:r>
              <a:rPr lang="en-US" sz="1600" b="1" dirty="0">
                <a:solidFill>
                  <a:schemeClr val="tx1"/>
                </a:solidFill>
              </a:rPr>
              <a:t>Reports</a:t>
            </a:r>
            <a:r>
              <a:rPr lang="en-US" sz="1600" dirty="0">
                <a:solidFill>
                  <a:schemeClr val="tx1"/>
                </a:solidFill>
              </a:rPr>
              <a:t> – Ensure all reports are send using our online reporting tool which captures real time submission of the </a:t>
            </a:r>
            <a:r>
              <a:rPr lang="en-US" sz="1600" dirty="0" smtClean="0">
                <a:solidFill>
                  <a:schemeClr val="tx1"/>
                </a:solidFill>
              </a:rPr>
              <a:t>5P’s</a:t>
            </a:r>
          </a:p>
          <a:p>
            <a:pPr marL="0" lvl="0" indent="0">
              <a:lnSpc>
                <a:spcPct val="150000"/>
              </a:lnSpc>
              <a:buClr>
                <a:srgbClr val="F79646">
                  <a:lumMod val="75000"/>
                </a:srgbClr>
              </a:buClr>
              <a:buNone/>
              <a:defRPr/>
            </a:pPr>
            <a:r>
              <a:rPr lang="en-US" sz="1600" b="1" dirty="0" smtClean="0">
                <a:solidFill>
                  <a:schemeClr val="tx1"/>
                </a:solidFill>
              </a:rPr>
              <a:t>Space </a:t>
            </a:r>
            <a:r>
              <a:rPr lang="en-US" sz="1600" b="1" dirty="0">
                <a:solidFill>
                  <a:schemeClr val="tx1"/>
                </a:solidFill>
              </a:rPr>
              <a:t>Management </a:t>
            </a:r>
            <a:r>
              <a:rPr lang="en-US" sz="1600" dirty="0">
                <a:solidFill>
                  <a:prstClr val="black">
                    <a:lumMod val="65000"/>
                    <a:lumOff val="35000"/>
                  </a:prstClr>
                </a:solidFill>
              </a:rPr>
              <a:t>– </a:t>
            </a:r>
            <a:r>
              <a:rPr lang="en-US" sz="1600" dirty="0">
                <a:solidFill>
                  <a:schemeClr val="tx1"/>
                </a:solidFill>
              </a:rPr>
              <a:t>Ensure that the clients shelf space is guarded and the products achieve an equivalent or more than the market share</a:t>
            </a:r>
          </a:p>
          <a:p>
            <a:pPr marL="0" lvl="0" indent="0">
              <a:lnSpc>
                <a:spcPct val="150000"/>
              </a:lnSpc>
              <a:buClr>
                <a:srgbClr val="F79646">
                  <a:lumMod val="75000"/>
                </a:srgbClr>
              </a:buClr>
              <a:buNone/>
              <a:defRPr/>
            </a:pPr>
            <a:r>
              <a:rPr lang="en-US" sz="1600" b="1" dirty="0">
                <a:solidFill>
                  <a:schemeClr val="tx1"/>
                </a:solidFill>
              </a:rPr>
              <a:t>Planogram Implementation- </a:t>
            </a:r>
            <a:r>
              <a:rPr lang="en-US" sz="1600" dirty="0">
                <a:solidFill>
                  <a:schemeClr val="tx1"/>
                </a:solidFill>
              </a:rPr>
              <a:t>By identifying gaps, analyzing the share of shelf and advising the client on the PICOS for each merchandised store</a:t>
            </a:r>
          </a:p>
          <a:p>
            <a:pPr>
              <a:lnSpc>
                <a:spcPct val="200000"/>
              </a:lnSpc>
              <a:buClr>
                <a:schemeClr val="bg1"/>
              </a:buClr>
              <a:buFont typeface="Wingdings" panose="05000000000000000000" pitchFamily="2" charset="2"/>
              <a:buChar char="§"/>
              <a:defRPr/>
            </a:pPr>
            <a:endParaRPr lang="en-US" sz="1600" dirty="0">
              <a:solidFill>
                <a:schemeClr val="tx1"/>
              </a:solidFill>
            </a:endParaRPr>
          </a:p>
          <a:p>
            <a:pPr lvl="0">
              <a:lnSpc>
                <a:spcPct val="200000"/>
              </a:lnSpc>
              <a:buClr>
                <a:schemeClr val="bg1"/>
              </a:buClr>
              <a:buFont typeface="Wingdings" panose="05000000000000000000" pitchFamily="2" charset="2"/>
              <a:buChar char="§"/>
              <a:defRPr/>
            </a:pPr>
            <a:endParaRPr lang="en-US" sz="1600" b="1" dirty="0">
              <a:solidFill>
                <a:schemeClr val="tx1"/>
              </a:solidFill>
            </a:endParaRPr>
          </a:p>
          <a:p>
            <a:pPr lvl="0">
              <a:lnSpc>
                <a:spcPct val="150000"/>
              </a:lnSpc>
              <a:buClr>
                <a:schemeClr val="bg1"/>
              </a:buClr>
              <a:buFont typeface="Wingdings" panose="05000000000000000000" pitchFamily="2" charset="2"/>
              <a:buChar char="§"/>
              <a:defRPr/>
            </a:pPr>
            <a:endParaRPr lang="en-US" sz="1600" b="1" dirty="0" smtClean="0">
              <a:solidFill>
                <a:schemeClr val="tx1"/>
              </a:solidFill>
            </a:endParaRPr>
          </a:p>
        </p:txBody>
      </p:sp>
      <p:sp>
        <p:nvSpPr>
          <p:cNvPr id="4" name="Title 1"/>
          <p:cNvSpPr txBox="1">
            <a:spLocks/>
          </p:cNvSpPr>
          <p:nvPr/>
        </p:nvSpPr>
        <p:spPr>
          <a:xfrm>
            <a:off x="206880" y="0"/>
            <a:ext cx="10515600" cy="955675"/>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dirty="0" smtClean="0">
                <a:solidFill>
                  <a:srgbClr val="00B050"/>
                </a:solidFill>
              </a:rPr>
              <a:t> MERCHANDISING OBJECTIVES </a:t>
            </a:r>
            <a:endParaRPr lang="en-US" dirty="0">
              <a:solidFill>
                <a:srgbClr val="00B050"/>
              </a:solidFill>
            </a:endParaRPr>
          </a:p>
        </p:txBody>
      </p:sp>
    </p:spTree>
    <p:extLst>
      <p:ext uri="{BB962C8B-B14F-4D97-AF65-F5344CB8AC3E}">
        <p14:creationId xmlns:p14="http://schemas.microsoft.com/office/powerpoint/2010/main" val="1818508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3716</TotalTime>
  <Words>1281</Words>
  <Application>Microsoft Office PowerPoint</Application>
  <PresentationFormat>Widescreen</PresentationFormat>
  <Paragraphs>189</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Calibri</vt:lpstr>
      <vt:lpstr>Century Gothic</vt:lpstr>
      <vt:lpstr>Courier New</vt:lpstr>
      <vt:lpstr>Freestyle Script</vt:lpstr>
      <vt:lpstr>Gill Sans</vt:lpstr>
      <vt:lpstr>Wingdings</vt:lpstr>
      <vt:lpstr>2_Office Theme</vt:lpstr>
      <vt:lpstr>RETAIL SYNERGY SERVICES LTD</vt:lpstr>
      <vt:lpstr>Course Agenda</vt:lpstr>
      <vt:lpstr>OUR Story </vt:lpstr>
      <vt:lpstr>OUR CLIENTS Old &amp; New </vt:lpstr>
      <vt:lpstr>WHO WE ARE</vt:lpstr>
      <vt:lpstr>What is Merchandising?</vt:lpstr>
      <vt:lpstr>PowerPoint Presentation</vt:lpstr>
      <vt:lpstr> MERCHANDISING OBJECTIVES </vt:lpstr>
      <vt:lpstr> </vt:lpstr>
      <vt:lpstr>OUR EXECUTION STRATEGY THROUGH THE 5P’S</vt:lpstr>
      <vt:lpstr>OUR APPROACH</vt:lpstr>
      <vt:lpstr>1) 100% PRESENCE/AVAILABILITY</vt:lpstr>
      <vt:lpstr>2) PLACEMENT(PLAN-O-GRAM/SHARE OF SHELF)</vt:lpstr>
      <vt:lpstr>PLACEMENT &amp; VISIBILITY</vt:lpstr>
      <vt:lpstr>3) PRICING</vt:lpstr>
      <vt:lpstr>4) PROMOTIONS</vt:lpstr>
      <vt:lpstr>5) POINT OF SALE MATERIALS</vt:lpstr>
      <vt:lpstr>RECAP OF THE 5 KPI’S</vt:lpstr>
      <vt:lpstr>NENEGOTIATION Skills </vt:lpstr>
      <vt:lpstr>Reporting</vt:lpstr>
      <vt:lpstr>CUSTOMER Service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Kyalo</dc:creator>
  <cp:lastModifiedBy>PMS</cp:lastModifiedBy>
  <cp:revision>195</cp:revision>
  <cp:lastPrinted>2017-07-26T07:32:45Z</cp:lastPrinted>
  <dcterms:created xsi:type="dcterms:W3CDTF">2016-09-26T12:42:35Z</dcterms:created>
  <dcterms:modified xsi:type="dcterms:W3CDTF">2018-11-06T11:27:05Z</dcterms:modified>
</cp:coreProperties>
</file>