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525" r:id="rId2"/>
    <p:sldId id="549" r:id="rId3"/>
    <p:sldId id="584" r:id="rId4"/>
    <p:sldId id="585" r:id="rId5"/>
    <p:sldId id="582" r:id="rId6"/>
    <p:sldId id="580" r:id="rId7"/>
    <p:sldId id="578" r:id="rId8"/>
    <p:sldId id="576" r:id="rId9"/>
    <p:sldId id="577" r:id="rId10"/>
    <p:sldId id="575" r:id="rId11"/>
    <p:sldId id="551" r:id="rId12"/>
    <p:sldId id="552" r:id="rId13"/>
    <p:sldId id="553" r:id="rId14"/>
    <p:sldId id="554" r:id="rId15"/>
    <p:sldId id="555" r:id="rId16"/>
    <p:sldId id="572" r:id="rId17"/>
    <p:sldId id="573" r:id="rId18"/>
    <p:sldId id="574" r:id="rId19"/>
    <p:sldId id="556" r:id="rId20"/>
    <p:sldId id="558" r:id="rId21"/>
    <p:sldId id="559" r:id="rId22"/>
    <p:sldId id="560" r:id="rId23"/>
    <p:sldId id="561" r:id="rId24"/>
    <p:sldId id="562" r:id="rId25"/>
    <p:sldId id="565" r:id="rId26"/>
    <p:sldId id="567" r:id="rId27"/>
    <p:sldId id="570" r:id="rId28"/>
    <p:sldId id="579" r:id="rId29"/>
    <p:sldId id="571" r:id="rId3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712" autoAdjust="0"/>
  </p:normalViewPr>
  <p:slideViewPr>
    <p:cSldViewPr snapToGrid="0">
      <p:cViewPr varScale="1">
        <p:scale>
          <a:sx n="74" d="100"/>
          <a:sy n="74" d="100"/>
        </p:scale>
        <p:origin x="45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63629-3805-4338-B359-AE68A15235FA}"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A51F9E71-2A4B-46AD-9410-2037D221F7CC}">
      <dgm:prSet/>
      <dgm:spPr/>
      <dgm:t>
        <a:bodyPr/>
        <a:lstStyle/>
        <a:p>
          <a:pPr rtl="0"/>
          <a:r>
            <a:rPr lang="en-US" b="1" dirty="0">
              <a:solidFill>
                <a:schemeClr val="tx1"/>
              </a:solidFill>
            </a:rPr>
            <a:t>STAGE 1</a:t>
          </a:r>
          <a:endParaRPr lang="en-US" dirty="0">
            <a:solidFill>
              <a:schemeClr val="tx1"/>
            </a:solidFill>
          </a:endParaRPr>
        </a:p>
      </dgm:t>
    </dgm:pt>
    <dgm:pt modelId="{5F455BD8-1D2A-4C9F-ACAC-7829D7E0E794}" type="parTrans" cxnId="{B636EBB3-10EF-4F11-AE50-734CC2D75A49}">
      <dgm:prSet/>
      <dgm:spPr/>
      <dgm:t>
        <a:bodyPr/>
        <a:lstStyle/>
        <a:p>
          <a:endParaRPr lang="en-US"/>
        </a:p>
      </dgm:t>
    </dgm:pt>
    <dgm:pt modelId="{9C16C380-84DC-4311-BB72-DA637E9A5ADF}" type="sibTrans" cxnId="{B636EBB3-10EF-4F11-AE50-734CC2D75A49}">
      <dgm:prSet/>
      <dgm:spPr/>
      <dgm:t>
        <a:bodyPr/>
        <a:lstStyle/>
        <a:p>
          <a:endParaRPr lang="en-US"/>
        </a:p>
      </dgm:t>
    </dgm:pt>
    <dgm:pt modelId="{0296C0F1-3919-4165-AC45-CFD2C2D7192C}">
      <dgm:prSet/>
      <dgm:spPr/>
      <dgm:t>
        <a:bodyPr/>
        <a:lstStyle/>
        <a:p>
          <a:pPr rtl="0"/>
          <a:r>
            <a:rPr lang="en-US" b="1" dirty="0">
              <a:solidFill>
                <a:schemeClr val="tx1"/>
              </a:solidFill>
            </a:rPr>
            <a:t>STAGE 2</a:t>
          </a:r>
          <a:endParaRPr lang="en-US" dirty="0">
            <a:solidFill>
              <a:schemeClr val="tx1"/>
            </a:solidFill>
          </a:endParaRPr>
        </a:p>
      </dgm:t>
    </dgm:pt>
    <dgm:pt modelId="{0676E0B6-E99E-4816-AD87-0C067C64EC5F}" type="parTrans" cxnId="{F36F1334-BD18-421B-99A6-A59206765FC1}">
      <dgm:prSet/>
      <dgm:spPr/>
      <dgm:t>
        <a:bodyPr/>
        <a:lstStyle/>
        <a:p>
          <a:endParaRPr lang="en-US"/>
        </a:p>
      </dgm:t>
    </dgm:pt>
    <dgm:pt modelId="{7E6C1F4F-8992-435B-B4B1-FCEDAF346507}" type="sibTrans" cxnId="{F36F1334-BD18-421B-99A6-A59206765FC1}">
      <dgm:prSet/>
      <dgm:spPr/>
      <dgm:t>
        <a:bodyPr/>
        <a:lstStyle/>
        <a:p>
          <a:endParaRPr lang="en-US"/>
        </a:p>
      </dgm:t>
    </dgm:pt>
    <dgm:pt modelId="{2C933DDD-40E2-46DC-89D8-E35EEEBC614D}">
      <dgm:prSet/>
      <dgm:spPr/>
      <dgm:t>
        <a:bodyPr/>
        <a:lstStyle/>
        <a:p>
          <a:pPr rtl="0"/>
          <a:r>
            <a:rPr lang="en-US" b="1" dirty="0">
              <a:solidFill>
                <a:schemeClr val="tx1"/>
              </a:solidFill>
            </a:rPr>
            <a:t>STAGE 3</a:t>
          </a:r>
          <a:endParaRPr lang="en-US" dirty="0">
            <a:solidFill>
              <a:schemeClr val="tx1"/>
            </a:solidFill>
          </a:endParaRPr>
        </a:p>
      </dgm:t>
    </dgm:pt>
    <dgm:pt modelId="{CF5D36BA-8717-4656-87C4-A789E204016F}" type="parTrans" cxnId="{42AC498C-FCBE-4065-BF10-08A1628D8A6C}">
      <dgm:prSet/>
      <dgm:spPr/>
      <dgm:t>
        <a:bodyPr/>
        <a:lstStyle/>
        <a:p>
          <a:endParaRPr lang="en-US"/>
        </a:p>
      </dgm:t>
    </dgm:pt>
    <dgm:pt modelId="{8F38C01A-C7B0-4078-B067-A3B5B3E71E2D}" type="sibTrans" cxnId="{42AC498C-FCBE-4065-BF10-08A1628D8A6C}">
      <dgm:prSet/>
      <dgm:spPr/>
      <dgm:t>
        <a:bodyPr/>
        <a:lstStyle/>
        <a:p>
          <a:endParaRPr lang="en-US"/>
        </a:p>
      </dgm:t>
    </dgm:pt>
    <dgm:pt modelId="{A1E2E936-963E-4E4D-B040-9BE3598875DA}">
      <dgm:prSet/>
      <dgm:spPr/>
      <dgm:t>
        <a:bodyPr/>
        <a:lstStyle/>
        <a:p>
          <a:pPr rtl="0"/>
          <a:r>
            <a:rPr lang="en-US" b="1" dirty="0"/>
            <a:t>Eye contact, head nods, or other non-verbal affirmations</a:t>
          </a:r>
          <a:endParaRPr lang="en-US" dirty="0"/>
        </a:p>
      </dgm:t>
    </dgm:pt>
    <dgm:pt modelId="{F1771C09-BCD4-4C27-A5AF-B4B831CD9428}" type="parTrans" cxnId="{5900C25C-108F-4691-BB1A-0F6879F9FBAF}">
      <dgm:prSet/>
      <dgm:spPr/>
      <dgm:t>
        <a:bodyPr/>
        <a:lstStyle/>
        <a:p>
          <a:endParaRPr lang="en-US"/>
        </a:p>
      </dgm:t>
    </dgm:pt>
    <dgm:pt modelId="{07978946-F8DB-47DD-9BEC-4547121BAB28}" type="sibTrans" cxnId="{5900C25C-108F-4691-BB1A-0F6879F9FBAF}">
      <dgm:prSet/>
      <dgm:spPr/>
      <dgm:t>
        <a:bodyPr/>
        <a:lstStyle/>
        <a:p>
          <a:endParaRPr lang="en-US"/>
        </a:p>
      </dgm:t>
    </dgm:pt>
    <dgm:pt modelId="{44558660-1989-422D-AB63-26B8F774AB8C}">
      <dgm:prSet/>
      <dgm:spPr/>
      <dgm:t>
        <a:bodyPr/>
        <a:lstStyle/>
        <a:p>
          <a:pPr rtl="0"/>
          <a:r>
            <a:rPr lang="en-US" b="1" dirty="0"/>
            <a:t>Verbal cues, or phrases, such as uh-huh, go on, really!</a:t>
          </a:r>
          <a:endParaRPr lang="en-US" dirty="0"/>
        </a:p>
      </dgm:t>
    </dgm:pt>
    <dgm:pt modelId="{675DDD2F-0DAF-4824-84C6-979440DEF5E9}" type="parTrans" cxnId="{7CE9AF7C-EF19-4FDD-AE7C-F810101BA202}">
      <dgm:prSet/>
      <dgm:spPr/>
      <dgm:t>
        <a:bodyPr/>
        <a:lstStyle/>
        <a:p>
          <a:endParaRPr lang="en-US"/>
        </a:p>
      </dgm:t>
    </dgm:pt>
    <dgm:pt modelId="{7BB274F2-CE7A-4B49-A741-2B6108DE981F}" type="sibTrans" cxnId="{7CE9AF7C-EF19-4FDD-AE7C-F810101BA202}">
      <dgm:prSet/>
      <dgm:spPr/>
      <dgm:t>
        <a:bodyPr/>
        <a:lstStyle/>
        <a:p>
          <a:endParaRPr lang="en-US"/>
        </a:p>
      </dgm:t>
    </dgm:pt>
    <dgm:pt modelId="{E0E986BD-FBE3-4F58-BF73-E41224716BFD}">
      <dgm:prSet/>
      <dgm:spPr/>
      <dgm:t>
        <a:bodyPr/>
        <a:lstStyle/>
        <a:p>
          <a:pPr rtl="0"/>
          <a:r>
            <a:rPr lang="en-US" b="1" dirty="0"/>
            <a:t> Questions for clarification or summarizing statements, such as, </a:t>
          </a:r>
          <a:endParaRPr lang="en-US" dirty="0"/>
        </a:p>
      </dgm:t>
    </dgm:pt>
    <dgm:pt modelId="{2F5913F3-62B1-4C89-AFB8-809254D0160F}" type="parTrans" cxnId="{184018F4-861D-4BEB-B6A4-33BF7E5F2952}">
      <dgm:prSet/>
      <dgm:spPr/>
      <dgm:t>
        <a:bodyPr/>
        <a:lstStyle/>
        <a:p>
          <a:endParaRPr lang="en-US"/>
        </a:p>
      </dgm:t>
    </dgm:pt>
    <dgm:pt modelId="{4B7516B2-8D5C-454A-8BFF-60514BF624AF}" type="sibTrans" cxnId="{184018F4-861D-4BEB-B6A4-33BF7E5F2952}">
      <dgm:prSet/>
      <dgm:spPr/>
      <dgm:t>
        <a:bodyPr/>
        <a:lstStyle/>
        <a:p>
          <a:endParaRPr lang="en-US"/>
        </a:p>
      </dgm:t>
    </dgm:pt>
    <dgm:pt modelId="{3BF32045-904E-4AEF-825B-03553DC11D83}" type="pres">
      <dgm:prSet presAssocID="{86C63629-3805-4338-B359-AE68A15235FA}" presName="Name0" presStyleCnt="0">
        <dgm:presLayoutVars>
          <dgm:dir/>
          <dgm:animLvl val="lvl"/>
          <dgm:resizeHandles val="exact"/>
        </dgm:presLayoutVars>
      </dgm:prSet>
      <dgm:spPr/>
      <dgm:t>
        <a:bodyPr/>
        <a:lstStyle/>
        <a:p>
          <a:endParaRPr lang="en-US"/>
        </a:p>
      </dgm:t>
    </dgm:pt>
    <dgm:pt modelId="{50F83699-78E2-4B7B-8F3A-FF2D9C39034C}" type="pres">
      <dgm:prSet presAssocID="{A51F9E71-2A4B-46AD-9410-2037D221F7CC}" presName="linNode" presStyleCnt="0"/>
      <dgm:spPr/>
    </dgm:pt>
    <dgm:pt modelId="{F5860C84-061E-4D3C-84FC-9862F292F96A}" type="pres">
      <dgm:prSet presAssocID="{A51F9E71-2A4B-46AD-9410-2037D221F7CC}" presName="parentText" presStyleLbl="node1" presStyleIdx="0" presStyleCnt="3">
        <dgm:presLayoutVars>
          <dgm:chMax val="1"/>
          <dgm:bulletEnabled val="1"/>
        </dgm:presLayoutVars>
      </dgm:prSet>
      <dgm:spPr/>
      <dgm:t>
        <a:bodyPr/>
        <a:lstStyle/>
        <a:p>
          <a:endParaRPr lang="en-US"/>
        </a:p>
      </dgm:t>
    </dgm:pt>
    <dgm:pt modelId="{0902E3D4-9617-40F0-B478-9B6E1A60F9A6}" type="pres">
      <dgm:prSet presAssocID="{A51F9E71-2A4B-46AD-9410-2037D221F7CC}" presName="descendantText" presStyleLbl="alignAccFollowNode1" presStyleIdx="0" presStyleCnt="3">
        <dgm:presLayoutVars>
          <dgm:bulletEnabled val="1"/>
        </dgm:presLayoutVars>
      </dgm:prSet>
      <dgm:spPr/>
      <dgm:t>
        <a:bodyPr/>
        <a:lstStyle/>
        <a:p>
          <a:endParaRPr lang="en-US"/>
        </a:p>
      </dgm:t>
    </dgm:pt>
    <dgm:pt modelId="{655ADD75-DB16-4559-BE95-8A7915FAD2F7}" type="pres">
      <dgm:prSet presAssocID="{9C16C380-84DC-4311-BB72-DA637E9A5ADF}" presName="sp" presStyleCnt="0"/>
      <dgm:spPr/>
    </dgm:pt>
    <dgm:pt modelId="{E0C207D1-3B48-4474-84C1-10A5D8FF8901}" type="pres">
      <dgm:prSet presAssocID="{0296C0F1-3919-4165-AC45-CFD2C2D7192C}" presName="linNode" presStyleCnt="0"/>
      <dgm:spPr/>
    </dgm:pt>
    <dgm:pt modelId="{513ED0C2-22C0-4AE1-ABB1-DB9C1E0C068B}" type="pres">
      <dgm:prSet presAssocID="{0296C0F1-3919-4165-AC45-CFD2C2D7192C}" presName="parentText" presStyleLbl="node1" presStyleIdx="1" presStyleCnt="3">
        <dgm:presLayoutVars>
          <dgm:chMax val="1"/>
          <dgm:bulletEnabled val="1"/>
        </dgm:presLayoutVars>
      </dgm:prSet>
      <dgm:spPr/>
      <dgm:t>
        <a:bodyPr/>
        <a:lstStyle/>
        <a:p>
          <a:endParaRPr lang="en-US"/>
        </a:p>
      </dgm:t>
    </dgm:pt>
    <dgm:pt modelId="{D0A8C373-E8F0-4BC3-A2CF-A269F504A5C9}" type="pres">
      <dgm:prSet presAssocID="{0296C0F1-3919-4165-AC45-CFD2C2D7192C}" presName="descendantText" presStyleLbl="alignAccFollowNode1" presStyleIdx="1" presStyleCnt="3">
        <dgm:presLayoutVars>
          <dgm:bulletEnabled val="1"/>
        </dgm:presLayoutVars>
      </dgm:prSet>
      <dgm:spPr/>
      <dgm:t>
        <a:bodyPr/>
        <a:lstStyle/>
        <a:p>
          <a:endParaRPr lang="en-US"/>
        </a:p>
      </dgm:t>
    </dgm:pt>
    <dgm:pt modelId="{F089C25A-EEA5-4D82-8075-13CF2BECF438}" type="pres">
      <dgm:prSet presAssocID="{7E6C1F4F-8992-435B-B4B1-FCEDAF346507}" presName="sp" presStyleCnt="0"/>
      <dgm:spPr/>
    </dgm:pt>
    <dgm:pt modelId="{9FDEC635-A17A-4315-9C5C-75D73F16B734}" type="pres">
      <dgm:prSet presAssocID="{2C933DDD-40E2-46DC-89D8-E35EEEBC614D}" presName="linNode" presStyleCnt="0"/>
      <dgm:spPr/>
    </dgm:pt>
    <dgm:pt modelId="{2AD7493F-9F9F-4018-AF8E-0DB523951C68}" type="pres">
      <dgm:prSet presAssocID="{2C933DDD-40E2-46DC-89D8-E35EEEBC614D}" presName="parentText" presStyleLbl="node1" presStyleIdx="2" presStyleCnt="3">
        <dgm:presLayoutVars>
          <dgm:chMax val="1"/>
          <dgm:bulletEnabled val="1"/>
        </dgm:presLayoutVars>
      </dgm:prSet>
      <dgm:spPr/>
      <dgm:t>
        <a:bodyPr/>
        <a:lstStyle/>
        <a:p>
          <a:endParaRPr lang="en-US"/>
        </a:p>
      </dgm:t>
    </dgm:pt>
    <dgm:pt modelId="{FE1FA8EF-FC1F-4DC5-8965-AE41D46B0330}" type="pres">
      <dgm:prSet presAssocID="{2C933DDD-40E2-46DC-89D8-E35EEEBC614D}" presName="descendantText" presStyleLbl="alignAccFollowNode1" presStyleIdx="2" presStyleCnt="3">
        <dgm:presLayoutVars>
          <dgm:bulletEnabled val="1"/>
        </dgm:presLayoutVars>
      </dgm:prSet>
      <dgm:spPr/>
      <dgm:t>
        <a:bodyPr/>
        <a:lstStyle/>
        <a:p>
          <a:endParaRPr lang="en-US"/>
        </a:p>
      </dgm:t>
    </dgm:pt>
  </dgm:ptLst>
  <dgm:cxnLst>
    <dgm:cxn modelId="{40D07480-E19E-4B4A-909B-137B78F739C8}" type="presOf" srcId="{A1E2E936-963E-4E4D-B040-9BE3598875DA}" destId="{0902E3D4-9617-40F0-B478-9B6E1A60F9A6}" srcOrd="0" destOrd="0" presId="urn:microsoft.com/office/officeart/2005/8/layout/vList5"/>
    <dgm:cxn modelId="{184018F4-861D-4BEB-B6A4-33BF7E5F2952}" srcId="{2C933DDD-40E2-46DC-89D8-E35EEEBC614D}" destId="{E0E986BD-FBE3-4F58-BF73-E41224716BFD}" srcOrd="0" destOrd="0" parTransId="{2F5913F3-62B1-4C89-AFB8-809254D0160F}" sibTransId="{4B7516B2-8D5C-454A-8BFF-60514BF624AF}"/>
    <dgm:cxn modelId="{907842F7-47AE-41C8-ADF8-60433CB7F0B1}" type="presOf" srcId="{E0E986BD-FBE3-4F58-BF73-E41224716BFD}" destId="{FE1FA8EF-FC1F-4DC5-8965-AE41D46B0330}" srcOrd="0" destOrd="0" presId="urn:microsoft.com/office/officeart/2005/8/layout/vList5"/>
    <dgm:cxn modelId="{076AF2FC-5A0F-4598-9766-D72EBA0577D2}" type="presOf" srcId="{A51F9E71-2A4B-46AD-9410-2037D221F7CC}" destId="{F5860C84-061E-4D3C-84FC-9862F292F96A}" srcOrd="0" destOrd="0" presId="urn:microsoft.com/office/officeart/2005/8/layout/vList5"/>
    <dgm:cxn modelId="{3DA9B73D-FE9D-46DC-A77D-EC9C59FD1E55}" type="presOf" srcId="{2C933DDD-40E2-46DC-89D8-E35EEEBC614D}" destId="{2AD7493F-9F9F-4018-AF8E-0DB523951C68}" srcOrd="0" destOrd="0" presId="urn:microsoft.com/office/officeart/2005/8/layout/vList5"/>
    <dgm:cxn modelId="{7CE9AF7C-EF19-4FDD-AE7C-F810101BA202}" srcId="{0296C0F1-3919-4165-AC45-CFD2C2D7192C}" destId="{44558660-1989-422D-AB63-26B8F774AB8C}" srcOrd="0" destOrd="0" parTransId="{675DDD2F-0DAF-4824-84C6-979440DEF5E9}" sibTransId="{7BB274F2-CE7A-4B49-A741-2B6108DE981F}"/>
    <dgm:cxn modelId="{B636EBB3-10EF-4F11-AE50-734CC2D75A49}" srcId="{86C63629-3805-4338-B359-AE68A15235FA}" destId="{A51F9E71-2A4B-46AD-9410-2037D221F7CC}" srcOrd="0" destOrd="0" parTransId="{5F455BD8-1D2A-4C9F-ACAC-7829D7E0E794}" sibTransId="{9C16C380-84DC-4311-BB72-DA637E9A5ADF}"/>
    <dgm:cxn modelId="{F36F1334-BD18-421B-99A6-A59206765FC1}" srcId="{86C63629-3805-4338-B359-AE68A15235FA}" destId="{0296C0F1-3919-4165-AC45-CFD2C2D7192C}" srcOrd="1" destOrd="0" parTransId="{0676E0B6-E99E-4816-AD87-0C067C64EC5F}" sibTransId="{7E6C1F4F-8992-435B-B4B1-FCEDAF346507}"/>
    <dgm:cxn modelId="{5900C25C-108F-4691-BB1A-0F6879F9FBAF}" srcId="{A51F9E71-2A4B-46AD-9410-2037D221F7CC}" destId="{A1E2E936-963E-4E4D-B040-9BE3598875DA}" srcOrd="0" destOrd="0" parTransId="{F1771C09-BCD4-4C27-A5AF-B4B831CD9428}" sibTransId="{07978946-F8DB-47DD-9BEC-4547121BAB28}"/>
    <dgm:cxn modelId="{42AC498C-FCBE-4065-BF10-08A1628D8A6C}" srcId="{86C63629-3805-4338-B359-AE68A15235FA}" destId="{2C933DDD-40E2-46DC-89D8-E35EEEBC614D}" srcOrd="2" destOrd="0" parTransId="{CF5D36BA-8717-4656-87C4-A789E204016F}" sibTransId="{8F38C01A-C7B0-4078-B067-A3B5B3E71E2D}"/>
    <dgm:cxn modelId="{DBD27FF5-FE1A-48A4-85D7-E0DE032101E7}" type="presOf" srcId="{44558660-1989-422D-AB63-26B8F774AB8C}" destId="{D0A8C373-E8F0-4BC3-A2CF-A269F504A5C9}" srcOrd="0" destOrd="0" presId="urn:microsoft.com/office/officeart/2005/8/layout/vList5"/>
    <dgm:cxn modelId="{F87DFBF8-9669-4413-B4E6-8B5DD4A4497E}" type="presOf" srcId="{86C63629-3805-4338-B359-AE68A15235FA}" destId="{3BF32045-904E-4AEF-825B-03553DC11D83}" srcOrd="0" destOrd="0" presId="urn:microsoft.com/office/officeart/2005/8/layout/vList5"/>
    <dgm:cxn modelId="{67FE4211-127C-487A-B7B2-7F0034DEB2BC}" type="presOf" srcId="{0296C0F1-3919-4165-AC45-CFD2C2D7192C}" destId="{513ED0C2-22C0-4AE1-ABB1-DB9C1E0C068B}" srcOrd="0" destOrd="0" presId="urn:microsoft.com/office/officeart/2005/8/layout/vList5"/>
    <dgm:cxn modelId="{03FA1CE2-35B8-4791-AEAD-0BE39E2BAA1A}" type="presParOf" srcId="{3BF32045-904E-4AEF-825B-03553DC11D83}" destId="{50F83699-78E2-4B7B-8F3A-FF2D9C39034C}" srcOrd="0" destOrd="0" presId="urn:microsoft.com/office/officeart/2005/8/layout/vList5"/>
    <dgm:cxn modelId="{6976669B-2CC3-4721-A8C4-011B4BB12C80}" type="presParOf" srcId="{50F83699-78E2-4B7B-8F3A-FF2D9C39034C}" destId="{F5860C84-061E-4D3C-84FC-9862F292F96A}" srcOrd="0" destOrd="0" presId="urn:microsoft.com/office/officeart/2005/8/layout/vList5"/>
    <dgm:cxn modelId="{0027D7F5-4A4E-4BD2-9644-8B94F8AF9148}" type="presParOf" srcId="{50F83699-78E2-4B7B-8F3A-FF2D9C39034C}" destId="{0902E3D4-9617-40F0-B478-9B6E1A60F9A6}" srcOrd="1" destOrd="0" presId="urn:microsoft.com/office/officeart/2005/8/layout/vList5"/>
    <dgm:cxn modelId="{2B530DD1-AD40-4B5F-8AB8-CFDA80E10654}" type="presParOf" srcId="{3BF32045-904E-4AEF-825B-03553DC11D83}" destId="{655ADD75-DB16-4559-BE95-8A7915FAD2F7}" srcOrd="1" destOrd="0" presId="urn:microsoft.com/office/officeart/2005/8/layout/vList5"/>
    <dgm:cxn modelId="{690530F8-40AD-4B46-B778-E93747A89C04}" type="presParOf" srcId="{3BF32045-904E-4AEF-825B-03553DC11D83}" destId="{E0C207D1-3B48-4474-84C1-10A5D8FF8901}" srcOrd="2" destOrd="0" presId="urn:microsoft.com/office/officeart/2005/8/layout/vList5"/>
    <dgm:cxn modelId="{713F62B9-819D-4339-AD62-7104410527CB}" type="presParOf" srcId="{E0C207D1-3B48-4474-84C1-10A5D8FF8901}" destId="{513ED0C2-22C0-4AE1-ABB1-DB9C1E0C068B}" srcOrd="0" destOrd="0" presId="urn:microsoft.com/office/officeart/2005/8/layout/vList5"/>
    <dgm:cxn modelId="{9047009D-0CEB-412D-BE4F-EEF97B4D16B9}" type="presParOf" srcId="{E0C207D1-3B48-4474-84C1-10A5D8FF8901}" destId="{D0A8C373-E8F0-4BC3-A2CF-A269F504A5C9}" srcOrd="1" destOrd="0" presId="urn:microsoft.com/office/officeart/2005/8/layout/vList5"/>
    <dgm:cxn modelId="{084EFF7F-D5CC-4ABD-9666-051ECF8F9C7B}" type="presParOf" srcId="{3BF32045-904E-4AEF-825B-03553DC11D83}" destId="{F089C25A-EEA5-4D82-8075-13CF2BECF438}" srcOrd="3" destOrd="0" presId="urn:microsoft.com/office/officeart/2005/8/layout/vList5"/>
    <dgm:cxn modelId="{3B24AEC7-6F98-405A-84BE-2C0422E15584}" type="presParOf" srcId="{3BF32045-904E-4AEF-825B-03553DC11D83}" destId="{9FDEC635-A17A-4315-9C5C-75D73F16B734}" srcOrd="4" destOrd="0" presId="urn:microsoft.com/office/officeart/2005/8/layout/vList5"/>
    <dgm:cxn modelId="{7F903A7A-2DBE-4B48-A9ED-1E7C509E3B94}" type="presParOf" srcId="{9FDEC635-A17A-4315-9C5C-75D73F16B734}" destId="{2AD7493F-9F9F-4018-AF8E-0DB523951C68}" srcOrd="0" destOrd="0" presId="urn:microsoft.com/office/officeart/2005/8/layout/vList5"/>
    <dgm:cxn modelId="{203FF62C-86B2-42C2-94FB-D8B612F233B7}" type="presParOf" srcId="{9FDEC635-A17A-4315-9C5C-75D73F16B734}" destId="{FE1FA8EF-FC1F-4DC5-8965-AE41D46B033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BBE26-A214-40BA-81AF-4A5D06A76E74}" type="doc">
      <dgm:prSet loTypeId="urn:microsoft.com/office/officeart/2005/8/layout/list1" loCatId="list" qsTypeId="urn:microsoft.com/office/officeart/2005/8/quickstyle/simple5" qsCatId="simple" csTypeId="urn:microsoft.com/office/officeart/2005/8/colors/colorful1#4" csCatId="colorful"/>
      <dgm:spPr/>
      <dgm:t>
        <a:bodyPr/>
        <a:lstStyle/>
        <a:p>
          <a:endParaRPr lang="en-US"/>
        </a:p>
      </dgm:t>
    </dgm:pt>
    <dgm:pt modelId="{CF3AF012-A293-4353-8D30-D0C0B9CD3B80}">
      <dgm:prSet/>
      <dgm:spPr>
        <a:xfrm>
          <a:off x="411480" y="97851"/>
          <a:ext cx="5760720" cy="649440"/>
        </a:xfrm>
        <a:prstGeom prst="round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rtl="0"/>
          <a:r>
            <a:rPr lang="en-US" b="1" dirty="0">
              <a:solidFill>
                <a:sysClr val="windowText" lastClr="000000"/>
              </a:solidFill>
              <a:latin typeface="Calibri"/>
              <a:ea typeface="+mn-ea"/>
              <a:cs typeface="+mn-cs"/>
            </a:rPr>
            <a:t>Do not personalize the problem.</a:t>
          </a:r>
          <a:endParaRPr lang="en-US" dirty="0">
            <a:solidFill>
              <a:sysClr val="windowText" lastClr="000000"/>
            </a:solidFill>
            <a:latin typeface="Calibri"/>
            <a:ea typeface="+mn-ea"/>
            <a:cs typeface="+mn-cs"/>
          </a:endParaRPr>
        </a:p>
      </dgm:t>
    </dgm:pt>
    <dgm:pt modelId="{82DC6C8E-83FE-4639-AB74-A5913A1AD851}" type="parTrans" cxnId="{4D4D587F-B921-42B0-BFA8-31EC92C735A0}">
      <dgm:prSet/>
      <dgm:spPr/>
      <dgm:t>
        <a:bodyPr/>
        <a:lstStyle/>
        <a:p>
          <a:endParaRPr lang="en-US"/>
        </a:p>
      </dgm:t>
    </dgm:pt>
    <dgm:pt modelId="{379875A6-47E8-4EFD-999E-9F17AC743732}" type="sibTrans" cxnId="{4D4D587F-B921-42B0-BFA8-31EC92C735A0}">
      <dgm:prSet/>
      <dgm:spPr/>
      <dgm:t>
        <a:bodyPr/>
        <a:lstStyle/>
        <a:p>
          <a:endParaRPr lang="en-US"/>
        </a:p>
      </dgm:t>
    </dgm:pt>
    <dgm:pt modelId="{0700910D-F0BB-4B94-BC1A-42FE4C40D7E4}">
      <dgm:prSet/>
      <dgm:spPr>
        <a:xfrm>
          <a:off x="0" y="422571"/>
          <a:ext cx="8229600" cy="935550"/>
        </a:xfrm>
        <a:prstGeom prst="rect">
          <a:avLst/>
        </a:prstGeom>
        <a:solidFill>
          <a:sysClr val="window" lastClr="FFFFFF">
            <a:alpha val="90000"/>
            <a:hueOff val="0"/>
            <a:satOff val="0"/>
            <a:lumOff val="0"/>
            <a:alphaOff val="0"/>
          </a:sysClr>
        </a:solidFill>
        <a:ln w="9525" cap="flat" cmpd="sng" algn="ctr">
          <a:solidFill>
            <a:srgbClr val="C0504D">
              <a:hueOff val="0"/>
              <a:satOff val="0"/>
              <a:lumOff val="0"/>
              <a:alphaOff val="0"/>
            </a:srgbClr>
          </a:solidFill>
          <a:prstDash val="solid"/>
        </a:ln>
        <a:effectLst>
          <a:outerShdw blurRad="40000" dist="23000" dir="5400000" rotWithShape="0">
            <a:srgbClr val="000000">
              <a:alpha val="35000"/>
            </a:srgbClr>
          </a:outerShdw>
        </a:effectLst>
      </dgm:spPr>
      <dgm:t>
        <a:bodyPr/>
        <a:lstStyle/>
        <a:p>
          <a:pPr rtl="0"/>
          <a:r>
            <a:rPr lang="en-US" b="1" dirty="0">
              <a:solidFill>
                <a:sysClr val="windowText" lastClr="000000">
                  <a:hueOff val="0"/>
                  <a:satOff val="0"/>
                  <a:lumOff val="0"/>
                  <a:alphaOff val="0"/>
                </a:sysClr>
              </a:solidFill>
              <a:latin typeface="Calibri"/>
              <a:ea typeface="+mn-ea"/>
              <a:cs typeface="+mn-cs"/>
            </a:rPr>
            <a:t>Stay focused on the situation, not on the individual.</a:t>
          </a:r>
          <a:endParaRPr lang="en-US" dirty="0">
            <a:solidFill>
              <a:sysClr val="windowText" lastClr="000000">
                <a:hueOff val="0"/>
                <a:satOff val="0"/>
                <a:lumOff val="0"/>
                <a:alphaOff val="0"/>
              </a:sysClr>
            </a:solidFill>
            <a:latin typeface="Calibri"/>
            <a:ea typeface="+mn-ea"/>
            <a:cs typeface="+mn-cs"/>
          </a:endParaRPr>
        </a:p>
      </dgm:t>
    </dgm:pt>
    <dgm:pt modelId="{E6FB3A3C-1977-4022-B9AF-24A5E3825323}" type="parTrans" cxnId="{22B0F235-0D4C-4A58-B397-E1A276840D8C}">
      <dgm:prSet/>
      <dgm:spPr/>
      <dgm:t>
        <a:bodyPr/>
        <a:lstStyle/>
        <a:p>
          <a:endParaRPr lang="en-US"/>
        </a:p>
      </dgm:t>
    </dgm:pt>
    <dgm:pt modelId="{0E990188-99EF-40B3-8600-0F1B7AC04C80}" type="sibTrans" cxnId="{22B0F235-0D4C-4A58-B397-E1A276840D8C}">
      <dgm:prSet/>
      <dgm:spPr/>
      <dgm:t>
        <a:bodyPr/>
        <a:lstStyle/>
        <a:p>
          <a:endParaRPr lang="en-US"/>
        </a:p>
      </dgm:t>
    </dgm:pt>
    <dgm:pt modelId="{EB7AE44D-8236-4C5F-9232-E119D2F5AE16}">
      <dgm:prSet/>
      <dgm:spPr>
        <a:xfrm>
          <a:off x="411480" y="1476921"/>
          <a:ext cx="5760720" cy="649440"/>
        </a:xfrm>
        <a:prstGeom prst="round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rtl="0"/>
          <a:r>
            <a:rPr lang="en-US" b="1" dirty="0">
              <a:solidFill>
                <a:sysClr val="windowText" lastClr="000000"/>
              </a:solidFill>
              <a:latin typeface="Calibri"/>
              <a:ea typeface="+mn-ea"/>
              <a:cs typeface="+mn-cs"/>
            </a:rPr>
            <a:t>If you can’t fix it.</a:t>
          </a:r>
          <a:endParaRPr lang="en-US" dirty="0">
            <a:solidFill>
              <a:sysClr val="windowText" lastClr="000000"/>
            </a:solidFill>
            <a:latin typeface="Calibri"/>
            <a:ea typeface="+mn-ea"/>
            <a:cs typeface="+mn-cs"/>
          </a:endParaRPr>
        </a:p>
      </dgm:t>
    </dgm:pt>
    <dgm:pt modelId="{CC055ABA-BB96-4FEF-9704-EDE80E75A6FE}" type="parTrans" cxnId="{512B99E9-F257-446D-8D03-A56F11B17777}">
      <dgm:prSet/>
      <dgm:spPr/>
      <dgm:t>
        <a:bodyPr/>
        <a:lstStyle/>
        <a:p>
          <a:endParaRPr lang="en-US"/>
        </a:p>
      </dgm:t>
    </dgm:pt>
    <dgm:pt modelId="{2B78179C-0515-4FEB-845B-686D5C4D99D6}" type="sibTrans" cxnId="{512B99E9-F257-446D-8D03-A56F11B17777}">
      <dgm:prSet/>
      <dgm:spPr/>
      <dgm:t>
        <a:bodyPr/>
        <a:lstStyle/>
        <a:p>
          <a:endParaRPr lang="en-US"/>
        </a:p>
      </dgm:t>
    </dgm:pt>
    <dgm:pt modelId="{D212938B-9C29-4DE4-8E26-2AE67BBE776A}">
      <dgm:prSet/>
      <dgm:spPr>
        <a:xfrm>
          <a:off x="0" y="1801641"/>
          <a:ext cx="8229600" cy="9355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a:outerShdw blurRad="40000" dist="23000" dir="5400000" rotWithShape="0">
            <a:srgbClr val="000000">
              <a:alpha val="35000"/>
            </a:srgbClr>
          </a:outerShdw>
        </a:effectLst>
      </dgm:spPr>
      <dgm:t>
        <a:bodyPr/>
        <a:lstStyle/>
        <a:p>
          <a:pPr rtl="0"/>
          <a:r>
            <a:rPr lang="en-US" b="1" dirty="0">
              <a:solidFill>
                <a:sysClr val="windowText" lastClr="000000">
                  <a:hueOff val="0"/>
                  <a:satOff val="0"/>
                  <a:lumOff val="0"/>
                  <a:alphaOff val="0"/>
                </a:sysClr>
              </a:solidFill>
              <a:latin typeface="Calibri"/>
              <a:ea typeface="+mn-ea"/>
              <a:cs typeface="+mn-cs"/>
            </a:rPr>
            <a:t>Find someone who can</a:t>
          </a:r>
          <a:endParaRPr lang="en-US" dirty="0">
            <a:solidFill>
              <a:sysClr val="windowText" lastClr="000000">
                <a:hueOff val="0"/>
                <a:satOff val="0"/>
                <a:lumOff val="0"/>
                <a:alphaOff val="0"/>
              </a:sysClr>
            </a:solidFill>
            <a:latin typeface="Calibri"/>
            <a:ea typeface="+mn-ea"/>
            <a:cs typeface="+mn-cs"/>
          </a:endParaRPr>
        </a:p>
      </dgm:t>
    </dgm:pt>
    <dgm:pt modelId="{37F53841-09ED-47AB-8068-71B4A9C12C87}" type="parTrans" cxnId="{02F82C02-2372-4A99-8AD7-BEEE220E9D9D}">
      <dgm:prSet/>
      <dgm:spPr/>
      <dgm:t>
        <a:bodyPr/>
        <a:lstStyle/>
        <a:p>
          <a:endParaRPr lang="en-US"/>
        </a:p>
      </dgm:t>
    </dgm:pt>
    <dgm:pt modelId="{02366499-5305-4678-978D-FDC25D93FEF6}" type="sibTrans" cxnId="{02F82C02-2372-4A99-8AD7-BEEE220E9D9D}">
      <dgm:prSet/>
      <dgm:spPr/>
      <dgm:t>
        <a:bodyPr/>
        <a:lstStyle/>
        <a:p>
          <a:endParaRPr lang="en-US"/>
        </a:p>
      </dgm:t>
    </dgm:pt>
    <dgm:pt modelId="{3330F073-9115-42ED-AA8F-4A8B46FC55A2}">
      <dgm:prSet/>
      <dgm:spPr>
        <a:xfrm>
          <a:off x="411480" y="2855991"/>
          <a:ext cx="5760720" cy="649440"/>
        </a:xfrm>
        <a:prstGeom prst="round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rtl="0"/>
          <a:r>
            <a:rPr lang="en-US" b="1" dirty="0">
              <a:solidFill>
                <a:sysClr val="windowText" lastClr="000000"/>
              </a:solidFill>
              <a:latin typeface="Calibri"/>
              <a:ea typeface="+mn-ea"/>
              <a:cs typeface="+mn-cs"/>
            </a:rPr>
            <a:t>Composure is a team effort.</a:t>
          </a:r>
          <a:endParaRPr lang="en-US" dirty="0">
            <a:solidFill>
              <a:sysClr val="windowText" lastClr="000000"/>
            </a:solidFill>
            <a:latin typeface="Calibri"/>
            <a:ea typeface="+mn-ea"/>
            <a:cs typeface="+mn-cs"/>
          </a:endParaRPr>
        </a:p>
      </dgm:t>
    </dgm:pt>
    <dgm:pt modelId="{92405D27-2552-48D6-8B46-55D7971B177C}" type="parTrans" cxnId="{FFD56603-A4FE-48FE-B9C9-A2302B69AC84}">
      <dgm:prSet/>
      <dgm:spPr/>
      <dgm:t>
        <a:bodyPr/>
        <a:lstStyle/>
        <a:p>
          <a:endParaRPr lang="en-US"/>
        </a:p>
      </dgm:t>
    </dgm:pt>
    <dgm:pt modelId="{196FFFC6-AA14-4A49-A79B-67B8453D2287}" type="sibTrans" cxnId="{FFD56603-A4FE-48FE-B9C9-A2302B69AC84}">
      <dgm:prSet/>
      <dgm:spPr/>
      <dgm:t>
        <a:bodyPr/>
        <a:lstStyle/>
        <a:p>
          <a:endParaRPr lang="en-US"/>
        </a:p>
      </dgm:t>
    </dgm:pt>
    <dgm:pt modelId="{1956CEFC-A01C-4D7C-87FF-63010E42E85B}">
      <dgm:prSet/>
      <dgm:spPr>
        <a:xfrm>
          <a:off x="0" y="3180711"/>
          <a:ext cx="8229600" cy="1247400"/>
        </a:xfrm>
        <a:prstGeom prst="rect">
          <a:avLst/>
        </a:prstGeom>
        <a:solidFill>
          <a:sysClr val="window" lastClr="FFFFFF">
            <a:alpha val="90000"/>
            <a:hueOff val="0"/>
            <a:satOff val="0"/>
            <a:lumOff val="0"/>
            <a:alphaOff val="0"/>
          </a:sysClr>
        </a:soli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dgm:spPr>
      <dgm:t>
        <a:bodyPr/>
        <a:lstStyle/>
        <a:p>
          <a:pPr rtl="0"/>
          <a:r>
            <a:rPr lang="en-US" b="1" dirty="0">
              <a:solidFill>
                <a:sysClr val="windowText" lastClr="000000">
                  <a:hueOff val="0"/>
                  <a:satOff val="0"/>
                  <a:lumOff val="0"/>
                  <a:alphaOff val="0"/>
                </a:sysClr>
              </a:solidFill>
              <a:latin typeface="Calibri"/>
              <a:ea typeface="+mn-ea"/>
              <a:cs typeface="+mn-cs"/>
            </a:rPr>
            <a:t>Involve and support other team members after a service setback. </a:t>
          </a:r>
          <a:endParaRPr lang="en-US" dirty="0">
            <a:solidFill>
              <a:sysClr val="windowText" lastClr="000000">
                <a:hueOff val="0"/>
                <a:satOff val="0"/>
                <a:lumOff val="0"/>
                <a:alphaOff val="0"/>
              </a:sysClr>
            </a:solidFill>
            <a:latin typeface="Calibri"/>
            <a:ea typeface="+mn-ea"/>
            <a:cs typeface="+mn-cs"/>
          </a:endParaRPr>
        </a:p>
      </dgm:t>
    </dgm:pt>
    <dgm:pt modelId="{A982D99F-2CE3-4F9B-BA06-C8F3B9CB5920}" type="parTrans" cxnId="{83D25421-C8BA-45F1-B745-31FFD74D4584}">
      <dgm:prSet/>
      <dgm:spPr/>
      <dgm:t>
        <a:bodyPr/>
        <a:lstStyle/>
        <a:p>
          <a:endParaRPr lang="en-US"/>
        </a:p>
      </dgm:t>
    </dgm:pt>
    <dgm:pt modelId="{0324454D-51CA-48B0-A107-32E054A37C1C}" type="sibTrans" cxnId="{83D25421-C8BA-45F1-B745-31FFD74D4584}">
      <dgm:prSet/>
      <dgm:spPr/>
      <dgm:t>
        <a:bodyPr/>
        <a:lstStyle/>
        <a:p>
          <a:endParaRPr lang="en-US"/>
        </a:p>
      </dgm:t>
    </dgm:pt>
    <dgm:pt modelId="{8BD8DF52-7163-4B0C-A283-90ACBBBD15C8}" type="pres">
      <dgm:prSet presAssocID="{2EFBBE26-A214-40BA-81AF-4A5D06A76E74}" presName="linear" presStyleCnt="0">
        <dgm:presLayoutVars>
          <dgm:dir/>
          <dgm:animLvl val="lvl"/>
          <dgm:resizeHandles val="exact"/>
        </dgm:presLayoutVars>
      </dgm:prSet>
      <dgm:spPr/>
      <dgm:t>
        <a:bodyPr/>
        <a:lstStyle/>
        <a:p>
          <a:endParaRPr lang="en-US"/>
        </a:p>
      </dgm:t>
    </dgm:pt>
    <dgm:pt modelId="{D23E7086-FCB8-4684-83A2-F684C90C7D91}" type="pres">
      <dgm:prSet presAssocID="{CF3AF012-A293-4353-8D30-D0C0B9CD3B80}" presName="parentLin" presStyleCnt="0"/>
      <dgm:spPr/>
    </dgm:pt>
    <dgm:pt modelId="{CE4285E1-C487-4F85-8AFD-36975BC2236C}" type="pres">
      <dgm:prSet presAssocID="{CF3AF012-A293-4353-8D30-D0C0B9CD3B80}" presName="parentLeftMargin" presStyleLbl="node1" presStyleIdx="0" presStyleCnt="3"/>
      <dgm:spPr/>
      <dgm:t>
        <a:bodyPr/>
        <a:lstStyle/>
        <a:p>
          <a:endParaRPr lang="en-US"/>
        </a:p>
      </dgm:t>
    </dgm:pt>
    <dgm:pt modelId="{F31975AE-15C1-4ED1-93C0-3AFC06D62110}" type="pres">
      <dgm:prSet presAssocID="{CF3AF012-A293-4353-8D30-D0C0B9CD3B80}" presName="parentText" presStyleLbl="node1" presStyleIdx="0" presStyleCnt="3">
        <dgm:presLayoutVars>
          <dgm:chMax val="0"/>
          <dgm:bulletEnabled val="1"/>
        </dgm:presLayoutVars>
      </dgm:prSet>
      <dgm:spPr/>
      <dgm:t>
        <a:bodyPr/>
        <a:lstStyle/>
        <a:p>
          <a:endParaRPr lang="en-US"/>
        </a:p>
      </dgm:t>
    </dgm:pt>
    <dgm:pt modelId="{8FD65D88-D3F0-49FE-BFF2-44E5B290DA4B}" type="pres">
      <dgm:prSet presAssocID="{CF3AF012-A293-4353-8D30-D0C0B9CD3B80}" presName="negativeSpace" presStyleCnt="0"/>
      <dgm:spPr/>
    </dgm:pt>
    <dgm:pt modelId="{617C9A19-1D57-49E9-B1F6-62710FEDDBF9}" type="pres">
      <dgm:prSet presAssocID="{CF3AF012-A293-4353-8D30-D0C0B9CD3B80}" presName="childText" presStyleLbl="conFgAcc1" presStyleIdx="0" presStyleCnt="3">
        <dgm:presLayoutVars>
          <dgm:bulletEnabled val="1"/>
        </dgm:presLayoutVars>
      </dgm:prSet>
      <dgm:spPr/>
      <dgm:t>
        <a:bodyPr/>
        <a:lstStyle/>
        <a:p>
          <a:endParaRPr lang="en-US"/>
        </a:p>
      </dgm:t>
    </dgm:pt>
    <dgm:pt modelId="{18DEE96E-3A29-4A90-A026-FE32197DDDC6}" type="pres">
      <dgm:prSet presAssocID="{379875A6-47E8-4EFD-999E-9F17AC743732}" presName="spaceBetweenRectangles" presStyleCnt="0"/>
      <dgm:spPr/>
    </dgm:pt>
    <dgm:pt modelId="{3D41A757-7D65-44BB-BA24-7055D11396AB}" type="pres">
      <dgm:prSet presAssocID="{EB7AE44D-8236-4C5F-9232-E119D2F5AE16}" presName="parentLin" presStyleCnt="0"/>
      <dgm:spPr/>
    </dgm:pt>
    <dgm:pt modelId="{C2DD28AA-1B2A-4BAE-AC44-873D2471A544}" type="pres">
      <dgm:prSet presAssocID="{EB7AE44D-8236-4C5F-9232-E119D2F5AE16}" presName="parentLeftMargin" presStyleLbl="node1" presStyleIdx="0" presStyleCnt="3"/>
      <dgm:spPr/>
      <dgm:t>
        <a:bodyPr/>
        <a:lstStyle/>
        <a:p>
          <a:endParaRPr lang="en-US"/>
        </a:p>
      </dgm:t>
    </dgm:pt>
    <dgm:pt modelId="{1E071222-B965-4696-B017-4AC3D29D9B48}" type="pres">
      <dgm:prSet presAssocID="{EB7AE44D-8236-4C5F-9232-E119D2F5AE16}" presName="parentText" presStyleLbl="node1" presStyleIdx="1" presStyleCnt="3">
        <dgm:presLayoutVars>
          <dgm:chMax val="0"/>
          <dgm:bulletEnabled val="1"/>
        </dgm:presLayoutVars>
      </dgm:prSet>
      <dgm:spPr/>
      <dgm:t>
        <a:bodyPr/>
        <a:lstStyle/>
        <a:p>
          <a:endParaRPr lang="en-US"/>
        </a:p>
      </dgm:t>
    </dgm:pt>
    <dgm:pt modelId="{8CE3ABD0-EE71-43BA-B51D-036E25D4E107}" type="pres">
      <dgm:prSet presAssocID="{EB7AE44D-8236-4C5F-9232-E119D2F5AE16}" presName="negativeSpace" presStyleCnt="0"/>
      <dgm:spPr/>
    </dgm:pt>
    <dgm:pt modelId="{83F40CA7-B48C-4A81-BA7C-D82CB8658664}" type="pres">
      <dgm:prSet presAssocID="{EB7AE44D-8236-4C5F-9232-E119D2F5AE16}" presName="childText" presStyleLbl="conFgAcc1" presStyleIdx="1" presStyleCnt="3">
        <dgm:presLayoutVars>
          <dgm:bulletEnabled val="1"/>
        </dgm:presLayoutVars>
      </dgm:prSet>
      <dgm:spPr/>
      <dgm:t>
        <a:bodyPr/>
        <a:lstStyle/>
        <a:p>
          <a:endParaRPr lang="en-US"/>
        </a:p>
      </dgm:t>
    </dgm:pt>
    <dgm:pt modelId="{809D5647-D085-4C64-8D39-956036123AF3}" type="pres">
      <dgm:prSet presAssocID="{2B78179C-0515-4FEB-845B-686D5C4D99D6}" presName="spaceBetweenRectangles" presStyleCnt="0"/>
      <dgm:spPr/>
    </dgm:pt>
    <dgm:pt modelId="{3689E65F-D110-435F-BE9B-68CB67DC0992}" type="pres">
      <dgm:prSet presAssocID="{3330F073-9115-42ED-AA8F-4A8B46FC55A2}" presName="parentLin" presStyleCnt="0"/>
      <dgm:spPr/>
    </dgm:pt>
    <dgm:pt modelId="{8F20303B-0E34-452A-A02F-AA85BFF2EDD3}" type="pres">
      <dgm:prSet presAssocID="{3330F073-9115-42ED-AA8F-4A8B46FC55A2}" presName="parentLeftMargin" presStyleLbl="node1" presStyleIdx="1" presStyleCnt="3"/>
      <dgm:spPr/>
      <dgm:t>
        <a:bodyPr/>
        <a:lstStyle/>
        <a:p>
          <a:endParaRPr lang="en-US"/>
        </a:p>
      </dgm:t>
    </dgm:pt>
    <dgm:pt modelId="{9238FD0B-4493-40CF-AC4B-CC5401A965F7}" type="pres">
      <dgm:prSet presAssocID="{3330F073-9115-42ED-AA8F-4A8B46FC55A2}" presName="parentText" presStyleLbl="node1" presStyleIdx="2" presStyleCnt="3">
        <dgm:presLayoutVars>
          <dgm:chMax val="0"/>
          <dgm:bulletEnabled val="1"/>
        </dgm:presLayoutVars>
      </dgm:prSet>
      <dgm:spPr/>
      <dgm:t>
        <a:bodyPr/>
        <a:lstStyle/>
        <a:p>
          <a:endParaRPr lang="en-US"/>
        </a:p>
      </dgm:t>
    </dgm:pt>
    <dgm:pt modelId="{CA6D374E-C82E-4E76-8223-2C2741DD3CB1}" type="pres">
      <dgm:prSet presAssocID="{3330F073-9115-42ED-AA8F-4A8B46FC55A2}" presName="negativeSpace" presStyleCnt="0"/>
      <dgm:spPr/>
    </dgm:pt>
    <dgm:pt modelId="{989BC795-44A8-411A-AC0C-7A1B3D24EBB1}" type="pres">
      <dgm:prSet presAssocID="{3330F073-9115-42ED-AA8F-4A8B46FC55A2}" presName="childText" presStyleLbl="conFgAcc1" presStyleIdx="2" presStyleCnt="3">
        <dgm:presLayoutVars>
          <dgm:bulletEnabled val="1"/>
        </dgm:presLayoutVars>
      </dgm:prSet>
      <dgm:spPr/>
      <dgm:t>
        <a:bodyPr/>
        <a:lstStyle/>
        <a:p>
          <a:endParaRPr lang="en-US"/>
        </a:p>
      </dgm:t>
    </dgm:pt>
  </dgm:ptLst>
  <dgm:cxnLst>
    <dgm:cxn modelId="{68C6BE21-C9F7-42E2-89E0-42431282D290}" type="presOf" srcId="{3330F073-9115-42ED-AA8F-4A8B46FC55A2}" destId="{9238FD0B-4493-40CF-AC4B-CC5401A965F7}" srcOrd="1" destOrd="0" presId="urn:microsoft.com/office/officeart/2005/8/layout/list1"/>
    <dgm:cxn modelId="{83D25421-C8BA-45F1-B745-31FFD74D4584}" srcId="{3330F073-9115-42ED-AA8F-4A8B46FC55A2}" destId="{1956CEFC-A01C-4D7C-87FF-63010E42E85B}" srcOrd="0" destOrd="0" parTransId="{A982D99F-2CE3-4F9B-BA06-C8F3B9CB5920}" sibTransId="{0324454D-51CA-48B0-A107-32E054A37C1C}"/>
    <dgm:cxn modelId="{22B0F235-0D4C-4A58-B397-E1A276840D8C}" srcId="{CF3AF012-A293-4353-8D30-D0C0B9CD3B80}" destId="{0700910D-F0BB-4B94-BC1A-42FE4C40D7E4}" srcOrd="0" destOrd="0" parTransId="{E6FB3A3C-1977-4022-B9AF-24A5E3825323}" sibTransId="{0E990188-99EF-40B3-8600-0F1B7AC04C80}"/>
    <dgm:cxn modelId="{B7F9C531-C9D5-4CB0-A569-EEC1416CA485}" type="presOf" srcId="{D212938B-9C29-4DE4-8E26-2AE67BBE776A}" destId="{83F40CA7-B48C-4A81-BA7C-D82CB8658664}" srcOrd="0" destOrd="0" presId="urn:microsoft.com/office/officeart/2005/8/layout/list1"/>
    <dgm:cxn modelId="{EB7C5D1D-C7EF-44A6-B6E1-FB45DA2C8684}" type="presOf" srcId="{CF3AF012-A293-4353-8D30-D0C0B9CD3B80}" destId="{CE4285E1-C487-4F85-8AFD-36975BC2236C}" srcOrd="0" destOrd="0" presId="urn:microsoft.com/office/officeart/2005/8/layout/list1"/>
    <dgm:cxn modelId="{512B99E9-F257-446D-8D03-A56F11B17777}" srcId="{2EFBBE26-A214-40BA-81AF-4A5D06A76E74}" destId="{EB7AE44D-8236-4C5F-9232-E119D2F5AE16}" srcOrd="1" destOrd="0" parTransId="{CC055ABA-BB96-4FEF-9704-EDE80E75A6FE}" sibTransId="{2B78179C-0515-4FEB-845B-686D5C4D99D6}"/>
    <dgm:cxn modelId="{1AE20B1E-35D6-4312-AC96-E59F885EA13A}" type="presOf" srcId="{2EFBBE26-A214-40BA-81AF-4A5D06A76E74}" destId="{8BD8DF52-7163-4B0C-A283-90ACBBBD15C8}" srcOrd="0" destOrd="0" presId="urn:microsoft.com/office/officeart/2005/8/layout/list1"/>
    <dgm:cxn modelId="{29916A6A-A5C7-48EF-9892-2BBE4C99B6EB}" type="presOf" srcId="{3330F073-9115-42ED-AA8F-4A8B46FC55A2}" destId="{8F20303B-0E34-452A-A02F-AA85BFF2EDD3}" srcOrd="0" destOrd="0" presId="urn:microsoft.com/office/officeart/2005/8/layout/list1"/>
    <dgm:cxn modelId="{E9EC2110-DDD0-4F39-83FE-2433B42679C7}" type="presOf" srcId="{1956CEFC-A01C-4D7C-87FF-63010E42E85B}" destId="{989BC795-44A8-411A-AC0C-7A1B3D24EBB1}" srcOrd="0" destOrd="0" presId="urn:microsoft.com/office/officeart/2005/8/layout/list1"/>
    <dgm:cxn modelId="{2F5F6F42-0822-4AB5-82A3-19EDDFD10A00}" type="presOf" srcId="{CF3AF012-A293-4353-8D30-D0C0B9CD3B80}" destId="{F31975AE-15C1-4ED1-93C0-3AFC06D62110}" srcOrd="1" destOrd="0" presId="urn:microsoft.com/office/officeart/2005/8/layout/list1"/>
    <dgm:cxn modelId="{9825A358-BB89-4D7B-BEC9-E48E46A5558F}" type="presOf" srcId="{0700910D-F0BB-4B94-BC1A-42FE4C40D7E4}" destId="{617C9A19-1D57-49E9-B1F6-62710FEDDBF9}" srcOrd="0" destOrd="0" presId="urn:microsoft.com/office/officeart/2005/8/layout/list1"/>
    <dgm:cxn modelId="{FFD56603-A4FE-48FE-B9C9-A2302B69AC84}" srcId="{2EFBBE26-A214-40BA-81AF-4A5D06A76E74}" destId="{3330F073-9115-42ED-AA8F-4A8B46FC55A2}" srcOrd="2" destOrd="0" parTransId="{92405D27-2552-48D6-8B46-55D7971B177C}" sibTransId="{196FFFC6-AA14-4A49-A79B-67B8453D2287}"/>
    <dgm:cxn modelId="{02F82C02-2372-4A99-8AD7-BEEE220E9D9D}" srcId="{EB7AE44D-8236-4C5F-9232-E119D2F5AE16}" destId="{D212938B-9C29-4DE4-8E26-2AE67BBE776A}" srcOrd="0" destOrd="0" parTransId="{37F53841-09ED-47AB-8068-71B4A9C12C87}" sibTransId="{02366499-5305-4678-978D-FDC25D93FEF6}"/>
    <dgm:cxn modelId="{4D4D587F-B921-42B0-BFA8-31EC92C735A0}" srcId="{2EFBBE26-A214-40BA-81AF-4A5D06A76E74}" destId="{CF3AF012-A293-4353-8D30-D0C0B9CD3B80}" srcOrd="0" destOrd="0" parTransId="{82DC6C8E-83FE-4639-AB74-A5913A1AD851}" sibTransId="{379875A6-47E8-4EFD-999E-9F17AC743732}"/>
    <dgm:cxn modelId="{C4CBF952-122D-4E22-B54E-208DBC23DAEE}" type="presOf" srcId="{EB7AE44D-8236-4C5F-9232-E119D2F5AE16}" destId="{C2DD28AA-1B2A-4BAE-AC44-873D2471A544}" srcOrd="0" destOrd="0" presId="urn:microsoft.com/office/officeart/2005/8/layout/list1"/>
    <dgm:cxn modelId="{496A49AB-25AA-4275-B9D0-CC0D0A6F44ED}" type="presOf" srcId="{EB7AE44D-8236-4C5F-9232-E119D2F5AE16}" destId="{1E071222-B965-4696-B017-4AC3D29D9B48}" srcOrd="1" destOrd="0" presId="urn:microsoft.com/office/officeart/2005/8/layout/list1"/>
    <dgm:cxn modelId="{37E86B14-CD9D-4624-9CEF-522BFE588426}" type="presParOf" srcId="{8BD8DF52-7163-4B0C-A283-90ACBBBD15C8}" destId="{D23E7086-FCB8-4684-83A2-F684C90C7D91}" srcOrd="0" destOrd="0" presId="urn:microsoft.com/office/officeart/2005/8/layout/list1"/>
    <dgm:cxn modelId="{67DEA14E-8ED9-44D7-8C34-F0BFD279FD86}" type="presParOf" srcId="{D23E7086-FCB8-4684-83A2-F684C90C7D91}" destId="{CE4285E1-C487-4F85-8AFD-36975BC2236C}" srcOrd="0" destOrd="0" presId="urn:microsoft.com/office/officeart/2005/8/layout/list1"/>
    <dgm:cxn modelId="{EB35C33F-C152-493C-A132-E54DBE333597}" type="presParOf" srcId="{D23E7086-FCB8-4684-83A2-F684C90C7D91}" destId="{F31975AE-15C1-4ED1-93C0-3AFC06D62110}" srcOrd="1" destOrd="0" presId="urn:microsoft.com/office/officeart/2005/8/layout/list1"/>
    <dgm:cxn modelId="{6BBDAB86-3784-4C6E-BD87-EF2E04B4F98A}" type="presParOf" srcId="{8BD8DF52-7163-4B0C-A283-90ACBBBD15C8}" destId="{8FD65D88-D3F0-49FE-BFF2-44E5B290DA4B}" srcOrd="1" destOrd="0" presId="urn:microsoft.com/office/officeart/2005/8/layout/list1"/>
    <dgm:cxn modelId="{0F1E3E90-F397-4F48-85C0-89081AF59F81}" type="presParOf" srcId="{8BD8DF52-7163-4B0C-A283-90ACBBBD15C8}" destId="{617C9A19-1D57-49E9-B1F6-62710FEDDBF9}" srcOrd="2" destOrd="0" presId="urn:microsoft.com/office/officeart/2005/8/layout/list1"/>
    <dgm:cxn modelId="{754878E8-A84B-4059-A2D8-72F15CEE66E6}" type="presParOf" srcId="{8BD8DF52-7163-4B0C-A283-90ACBBBD15C8}" destId="{18DEE96E-3A29-4A90-A026-FE32197DDDC6}" srcOrd="3" destOrd="0" presId="urn:microsoft.com/office/officeart/2005/8/layout/list1"/>
    <dgm:cxn modelId="{ABDD2BB2-6945-4337-8B90-451BEA3F94EE}" type="presParOf" srcId="{8BD8DF52-7163-4B0C-A283-90ACBBBD15C8}" destId="{3D41A757-7D65-44BB-BA24-7055D11396AB}" srcOrd="4" destOrd="0" presId="urn:microsoft.com/office/officeart/2005/8/layout/list1"/>
    <dgm:cxn modelId="{A9689A4B-CE03-4798-B982-589E031AAD56}" type="presParOf" srcId="{3D41A757-7D65-44BB-BA24-7055D11396AB}" destId="{C2DD28AA-1B2A-4BAE-AC44-873D2471A544}" srcOrd="0" destOrd="0" presId="urn:microsoft.com/office/officeart/2005/8/layout/list1"/>
    <dgm:cxn modelId="{124F28EB-AA8E-457E-B201-FBC29640BA9D}" type="presParOf" srcId="{3D41A757-7D65-44BB-BA24-7055D11396AB}" destId="{1E071222-B965-4696-B017-4AC3D29D9B48}" srcOrd="1" destOrd="0" presId="urn:microsoft.com/office/officeart/2005/8/layout/list1"/>
    <dgm:cxn modelId="{BF70204D-0841-43AB-99E7-99E869E61E74}" type="presParOf" srcId="{8BD8DF52-7163-4B0C-A283-90ACBBBD15C8}" destId="{8CE3ABD0-EE71-43BA-B51D-036E25D4E107}" srcOrd="5" destOrd="0" presId="urn:microsoft.com/office/officeart/2005/8/layout/list1"/>
    <dgm:cxn modelId="{63090FCF-E9D5-47EB-99F3-7E3490658A04}" type="presParOf" srcId="{8BD8DF52-7163-4B0C-A283-90ACBBBD15C8}" destId="{83F40CA7-B48C-4A81-BA7C-D82CB8658664}" srcOrd="6" destOrd="0" presId="urn:microsoft.com/office/officeart/2005/8/layout/list1"/>
    <dgm:cxn modelId="{2FB2C3C4-B473-4E67-9BBE-2C165A390938}" type="presParOf" srcId="{8BD8DF52-7163-4B0C-A283-90ACBBBD15C8}" destId="{809D5647-D085-4C64-8D39-956036123AF3}" srcOrd="7" destOrd="0" presId="urn:microsoft.com/office/officeart/2005/8/layout/list1"/>
    <dgm:cxn modelId="{D39E7DC4-B6F8-4488-A805-7C2D546A47D9}" type="presParOf" srcId="{8BD8DF52-7163-4B0C-A283-90ACBBBD15C8}" destId="{3689E65F-D110-435F-BE9B-68CB67DC0992}" srcOrd="8" destOrd="0" presId="urn:microsoft.com/office/officeart/2005/8/layout/list1"/>
    <dgm:cxn modelId="{72B35AC8-C681-4B33-9E08-4871EEEA65C8}" type="presParOf" srcId="{3689E65F-D110-435F-BE9B-68CB67DC0992}" destId="{8F20303B-0E34-452A-A02F-AA85BFF2EDD3}" srcOrd="0" destOrd="0" presId="urn:microsoft.com/office/officeart/2005/8/layout/list1"/>
    <dgm:cxn modelId="{F8E5B62F-490D-420E-BED9-36B0BF972108}" type="presParOf" srcId="{3689E65F-D110-435F-BE9B-68CB67DC0992}" destId="{9238FD0B-4493-40CF-AC4B-CC5401A965F7}" srcOrd="1" destOrd="0" presId="urn:microsoft.com/office/officeart/2005/8/layout/list1"/>
    <dgm:cxn modelId="{655249F7-189F-415C-B419-BE2193231013}" type="presParOf" srcId="{8BD8DF52-7163-4B0C-A283-90ACBBBD15C8}" destId="{CA6D374E-C82E-4E76-8223-2C2741DD3CB1}" srcOrd="9" destOrd="0" presId="urn:microsoft.com/office/officeart/2005/8/layout/list1"/>
    <dgm:cxn modelId="{F617A6E4-606E-4990-B22B-E599BF33A81A}" type="presParOf" srcId="{8BD8DF52-7163-4B0C-A283-90ACBBBD15C8}" destId="{989BC795-44A8-411A-AC0C-7A1B3D24EB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C9A19-1D57-49E9-B1F6-62710FEDDBF9}">
      <dsp:nvSpPr>
        <dsp:cNvPr id="0" name=""/>
        <dsp:cNvSpPr/>
      </dsp:nvSpPr>
      <dsp:spPr>
        <a:xfrm>
          <a:off x="0" y="422571"/>
          <a:ext cx="8229600" cy="935550"/>
        </a:xfrm>
        <a:prstGeom prst="rect">
          <a:avLst/>
        </a:prstGeom>
        <a:solidFill>
          <a:sysClr val="window" lastClr="FFFFFF">
            <a:alpha val="90000"/>
            <a:hueOff val="0"/>
            <a:satOff val="0"/>
            <a:lumOff val="0"/>
            <a:alphaOff val="0"/>
          </a:sysClr>
        </a:solidFill>
        <a:ln w="9525" cap="flat" cmpd="sng" algn="ctr">
          <a:solidFill>
            <a:srgbClr val="C0504D">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solidFill>
                <a:sysClr val="windowText" lastClr="000000">
                  <a:hueOff val="0"/>
                  <a:satOff val="0"/>
                  <a:lumOff val="0"/>
                  <a:alphaOff val="0"/>
                </a:sysClr>
              </a:solidFill>
              <a:latin typeface="Calibri"/>
              <a:ea typeface="+mn-ea"/>
              <a:cs typeface="+mn-cs"/>
            </a:rPr>
            <a:t>Stay focused on the situation, not on the individual.</a:t>
          </a:r>
          <a:endParaRPr lang="en-US" sz="2200" kern="1200" dirty="0">
            <a:solidFill>
              <a:sysClr val="windowText" lastClr="000000">
                <a:hueOff val="0"/>
                <a:satOff val="0"/>
                <a:lumOff val="0"/>
                <a:alphaOff val="0"/>
              </a:sysClr>
            </a:solidFill>
            <a:latin typeface="Calibri"/>
            <a:ea typeface="+mn-ea"/>
            <a:cs typeface="+mn-cs"/>
          </a:endParaRPr>
        </a:p>
      </dsp:txBody>
      <dsp:txXfrm>
        <a:off x="0" y="422571"/>
        <a:ext cx="8229600" cy="935550"/>
      </dsp:txXfrm>
    </dsp:sp>
    <dsp:sp modelId="{F31975AE-15C1-4ED1-93C0-3AFC06D62110}">
      <dsp:nvSpPr>
        <dsp:cNvPr id="0" name=""/>
        <dsp:cNvSpPr/>
      </dsp:nvSpPr>
      <dsp:spPr>
        <a:xfrm>
          <a:off x="411480" y="97851"/>
          <a:ext cx="5760720" cy="649440"/>
        </a:xfrm>
        <a:prstGeom prst="round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977900" rtl="0">
            <a:lnSpc>
              <a:spcPct val="90000"/>
            </a:lnSpc>
            <a:spcBef>
              <a:spcPct val="0"/>
            </a:spcBef>
            <a:spcAft>
              <a:spcPct val="35000"/>
            </a:spcAft>
          </a:pPr>
          <a:r>
            <a:rPr lang="en-US" sz="2200" b="1" kern="1200" dirty="0">
              <a:solidFill>
                <a:sysClr val="windowText" lastClr="000000"/>
              </a:solidFill>
              <a:latin typeface="Calibri"/>
              <a:ea typeface="+mn-ea"/>
              <a:cs typeface="+mn-cs"/>
            </a:rPr>
            <a:t>Do not personalize the problem.</a:t>
          </a:r>
          <a:endParaRPr lang="en-US" sz="2200" kern="1200" dirty="0">
            <a:solidFill>
              <a:sysClr val="windowText" lastClr="000000"/>
            </a:solidFill>
            <a:latin typeface="Calibri"/>
            <a:ea typeface="+mn-ea"/>
            <a:cs typeface="+mn-cs"/>
          </a:endParaRPr>
        </a:p>
      </dsp:txBody>
      <dsp:txXfrm>
        <a:off x="443183" y="129554"/>
        <a:ext cx="5697314" cy="586034"/>
      </dsp:txXfrm>
    </dsp:sp>
    <dsp:sp modelId="{83F40CA7-B48C-4A81-BA7C-D82CB8658664}">
      <dsp:nvSpPr>
        <dsp:cNvPr id="0" name=""/>
        <dsp:cNvSpPr/>
      </dsp:nvSpPr>
      <dsp:spPr>
        <a:xfrm>
          <a:off x="0" y="1801641"/>
          <a:ext cx="8229600" cy="935550"/>
        </a:xfrm>
        <a:prstGeom prst="rect">
          <a:avLst/>
        </a:prstGeom>
        <a:solidFill>
          <a:sysClr val="window" lastClr="FFFFFF">
            <a:alpha val="90000"/>
            <a:hueOff val="0"/>
            <a:satOff val="0"/>
            <a:lumOff val="0"/>
            <a:alphaOff val="0"/>
          </a:sysClr>
        </a:solidFill>
        <a:ln w="9525" cap="flat" cmpd="sng" algn="ctr">
          <a:solidFill>
            <a:srgbClr val="9BBB59">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solidFill>
                <a:sysClr val="windowText" lastClr="000000">
                  <a:hueOff val="0"/>
                  <a:satOff val="0"/>
                  <a:lumOff val="0"/>
                  <a:alphaOff val="0"/>
                </a:sysClr>
              </a:solidFill>
              <a:latin typeface="Calibri"/>
              <a:ea typeface="+mn-ea"/>
              <a:cs typeface="+mn-cs"/>
            </a:rPr>
            <a:t>Find someone who can</a:t>
          </a:r>
          <a:endParaRPr lang="en-US" sz="2200" kern="1200" dirty="0">
            <a:solidFill>
              <a:sysClr val="windowText" lastClr="000000">
                <a:hueOff val="0"/>
                <a:satOff val="0"/>
                <a:lumOff val="0"/>
                <a:alphaOff val="0"/>
              </a:sysClr>
            </a:solidFill>
            <a:latin typeface="Calibri"/>
            <a:ea typeface="+mn-ea"/>
            <a:cs typeface="+mn-cs"/>
          </a:endParaRPr>
        </a:p>
      </dsp:txBody>
      <dsp:txXfrm>
        <a:off x="0" y="1801641"/>
        <a:ext cx="8229600" cy="935550"/>
      </dsp:txXfrm>
    </dsp:sp>
    <dsp:sp modelId="{1E071222-B965-4696-B017-4AC3D29D9B48}">
      <dsp:nvSpPr>
        <dsp:cNvPr id="0" name=""/>
        <dsp:cNvSpPr/>
      </dsp:nvSpPr>
      <dsp:spPr>
        <a:xfrm>
          <a:off x="411480" y="1476921"/>
          <a:ext cx="5760720" cy="649440"/>
        </a:xfrm>
        <a:prstGeom prst="roundRect">
          <a:avLst/>
        </a:prstGeom>
        <a:gradFill rotWithShape="0">
          <a:gsLst>
            <a:gs pos="0">
              <a:srgbClr val="9BBB59">
                <a:hueOff val="0"/>
                <a:satOff val="0"/>
                <a:lumOff val="0"/>
                <a:alphaOff val="0"/>
                <a:shade val="51000"/>
                <a:satMod val="130000"/>
              </a:srgbClr>
            </a:gs>
            <a:gs pos="80000">
              <a:srgbClr val="9BBB59">
                <a:hueOff val="0"/>
                <a:satOff val="0"/>
                <a:lumOff val="0"/>
                <a:alphaOff val="0"/>
                <a:shade val="93000"/>
                <a:satMod val="130000"/>
              </a:srgbClr>
            </a:gs>
            <a:gs pos="100000">
              <a:srgbClr val="9BBB5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977900" rtl="0">
            <a:lnSpc>
              <a:spcPct val="90000"/>
            </a:lnSpc>
            <a:spcBef>
              <a:spcPct val="0"/>
            </a:spcBef>
            <a:spcAft>
              <a:spcPct val="35000"/>
            </a:spcAft>
          </a:pPr>
          <a:r>
            <a:rPr lang="en-US" sz="2200" b="1" kern="1200" dirty="0">
              <a:solidFill>
                <a:sysClr val="windowText" lastClr="000000"/>
              </a:solidFill>
              <a:latin typeface="Calibri"/>
              <a:ea typeface="+mn-ea"/>
              <a:cs typeface="+mn-cs"/>
            </a:rPr>
            <a:t>If you can’t fix it.</a:t>
          </a:r>
          <a:endParaRPr lang="en-US" sz="2200" kern="1200" dirty="0">
            <a:solidFill>
              <a:sysClr val="windowText" lastClr="000000"/>
            </a:solidFill>
            <a:latin typeface="Calibri"/>
            <a:ea typeface="+mn-ea"/>
            <a:cs typeface="+mn-cs"/>
          </a:endParaRPr>
        </a:p>
      </dsp:txBody>
      <dsp:txXfrm>
        <a:off x="443183" y="1508624"/>
        <a:ext cx="5697314" cy="586034"/>
      </dsp:txXfrm>
    </dsp:sp>
    <dsp:sp modelId="{989BC795-44A8-411A-AC0C-7A1B3D24EBB1}">
      <dsp:nvSpPr>
        <dsp:cNvPr id="0" name=""/>
        <dsp:cNvSpPr/>
      </dsp:nvSpPr>
      <dsp:spPr>
        <a:xfrm>
          <a:off x="0" y="3180711"/>
          <a:ext cx="8229600" cy="1247400"/>
        </a:xfrm>
        <a:prstGeom prst="rect">
          <a:avLst/>
        </a:prstGeom>
        <a:solidFill>
          <a:sysClr val="window" lastClr="FFFFFF">
            <a:alpha val="90000"/>
            <a:hueOff val="0"/>
            <a:satOff val="0"/>
            <a:lumOff val="0"/>
            <a:alphaOff val="0"/>
          </a:sysClr>
        </a:solidFill>
        <a:ln w="9525" cap="flat" cmpd="sng" algn="ctr">
          <a:solidFill>
            <a:srgbClr val="8064A2">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458216" rIns="638708" bIns="156464"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solidFill>
                <a:sysClr val="windowText" lastClr="000000">
                  <a:hueOff val="0"/>
                  <a:satOff val="0"/>
                  <a:lumOff val="0"/>
                  <a:alphaOff val="0"/>
                </a:sysClr>
              </a:solidFill>
              <a:latin typeface="Calibri"/>
              <a:ea typeface="+mn-ea"/>
              <a:cs typeface="+mn-cs"/>
            </a:rPr>
            <a:t>Involve and support other team members after a service setback. </a:t>
          </a:r>
          <a:endParaRPr lang="en-US" sz="2200" kern="1200" dirty="0">
            <a:solidFill>
              <a:sysClr val="windowText" lastClr="000000">
                <a:hueOff val="0"/>
                <a:satOff val="0"/>
                <a:lumOff val="0"/>
                <a:alphaOff val="0"/>
              </a:sysClr>
            </a:solidFill>
            <a:latin typeface="Calibri"/>
            <a:ea typeface="+mn-ea"/>
            <a:cs typeface="+mn-cs"/>
          </a:endParaRPr>
        </a:p>
      </dsp:txBody>
      <dsp:txXfrm>
        <a:off x="0" y="3180711"/>
        <a:ext cx="8229600" cy="1247400"/>
      </dsp:txXfrm>
    </dsp:sp>
    <dsp:sp modelId="{9238FD0B-4493-40CF-AC4B-CC5401A965F7}">
      <dsp:nvSpPr>
        <dsp:cNvPr id="0" name=""/>
        <dsp:cNvSpPr/>
      </dsp:nvSpPr>
      <dsp:spPr>
        <a:xfrm>
          <a:off x="411480" y="2855991"/>
          <a:ext cx="5760720" cy="649440"/>
        </a:xfrm>
        <a:prstGeom prst="round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lvl="0" algn="l" defTabSz="977900" rtl="0">
            <a:lnSpc>
              <a:spcPct val="90000"/>
            </a:lnSpc>
            <a:spcBef>
              <a:spcPct val="0"/>
            </a:spcBef>
            <a:spcAft>
              <a:spcPct val="35000"/>
            </a:spcAft>
          </a:pPr>
          <a:r>
            <a:rPr lang="en-US" sz="2200" b="1" kern="1200" dirty="0">
              <a:solidFill>
                <a:sysClr val="windowText" lastClr="000000"/>
              </a:solidFill>
              <a:latin typeface="Calibri"/>
              <a:ea typeface="+mn-ea"/>
              <a:cs typeface="+mn-cs"/>
            </a:rPr>
            <a:t>Composure is a team effort.</a:t>
          </a:r>
          <a:endParaRPr lang="en-US" sz="2200" kern="1200" dirty="0">
            <a:solidFill>
              <a:sysClr val="windowText" lastClr="000000"/>
            </a:solidFill>
            <a:latin typeface="Calibri"/>
            <a:ea typeface="+mn-ea"/>
            <a:cs typeface="+mn-cs"/>
          </a:endParaRPr>
        </a:p>
      </dsp:txBody>
      <dsp:txXfrm>
        <a:off x="443183" y="2887694"/>
        <a:ext cx="569731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0382E06-FA81-4C90-BC22-AF3A0AC3365C}" type="datetimeFigureOut">
              <a:rPr lang="en-GB" smtClean="0"/>
              <a:pPr/>
              <a:t>06/11/2018</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2F49BCB-CA99-40B3-842E-08DE5F9982A1}" type="slidenum">
              <a:rPr lang="en-GB" smtClean="0"/>
              <a:pPr/>
              <a:t>‹#›</a:t>
            </a:fld>
            <a:endParaRPr lang="en-GB"/>
          </a:p>
        </p:txBody>
      </p:sp>
    </p:spTree>
    <p:extLst>
      <p:ext uri="{BB962C8B-B14F-4D97-AF65-F5344CB8AC3E}">
        <p14:creationId xmlns:p14="http://schemas.microsoft.com/office/powerpoint/2010/main" val="422912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23</a:t>
            </a:fld>
            <a:endParaRPr lang="en-GB"/>
          </a:p>
        </p:txBody>
      </p:sp>
    </p:spTree>
    <p:extLst>
      <p:ext uri="{BB962C8B-B14F-4D97-AF65-F5344CB8AC3E}">
        <p14:creationId xmlns:p14="http://schemas.microsoft.com/office/powerpoint/2010/main" val="370492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24</a:t>
            </a:fld>
            <a:endParaRPr lang="en-GB"/>
          </a:p>
        </p:txBody>
      </p:sp>
    </p:spTree>
    <p:extLst>
      <p:ext uri="{BB962C8B-B14F-4D97-AF65-F5344CB8AC3E}">
        <p14:creationId xmlns:p14="http://schemas.microsoft.com/office/powerpoint/2010/main" val="142532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25</a:t>
            </a:fld>
            <a:endParaRPr lang="en-GB"/>
          </a:p>
        </p:txBody>
      </p:sp>
    </p:spTree>
    <p:extLst>
      <p:ext uri="{BB962C8B-B14F-4D97-AF65-F5344CB8AC3E}">
        <p14:creationId xmlns:p14="http://schemas.microsoft.com/office/powerpoint/2010/main" val="179657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26</a:t>
            </a:fld>
            <a:endParaRPr lang="en-GB"/>
          </a:p>
        </p:txBody>
      </p:sp>
    </p:spTree>
    <p:extLst>
      <p:ext uri="{BB962C8B-B14F-4D97-AF65-F5344CB8AC3E}">
        <p14:creationId xmlns:p14="http://schemas.microsoft.com/office/powerpoint/2010/main" val="156825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27</a:t>
            </a:fld>
            <a:endParaRPr lang="en-GB"/>
          </a:p>
        </p:txBody>
      </p:sp>
    </p:spTree>
    <p:extLst>
      <p:ext uri="{BB962C8B-B14F-4D97-AF65-F5344CB8AC3E}">
        <p14:creationId xmlns:p14="http://schemas.microsoft.com/office/powerpoint/2010/main" val="423367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28</a:t>
            </a:fld>
            <a:endParaRPr lang="en-GB"/>
          </a:p>
        </p:txBody>
      </p:sp>
    </p:spTree>
    <p:extLst>
      <p:ext uri="{BB962C8B-B14F-4D97-AF65-F5344CB8AC3E}">
        <p14:creationId xmlns:p14="http://schemas.microsoft.com/office/powerpoint/2010/main" val="406354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29</a:t>
            </a:fld>
            <a:endParaRPr lang="en-GB"/>
          </a:p>
        </p:txBody>
      </p:sp>
    </p:spTree>
    <p:extLst>
      <p:ext uri="{BB962C8B-B14F-4D97-AF65-F5344CB8AC3E}">
        <p14:creationId xmlns:p14="http://schemas.microsoft.com/office/powerpoint/2010/main" val="195632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 y="3886198"/>
            <a:ext cx="12191999" cy="18850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49508" y="4093693"/>
            <a:ext cx="10363200" cy="1470025"/>
          </a:xfrm>
        </p:spPr>
        <p:txBody>
          <a:bodyPr/>
          <a:lstStyle>
            <a:lvl1pPr>
              <a:defRPr sz="4000">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61789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600200"/>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66651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30640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23385"/>
          <a:stretch/>
        </p:blipFill>
        <p:spPr>
          <a:xfrm>
            <a:off x="1" y="0"/>
            <a:ext cx="12306300" cy="6858000"/>
          </a:xfrm>
          <a:prstGeom prst="rect">
            <a:avLst/>
          </a:prstGeom>
        </p:spPr>
      </p:pic>
      <p:sp>
        <p:nvSpPr>
          <p:cNvPr id="7" name="Rectangle 6"/>
          <p:cNvSpPr/>
          <p:nvPr userDrawn="1"/>
        </p:nvSpPr>
        <p:spPr>
          <a:xfrm>
            <a:off x="1" y="3886198"/>
            <a:ext cx="12191999" cy="18850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49508" y="4093693"/>
            <a:ext cx="10363200" cy="1470025"/>
          </a:xfrm>
        </p:spPr>
        <p:txBody>
          <a:bodyPr/>
          <a:lstStyle>
            <a:lvl1pPr>
              <a:defRPr sz="4000">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49398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p:cNvSpPr/>
          <p:nvPr userDrawn="1"/>
        </p:nvSpPr>
        <p:spPr>
          <a:xfrm>
            <a:off x="0" y="396876"/>
            <a:ext cx="4343400" cy="6461124"/>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68274" y="2037556"/>
            <a:ext cx="4011084" cy="1162050"/>
          </a:xfrm>
        </p:spPr>
        <p:txBody>
          <a:bodyPr anchor="b"/>
          <a:lstStyle>
            <a:lvl1pPr algn="l">
              <a:defRPr sz="2400" b="1"/>
            </a:lvl1pPr>
          </a:lstStyle>
          <a:p>
            <a:r>
              <a:rPr lang="en-US" dirty="0"/>
              <a:t>Click to edit Master title style</a:t>
            </a:r>
          </a:p>
        </p:txBody>
      </p:sp>
      <p:sp>
        <p:nvSpPr>
          <p:cNvPr id="3" name="Content Placeholder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82692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1225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0"/>
            <a:ext cx="10972800" cy="4525963"/>
          </a:xfrm>
          <a:prstGeom prst="rect">
            <a:avLst/>
          </a:prstGeom>
        </p:spPr>
        <p:txBody>
          <a:bodyPr/>
          <a:lstStyle>
            <a:lvl1pPr>
              <a:defRPr sz="1800">
                <a:solidFill>
                  <a:schemeClr val="tx1">
                    <a:lumMod val="65000"/>
                    <a:lumOff val="35000"/>
                  </a:schemeClr>
                </a:solidFill>
                <a:latin typeface="Century Gothic" panose="020B0502020202020204" pitchFamily="34" charset="0"/>
              </a:defRPr>
            </a:lvl1pPr>
            <a:lvl2pPr>
              <a:defRPr sz="1800">
                <a:solidFill>
                  <a:schemeClr val="tx1">
                    <a:lumMod val="65000"/>
                    <a:lumOff val="35000"/>
                  </a:schemeClr>
                </a:solidFill>
                <a:latin typeface="Century Gothic" panose="020B0502020202020204" pitchFamily="34" charset="0"/>
              </a:defRPr>
            </a:lvl2pPr>
            <a:lvl3pPr>
              <a:defRPr sz="1800">
                <a:solidFill>
                  <a:schemeClr val="tx1">
                    <a:lumMod val="65000"/>
                    <a:lumOff val="35000"/>
                  </a:schemeClr>
                </a:solidFill>
                <a:latin typeface="Century Gothic" panose="020B0502020202020204" pitchFamily="34" charset="0"/>
              </a:defRPr>
            </a:lvl3pPr>
            <a:lvl4pPr>
              <a:defRPr sz="1800">
                <a:solidFill>
                  <a:schemeClr val="tx1">
                    <a:lumMod val="65000"/>
                    <a:lumOff val="35000"/>
                  </a:schemeClr>
                </a:solidFill>
                <a:latin typeface="Century Gothic" panose="020B0502020202020204" pitchFamily="34" charset="0"/>
              </a:defRPr>
            </a:lvl4pPr>
            <a:lvl5pPr>
              <a:defRPr sz="1800">
                <a:solidFill>
                  <a:schemeClr val="tx1">
                    <a:lumMod val="65000"/>
                    <a:lumOff val="35000"/>
                  </a:schemeClr>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7828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6165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31810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29309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11442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3" name="Footer Placeholder 2"/>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4" name="Slide Number Placeholder 3"/>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8398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83877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4505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83259"/>
            <a:ext cx="10972800" cy="834379"/>
          </a:xfrm>
          <a:prstGeom prst="rect">
            <a:avLst/>
          </a:prstGeom>
        </p:spPr>
        <p:txBody>
          <a:bodyPr vert="horz" lIns="91440" tIns="45720" rIns="91440" bIns="45720" rtlCol="0" anchor="ctr">
            <a:noAutofit/>
          </a:bodyPr>
          <a:lstStyle/>
          <a:p>
            <a:r>
              <a:rPr lang="en-US" dirty="0"/>
              <a:t>Click to edit Master title style</a:t>
            </a:r>
          </a:p>
        </p:txBody>
      </p:sp>
      <p:sp>
        <p:nvSpPr>
          <p:cNvPr id="5" name="Rectangle 4"/>
          <p:cNvSpPr/>
          <p:nvPr userDrawn="1"/>
        </p:nvSpPr>
        <p:spPr>
          <a:xfrm>
            <a:off x="0" y="177184"/>
            <a:ext cx="4357140" cy="10762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4357140" y="177184"/>
            <a:ext cx="7834859" cy="107629"/>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131183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8" r:id="rId12"/>
    <p:sldLayoutId id="2147483705" r:id="rId13"/>
    <p:sldLayoutId id="2147483710" r:id="rId14"/>
  </p:sldLayoutIdLst>
  <p:txStyles>
    <p:titleStyle>
      <a:lvl1pPr algn="l" defTabSz="548640" rtl="0" eaLnBrk="1" latinLnBrk="0" hangingPunct="1">
        <a:spcBef>
          <a:spcPct val="0"/>
        </a:spcBef>
        <a:buNone/>
        <a:defRPr sz="3200" b="1" kern="1200">
          <a:solidFill>
            <a:schemeClr val="accent6">
              <a:lumMod val="75000"/>
            </a:schemeClr>
          </a:solidFill>
          <a:latin typeface="Century Gothic"/>
          <a:ea typeface="+mj-ea"/>
          <a:cs typeface="Century Gothic"/>
        </a:defRPr>
      </a:lvl1pPr>
    </p:titleStyle>
    <p:body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slides/_rels/slide26.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image" Target="../media/image13.gif"/><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3" Type="http://schemas.openxmlformats.org/officeDocument/2006/relationships/image" Target="../media/image3.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gif"/><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jp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 Type="http://schemas.openxmlformats.org/officeDocument/2006/relationships/image" Target="../media/image5.png"/><Relationship Id="rId15" Type="http://schemas.openxmlformats.org/officeDocument/2006/relationships/image" Target="../media/image15.jp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jpeg"/><Relationship Id="rId49" Type="http://schemas.openxmlformats.org/officeDocument/2006/relationships/image" Target="../media/image49.pn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jpeg"/><Relationship Id="rId51"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PMS BTL </a:t>
            </a:r>
            <a:r>
              <a:rPr lang="en-GB"/>
              <a:t>TRAINING MANUAL </a:t>
            </a:r>
            <a:endParaRPr lang="en-GB" dirty="0"/>
          </a:p>
        </p:txBody>
      </p:sp>
    </p:spTree>
    <p:extLst>
      <p:ext uri="{BB962C8B-B14F-4D97-AF65-F5344CB8AC3E}">
        <p14:creationId xmlns:p14="http://schemas.microsoft.com/office/powerpoint/2010/main" val="282416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623887" y="2251933"/>
            <a:ext cx="6096000" cy="4031873"/>
          </a:xfrm>
          <a:prstGeom prst="rect">
            <a:avLst/>
          </a:prstGeom>
        </p:spPr>
        <p:txBody>
          <a:bodyPr>
            <a:spAutoFit/>
          </a:bodyPr>
          <a:lstStyle/>
          <a:p>
            <a:pPr>
              <a:buFont typeface="Arial" charset="0"/>
              <a:buChar char="•"/>
              <a:defRPr/>
            </a:pPr>
            <a:r>
              <a:rPr lang="en-US" sz="3200" dirty="0">
                <a:latin typeface="Century Gothic" panose="020B0502020202020204" pitchFamily="34" charset="0"/>
              </a:rPr>
              <a:t>The methods used to communicate can take 3 forms:</a:t>
            </a:r>
          </a:p>
          <a:p>
            <a:pPr lvl="1">
              <a:buFont typeface="Wingdings" pitchFamily="2" charset="2"/>
              <a:buChar char="v"/>
              <a:defRPr/>
            </a:pPr>
            <a:r>
              <a:rPr lang="en-US" sz="3200" dirty="0">
                <a:solidFill>
                  <a:schemeClr val="accent6">
                    <a:lumMod val="75000"/>
                  </a:schemeClr>
                </a:solidFill>
                <a:latin typeface="Century Gothic" panose="020B0502020202020204" pitchFamily="34" charset="0"/>
              </a:rPr>
              <a:t>Verbal</a:t>
            </a:r>
          </a:p>
          <a:p>
            <a:pPr lvl="1">
              <a:buFont typeface="Wingdings" pitchFamily="2" charset="2"/>
              <a:buChar char="v"/>
              <a:defRPr/>
            </a:pPr>
            <a:r>
              <a:rPr lang="en-US" sz="3200" dirty="0">
                <a:solidFill>
                  <a:schemeClr val="accent6">
                    <a:lumMod val="75000"/>
                  </a:schemeClr>
                </a:solidFill>
                <a:latin typeface="Century Gothic" panose="020B0502020202020204" pitchFamily="34" charset="0"/>
              </a:rPr>
              <a:t>Non Verbal</a:t>
            </a:r>
          </a:p>
          <a:p>
            <a:pPr lvl="1">
              <a:buFont typeface="Wingdings" pitchFamily="2" charset="2"/>
              <a:buChar char="v"/>
              <a:defRPr/>
            </a:pPr>
            <a:r>
              <a:rPr lang="en-US" sz="3200" dirty="0" smtClean="0">
                <a:solidFill>
                  <a:schemeClr val="accent6">
                    <a:lumMod val="75000"/>
                  </a:schemeClr>
                </a:solidFill>
                <a:latin typeface="Century Gothic" panose="020B0502020202020204" pitchFamily="34" charset="0"/>
              </a:rPr>
              <a:t>Written</a:t>
            </a:r>
            <a:endParaRPr lang="en-US" sz="3200" dirty="0">
              <a:latin typeface="Century Gothic" panose="020B0502020202020204" pitchFamily="34" charset="0"/>
            </a:endParaRPr>
          </a:p>
          <a:p>
            <a:pPr>
              <a:buFont typeface="Arial" charset="0"/>
              <a:buChar char="•"/>
              <a:defRPr/>
            </a:pPr>
            <a:endParaRPr lang="en-US" sz="3200" dirty="0">
              <a:latin typeface="Century Gothic" panose="020B0502020202020204" pitchFamily="34" charset="0"/>
            </a:endParaRPr>
          </a:p>
          <a:p>
            <a:pPr lvl="4">
              <a:defRPr/>
            </a:pPr>
            <a:r>
              <a:rPr lang="en-US" sz="3200" dirty="0">
                <a:latin typeface="Century Gothic" panose="020B0502020202020204" pitchFamily="34" charset="0"/>
              </a:rPr>
              <a:t>	</a:t>
            </a:r>
          </a:p>
        </p:txBody>
      </p:sp>
      <p:pic>
        <p:nvPicPr>
          <p:cNvPr id="12" name="Picture 6" descr="Smiley on phon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03686" y="1864048"/>
            <a:ext cx="17065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Smiley tex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1975" y="4823211"/>
            <a:ext cx="18256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349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3" name="Rectangle 2"/>
          <p:cNvSpPr/>
          <p:nvPr/>
        </p:nvSpPr>
        <p:spPr>
          <a:xfrm>
            <a:off x="672016" y="1786650"/>
            <a:ext cx="8103494" cy="5016758"/>
          </a:xfrm>
          <a:prstGeom prst="rect">
            <a:avLst/>
          </a:prstGeom>
        </p:spPr>
        <p:txBody>
          <a:bodyPr wrap="square">
            <a:spAutoFit/>
          </a:bodyPr>
          <a:lstStyle/>
          <a:p>
            <a:pPr lvl="1">
              <a:buFont typeface="Wingdings" panose="05000000000000000000" pitchFamily="2" charset="2"/>
              <a:buChar char="v"/>
            </a:pPr>
            <a:r>
              <a:rPr lang="en-US" altLang="en-US" sz="2000" b="1" dirty="0">
                <a:solidFill>
                  <a:schemeClr val="accent6">
                    <a:lumMod val="75000"/>
                  </a:schemeClr>
                </a:solidFill>
                <a:latin typeface="Century Gothic" panose="020B0502020202020204" pitchFamily="34" charset="0"/>
              </a:rPr>
              <a:t>Aggressive</a:t>
            </a:r>
          </a:p>
          <a:p>
            <a:pPr lvl="1"/>
            <a:endParaRPr lang="en-US" altLang="en-US" sz="2000" b="1" dirty="0">
              <a:solidFill>
                <a:schemeClr val="accent6">
                  <a:lumMod val="75000"/>
                </a:schemeClr>
              </a:solidFill>
              <a:latin typeface="Century Gothic" panose="020B0502020202020204" pitchFamily="34" charset="0"/>
            </a:endParaRPr>
          </a:p>
          <a:p>
            <a:pPr lvl="2">
              <a:buFont typeface="Wingdings" panose="05000000000000000000" pitchFamily="2" charset="2"/>
              <a:buChar char="Ø"/>
            </a:pPr>
            <a:r>
              <a:rPr lang="en-US" altLang="en-US" sz="2000" dirty="0">
                <a:latin typeface="Century Gothic" panose="020B0502020202020204" pitchFamily="34" charset="0"/>
              </a:rPr>
              <a:t>It is all about winning – often at someone else's expense. </a:t>
            </a:r>
          </a:p>
          <a:p>
            <a:pPr lvl="2">
              <a:buFont typeface="Wingdings" panose="05000000000000000000" pitchFamily="2" charset="2"/>
              <a:buChar char="Ø"/>
            </a:pPr>
            <a:r>
              <a:rPr lang="en-US" altLang="en-US" sz="2000" dirty="0">
                <a:latin typeface="Century Gothic" panose="020B0502020202020204" pitchFamily="34" charset="0"/>
              </a:rPr>
              <a:t>Their needs are the most important – Selfish </a:t>
            </a:r>
          </a:p>
          <a:p>
            <a:pPr lvl="2">
              <a:buFont typeface="Wingdings" panose="05000000000000000000" pitchFamily="2" charset="2"/>
              <a:buChar char="Ø"/>
            </a:pPr>
            <a:r>
              <a:rPr lang="en-US" altLang="en-US" sz="2000" dirty="0">
                <a:latin typeface="Century Gothic" panose="020B0502020202020204" pitchFamily="34" charset="0"/>
              </a:rPr>
              <a:t>They feel they have more rights, and have more to contribute than other people. </a:t>
            </a:r>
          </a:p>
          <a:p>
            <a:pPr lvl="2">
              <a:buFont typeface="Wingdings" panose="05000000000000000000" pitchFamily="2" charset="2"/>
              <a:buChar char="Ø"/>
            </a:pPr>
            <a:r>
              <a:rPr lang="en-US" altLang="en-US" sz="2000" dirty="0">
                <a:latin typeface="Century Gothic" panose="020B0502020202020204" pitchFamily="34" charset="0"/>
              </a:rPr>
              <a:t>It is an ineffective communication style. The content of the message may get lost as people are too busy reacting to the way it's delivered.</a:t>
            </a:r>
          </a:p>
          <a:p>
            <a:pPr lvl="1"/>
            <a:endParaRPr lang="en-US" altLang="en-US" sz="2000" dirty="0">
              <a:latin typeface="Century Gothic" panose="020B0502020202020204" pitchFamily="34" charset="0"/>
            </a:endParaRPr>
          </a:p>
          <a:p>
            <a:r>
              <a:rPr lang="en-US" altLang="en-US" sz="2000" dirty="0">
                <a:latin typeface="Century Gothic" panose="020B0502020202020204" pitchFamily="34" charset="0"/>
              </a:rPr>
              <a:t>"You are crazy!"</a:t>
            </a:r>
          </a:p>
          <a:p>
            <a:r>
              <a:rPr lang="en-US" altLang="en-US" sz="2000" dirty="0">
                <a:latin typeface="Century Gothic" panose="020B0502020202020204" pitchFamily="34" charset="0"/>
              </a:rPr>
              <a:t>"Do it my way!"</a:t>
            </a:r>
          </a:p>
          <a:p>
            <a:r>
              <a:rPr lang="en-US" altLang="en-US" sz="2000" dirty="0">
                <a:latin typeface="Century Gothic" panose="020B0502020202020204" pitchFamily="34" charset="0"/>
              </a:rPr>
              <a:t>"You make me sick!"</a:t>
            </a:r>
          </a:p>
          <a:p>
            <a:r>
              <a:rPr lang="en-US" altLang="en-US" sz="2000" dirty="0">
                <a:latin typeface="Century Gothic" panose="020B0502020202020204" pitchFamily="34" charset="0"/>
              </a:rPr>
              <a:t>"That is just about enough out of you!"</a:t>
            </a:r>
          </a:p>
          <a:p>
            <a:r>
              <a:rPr lang="en-US" altLang="en-US" sz="2000" dirty="0">
                <a:latin typeface="Century Gothic" panose="020B0502020202020204" pitchFamily="34" charset="0"/>
              </a:rPr>
              <a:t>Sarcasm, name-calling, threatening, blaming, insulting.</a:t>
            </a:r>
          </a:p>
        </p:txBody>
      </p:sp>
      <p:pic>
        <p:nvPicPr>
          <p:cNvPr id="1026" name="Picture 2" descr="Image result for EMOJI SHOWING AGGRESSIVE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191" y="448499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58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6" name="Rectangle 5"/>
          <p:cNvSpPr/>
          <p:nvPr/>
        </p:nvSpPr>
        <p:spPr>
          <a:xfrm>
            <a:off x="810382" y="1932297"/>
            <a:ext cx="8879527" cy="4955203"/>
          </a:xfrm>
          <a:prstGeom prst="rect">
            <a:avLst/>
          </a:prstGeom>
        </p:spPr>
        <p:txBody>
          <a:bodyPr wrap="square">
            <a:spAutoFit/>
          </a:bodyPr>
          <a:lstStyle/>
          <a:p>
            <a:pPr lvl="1">
              <a:buFont typeface="Wingdings" panose="05000000000000000000" pitchFamily="2" charset="2"/>
              <a:buChar char="v"/>
            </a:pPr>
            <a:r>
              <a:rPr lang="en-US" altLang="en-US" sz="3200" b="1" dirty="0">
                <a:solidFill>
                  <a:schemeClr val="accent6">
                    <a:lumMod val="75000"/>
                  </a:schemeClr>
                </a:solidFill>
                <a:latin typeface="Century Gothic" panose="020B0502020202020204" pitchFamily="34" charset="0"/>
              </a:rPr>
              <a:t>Passive Aggressive</a:t>
            </a:r>
          </a:p>
          <a:p>
            <a:pPr lvl="1">
              <a:buFont typeface="Wingdings" panose="05000000000000000000" pitchFamily="2" charset="2"/>
              <a:buChar char="Ø"/>
            </a:pPr>
            <a:endParaRPr lang="en-US" altLang="en-US" sz="2000" dirty="0">
              <a:latin typeface="Century Gothic" panose="020B0502020202020204" pitchFamily="34" charset="0"/>
            </a:endParaRPr>
          </a:p>
          <a:p>
            <a:pPr lvl="1">
              <a:buFont typeface="Wingdings" panose="05000000000000000000" pitchFamily="2" charset="2"/>
              <a:buChar char="Ø"/>
            </a:pPr>
            <a:r>
              <a:rPr lang="en-US" altLang="en-US" sz="2000" dirty="0">
                <a:latin typeface="Century Gothic" panose="020B0502020202020204" pitchFamily="34" charset="0"/>
              </a:rPr>
              <a:t>P</a:t>
            </a:r>
            <a:r>
              <a:rPr lang="en-US" altLang="en-US" dirty="0">
                <a:latin typeface="Century Gothic" panose="020B0502020202020204" pitchFamily="34" charset="0"/>
              </a:rPr>
              <a:t>ersons appear passive on the surface, but are actually acting out their anger in indirect or behind-the-scenes ways. </a:t>
            </a:r>
          </a:p>
          <a:p>
            <a:pPr lvl="1"/>
            <a:endParaRPr lang="en-US" altLang="en-US" dirty="0">
              <a:latin typeface="Century Gothic" panose="020B0502020202020204" pitchFamily="34" charset="0"/>
            </a:endParaRPr>
          </a:p>
          <a:p>
            <a:pPr lvl="1">
              <a:buFont typeface="Wingdings" panose="05000000000000000000" pitchFamily="2" charset="2"/>
              <a:buChar char="Ø"/>
            </a:pPr>
            <a:r>
              <a:rPr lang="en-US" altLang="en-US" dirty="0">
                <a:latin typeface="Century Gothic" panose="020B0502020202020204" pitchFamily="34" charset="0"/>
              </a:rPr>
              <a:t>People who behave in this manner usually feel powerless and resentful, and express their feelings by subtly undermining the object (real or imagined) of their resentments – even if this ends up sabotaging themselves. </a:t>
            </a:r>
          </a:p>
          <a:p>
            <a:pPr lvl="1"/>
            <a:endParaRPr lang="en-US" altLang="en-US" dirty="0">
              <a:latin typeface="Century Gothic" panose="020B0502020202020204" pitchFamily="34" charset="0"/>
            </a:endParaRPr>
          </a:p>
          <a:p>
            <a:pPr lvl="1">
              <a:buFont typeface="Wingdings" panose="05000000000000000000" pitchFamily="2" charset="2"/>
              <a:buChar char="Ø"/>
            </a:pPr>
            <a:r>
              <a:rPr lang="en-US" altLang="en-US" dirty="0">
                <a:latin typeface="Century Gothic" panose="020B0502020202020204" pitchFamily="34" charset="0"/>
              </a:rPr>
              <a:t>Prisoners of War often act in passive-aggressive ways in order to deal with an overwhelming lack of power.</a:t>
            </a:r>
          </a:p>
          <a:p>
            <a:pPr lvl="1"/>
            <a:endParaRPr lang="en-US" altLang="en-US" dirty="0">
              <a:latin typeface="Century Gothic" panose="020B0502020202020204" pitchFamily="34" charset="0"/>
            </a:endParaRPr>
          </a:p>
          <a:p>
            <a:r>
              <a:rPr lang="en-US" altLang="en-US" sz="1600" dirty="0">
                <a:latin typeface="Century Gothic" panose="020B0502020202020204" pitchFamily="34" charset="0"/>
              </a:rPr>
              <a:t>Passive-aggressive language is when you say something like "Why don't you go ahead and do it; my ideas aren't very good anyway" but maybe with a little sting of irony or even worse, sarcasm, such as "You always know better in any case."</a:t>
            </a:r>
          </a:p>
          <a:p>
            <a:r>
              <a:rPr lang="en-US" altLang="en-US" sz="1600" dirty="0">
                <a:latin typeface="Century Gothic" panose="020B0502020202020204" pitchFamily="34" charset="0"/>
              </a:rPr>
              <a:t>"Oh don't you worry about me, I can sort myself out – like I usually have to."</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9847072" y="1716088"/>
            <a:ext cx="2344928" cy="1236969"/>
          </a:xfrm>
          <a:prstGeom prst="rect">
            <a:avLst/>
          </a:prstGeom>
        </p:spPr>
      </p:pic>
    </p:spTree>
    <p:extLst>
      <p:ext uri="{BB962C8B-B14F-4D97-AF65-F5344CB8AC3E}">
        <p14:creationId xmlns:p14="http://schemas.microsoft.com/office/powerpoint/2010/main" val="1853456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60375" y="2470255"/>
            <a:ext cx="7864759" cy="3170099"/>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kumimoji="0" lang="en-US" altLang="en-US" sz="20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Submissive</a:t>
            </a:r>
          </a:p>
          <a:p>
            <a:pPr marL="742950" marR="0" lvl="1" indent="-28575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	This style is about pleasing other people and avoiding conflict. A submissive person behaves as if other peoples' needs are more important, and other people have more rights and more to contribute.</a:t>
            </a:r>
          </a:p>
          <a:p>
            <a:pPr marL="742950" marR="0" lvl="1" indent="-285750" defTabSz="914400" eaLnBrk="1" fontAlgn="base" latinLnBrk="0" hangingPunct="1">
              <a:lnSpc>
                <a:spcPct val="100000"/>
              </a:lnSpc>
              <a:spcBef>
                <a:spcPct val="20000"/>
              </a:spcBef>
              <a:spcAft>
                <a:spcPct val="0"/>
              </a:spcAft>
              <a:buClrTx/>
              <a:buSzTx/>
              <a:buFontTx/>
              <a:buNone/>
              <a:tabLst/>
              <a:defRPr/>
            </a:pP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"Oh, it's nothing, really." </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"Oh, that's all right; I didn't want it anymore." </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"You choose; anything is fine.</a:t>
            </a:r>
          </a:p>
        </p:txBody>
      </p:sp>
      <p:pic>
        <p:nvPicPr>
          <p:cNvPr id="8194" name="Picture 2" descr="Image result for emoji showing submissive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1638" y="298374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7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44703" y="1956207"/>
            <a:ext cx="8666803" cy="3847207"/>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kumimoji="0" lang="en-US" altLang="en-US" sz="20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Manipulative</a:t>
            </a: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This style is scheming and calculating. </a:t>
            </a: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Manipulative communicators are skilled at influencing or controlling others to their own advantage. </a:t>
            </a: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Their spoken words hide an underlying message, of which the other person may be totally unaware.</a:t>
            </a:r>
          </a:p>
          <a:p>
            <a:pPr marL="342900" marR="0" lvl="0" indent="-342900" defTabSz="914400" eaLnBrk="1" fontAlgn="base" latinLnBrk="0" hangingPunct="1">
              <a:lnSpc>
                <a:spcPct val="100000"/>
              </a:lnSpc>
              <a:spcBef>
                <a:spcPct val="20000"/>
              </a:spcBef>
              <a:spcAft>
                <a:spcPct val="0"/>
              </a:spcAft>
              <a:buClrTx/>
              <a:buSzTx/>
              <a:buFontTx/>
              <a:buNone/>
              <a:tabLst/>
              <a:defRPr/>
            </a:pP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"You are so lucky to have those chocolates, I wish I had some. I can't afford such expensive chocolates."</a:t>
            </a:r>
          </a:p>
          <a:p>
            <a:pPr marL="342900" marR="0" lvl="0" indent="-342900" defTabSz="914400" eaLnBrk="1" fontAlgn="base" latinLnBrk="0" hangingPunct="1">
              <a:lnSpc>
                <a:spcPct val="100000"/>
              </a:lnSpc>
              <a:spcBef>
                <a:spcPct val="2000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"I didn't have time to buy anything, so I had to wear this dress. I just hope I don't look too awful in it." ('Fishing' for a compliment).</a:t>
            </a:r>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9803215" y="4476389"/>
            <a:ext cx="2143125" cy="2133600"/>
          </a:xfrm>
          <a:prstGeom prst="rect">
            <a:avLst/>
          </a:prstGeom>
        </p:spPr>
      </p:pic>
    </p:spTree>
    <p:extLst>
      <p:ext uri="{BB962C8B-B14F-4D97-AF65-F5344CB8AC3E}">
        <p14:creationId xmlns:p14="http://schemas.microsoft.com/office/powerpoint/2010/main" val="1008647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13738" y="2000133"/>
            <a:ext cx="8529423" cy="3970318"/>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kumimoji="0" lang="en-US" altLang="en-US" sz="20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Assertive</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High self esteem</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Most effective style of communication</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The in between of being  too aggressive and too passive</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No manipulation or games straight to the point</a:t>
            </a:r>
          </a:p>
          <a:p>
            <a:pPr marL="1143000" marR="0" lvl="2" indent="-228600" defTabSz="914400" eaLnBrk="1" fontAlgn="base" latinLnBrk="0" hangingPunct="1">
              <a:lnSpc>
                <a:spcPct val="100000"/>
              </a:lnSpc>
              <a:spcBef>
                <a:spcPct val="20000"/>
              </a:spcBef>
              <a:spcAft>
                <a:spcPct val="0"/>
              </a:spcAft>
              <a:buClrTx/>
              <a:buSzTx/>
              <a:buFont typeface="Wingdings" panose="05000000000000000000" pitchFamily="2" charset="2"/>
              <a:buChar char="Ø"/>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Limits are known and boundaries are set	</a:t>
            </a:r>
          </a:p>
          <a:p>
            <a:pPr marL="742950" marR="0" lvl="1" indent="-285750" defTabSz="914400" eaLnBrk="1" fontAlgn="base" latinLnBrk="0" hangingPunct="1">
              <a:lnSpc>
                <a:spcPct val="100000"/>
              </a:lnSpc>
              <a:spcBef>
                <a:spcPct val="20000"/>
              </a:spcBef>
              <a:spcAft>
                <a:spcPct val="0"/>
              </a:spcAft>
              <a:buClrTx/>
              <a:buSzTx/>
              <a:buFontTx/>
              <a:buNone/>
              <a:tabLst/>
              <a:defRPr/>
            </a:pP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"Please would you turn the volume down? I am really struggling to concentrate on my studies."</a:t>
            </a:r>
          </a:p>
          <a:p>
            <a:pPr marL="342900" marR="0" lvl="0" indent="-342900"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rPr>
              <a:t>"I am so sorry, but I won't be able to help you with your project this afternoon, as I have a dentist appointment."</a:t>
            </a:r>
          </a:p>
        </p:txBody>
      </p:sp>
      <p:pic>
        <p:nvPicPr>
          <p:cNvPr id="12" name="Picture 11"/>
          <p:cNvPicPr>
            <a:picLocks noChangeAspect="1"/>
          </p:cNvPicPr>
          <p:nvPr/>
        </p:nvPicPr>
        <p:blipFill>
          <a:blip r:embed="rId2"/>
          <a:stretch>
            <a:fillRect/>
          </a:stretch>
        </p:blipFill>
        <p:spPr>
          <a:xfrm>
            <a:off x="9772650" y="4806145"/>
            <a:ext cx="2419350" cy="1885950"/>
          </a:xfrm>
          <a:prstGeom prst="rect">
            <a:avLst/>
          </a:prstGeom>
        </p:spPr>
      </p:pic>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85869" y="153985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60375" y="1847733"/>
            <a:ext cx="8529423" cy="2431435"/>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en-US" sz="2800" b="1" kern="0" dirty="0" smtClean="0">
                <a:solidFill>
                  <a:schemeClr val="accent6">
                    <a:lumMod val="75000"/>
                  </a:schemeClr>
                </a:solidFill>
                <a:latin typeface="Century Gothic" panose="020B0502020202020204" pitchFamily="34" charset="0"/>
              </a:rPr>
              <a:t>Engaging</a:t>
            </a: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r>
              <a:rPr lang="en-US" sz="2000" dirty="0" smtClean="0">
                <a:latin typeface="Century Gothic" panose="020B0502020202020204" pitchFamily="34" charset="0"/>
              </a:rPr>
              <a:t>Attracting attention is one thing, but keeping it is just as important. A brand ambassador needs to know how to keep people interested in your brand’s message. He or she should generate brand excitement that leads to brand loyalty and engagement, even after the event has concluded.</a:t>
            </a:r>
            <a:endParaRPr kumimoji="0" lang="en-US" altLang="en-US" sz="2000" b="0" i="0" u="none" strike="noStrike" kern="0" cap="none" spc="0" normalizeH="0" baseline="0" noProof="0" dirty="0">
              <a:ln>
                <a:noFill/>
              </a:ln>
              <a:solidFill>
                <a:prstClr val="black"/>
              </a:solidFill>
              <a:effectLst/>
              <a:uLnTx/>
              <a:uFillTx/>
              <a:latin typeface="Century Gothic" panose="020B0502020202020204" pitchFamily="34" charset="0"/>
            </a:endParaRPr>
          </a:p>
        </p:txBody>
      </p:sp>
      <p:pic>
        <p:nvPicPr>
          <p:cNvPr id="12" name="Picture 11"/>
          <p:cNvPicPr>
            <a:picLocks noChangeAspect="1"/>
          </p:cNvPicPr>
          <p:nvPr/>
        </p:nvPicPr>
        <p:blipFill>
          <a:blip r:embed="rId2"/>
          <a:stretch>
            <a:fillRect/>
          </a:stretch>
        </p:blipFill>
        <p:spPr>
          <a:xfrm>
            <a:off x="9705617" y="2186190"/>
            <a:ext cx="2419350" cy="1885950"/>
          </a:xfrm>
          <a:prstGeom prst="rect">
            <a:avLst/>
          </a:prstGeom>
        </p:spPr>
      </p:pic>
      <p:pic>
        <p:nvPicPr>
          <p:cNvPr id="1026" name="Picture 2" descr="E:\New folder\Lays-1-300x225.jpg"/>
          <p:cNvPicPr>
            <a:picLocks noChangeAspect="1" noChangeArrowheads="1"/>
          </p:cNvPicPr>
          <p:nvPr/>
        </p:nvPicPr>
        <p:blipFill>
          <a:blip r:embed="rId3"/>
          <a:srcRect/>
          <a:stretch>
            <a:fillRect/>
          </a:stretch>
        </p:blipFill>
        <p:spPr bwMode="auto">
          <a:xfrm>
            <a:off x="3582322" y="4279168"/>
            <a:ext cx="3234314" cy="2425736"/>
          </a:xfrm>
          <a:prstGeom prst="rect">
            <a:avLst/>
          </a:prstGeom>
          <a:noFill/>
        </p:spPr>
      </p:pic>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85869" y="153985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49503" y="1426085"/>
            <a:ext cx="8529423" cy="1865126"/>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tabLst/>
              <a:defRPr/>
            </a:pPr>
            <a:endParaRPr kumimoji="0" lang="en-US" altLang="en-US"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endParaRPr>
          </a:p>
          <a:p>
            <a:pPr marL="742950" marR="0" lvl="1" indent="-285750" defTabSz="914400" eaLnBrk="1" fontAlgn="base" latinLnBrk="0" hangingPunct="1">
              <a:lnSpc>
                <a:spcPct val="100000"/>
              </a:lnSpc>
              <a:spcBef>
                <a:spcPct val="20000"/>
              </a:spcBef>
              <a:spcAft>
                <a:spcPct val="0"/>
              </a:spcAft>
              <a:buClrTx/>
              <a:buSzTx/>
              <a:buFont typeface="Wingdings" panose="05000000000000000000" pitchFamily="2" charset="2"/>
              <a:buChar char="v"/>
              <a:tabLst/>
              <a:defRPr/>
            </a:pPr>
            <a:r>
              <a:rPr lang="en-US" altLang="en-US" b="1" kern="0" dirty="0" smtClean="0">
                <a:solidFill>
                  <a:schemeClr val="accent6">
                    <a:lumMod val="75000"/>
                  </a:schemeClr>
                </a:solidFill>
                <a:latin typeface="Century Gothic" panose="020B0502020202020204" pitchFamily="34" charset="0"/>
              </a:rPr>
              <a:t>Approachable</a:t>
            </a:r>
            <a:endParaRPr lang="en-US"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r>
              <a:rPr lang="en-US" dirty="0" smtClean="0">
                <a:latin typeface="Century Gothic" panose="020B0502020202020204" pitchFamily="34" charset="0"/>
              </a:rPr>
              <a:t>People should feel comfortable being around you. You should be someone who is friendly yet professional and makes others feel at ease. Others should be comfortable coming to you with any questions, or just to chat!</a:t>
            </a:r>
            <a:endParaRPr kumimoji="0" lang="en-US" altLang="en-US" b="0" i="0" u="none" strike="noStrike" kern="0" cap="none" spc="0" normalizeH="0" baseline="0" noProof="0" dirty="0">
              <a:ln>
                <a:noFill/>
              </a:ln>
              <a:solidFill>
                <a:prstClr val="black"/>
              </a:solidFill>
              <a:effectLst/>
              <a:uLnTx/>
              <a:uFillTx/>
              <a:latin typeface="Century Gothic" panose="020B0502020202020204" pitchFamily="34" charset="0"/>
            </a:endParaRPr>
          </a:p>
        </p:txBody>
      </p:sp>
      <p:pic>
        <p:nvPicPr>
          <p:cNvPr id="12" name="Picture 11"/>
          <p:cNvPicPr>
            <a:picLocks noChangeAspect="1"/>
          </p:cNvPicPr>
          <p:nvPr/>
        </p:nvPicPr>
        <p:blipFill>
          <a:blip r:embed="rId2"/>
          <a:stretch>
            <a:fillRect/>
          </a:stretch>
        </p:blipFill>
        <p:spPr>
          <a:xfrm>
            <a:off x="9705617" y="1847733"/>
            <a:ext cx="2419350" cy="1885950"/>
          </a:xfrm>
          <a:prstGeom prst="rect">
            <a:avLst/>
          </a:prstGeom>
        </p:spPr>
      </p:pic>
      <p:pic>
        <p:nvPicPr>
          <p:cNvPr id="2050" name="Picture 2" descr="E:\New folder\Cadillac-CTS3-300x225.jpg"/>
          <p:cNvPicPr>
            <a:picLocks noChangeAspect="1" noChangeArrowheads="1"/>
          </p:cNvPicPr>
          <p:nvPr/>
        </p:nvPicPr>
        <p:blipFill>
          <a:blip r:embed="rId3"/>
          <a:srcRect/>
          <a:stretch>
            <a:fillRect/>
          </a:stretch>
        </p:blipFill>
        <p:spPr bwMode="auto">
          <a:xfrm>
            <a:off x="3256283" y="3416763"/>
            <a:ext cx="3255626" cy="2441719"/>
          </a:xfrm>
          <a:prstGeom prst="rect">
            <a:avLst/>
          </a:prstGeom>
          <a:noFill/>
        </p:spPr>
      </p:pic>
      <p:sp>
        <p:nvSpPr>
          <p:cNvPr id="13" name="Rectangle 12"/>
          <p:cNvSpPr/>
          <p:nvPr/>
        </p:nvSpPr>
        <p:spPr>
          <a:xfrm>
            <a:off x="1049503" y="5993305"/>
            <a:ext cx="6096000" cy="646331"/>
          </a:xfrm>
          <a:prstGeom prst="rect">
            <a:avLst/>
          </a:prstGeom>
        </p:spPr>
        <p:txBody>
          <a:bodyPr>
            <a:spAutoFit/>
          </a:bodyPr>
          <a:lstStyle/>
          <a:p>
            <a:r>
              <a:rPr lang="en-US" dirty="0" smtClean="0">
                <a:latin typeface="Century Gothic" panose="020B0502020202020204" pitchFamily="34" charset="0"/>
              </a:rPr>
              <a:t>You should be passionate and enthusiastic, and your attitude should be infectious</a:t>
            </a:r>
            <a:endParaRPr lang="en-US" dirty="0">
              <a:latin typeface="Century Gothic" panose="020B0502020202020204" pitchFamily="34" charset="0"/>
            </a:endParaRPr>
          </a:p>
        </p:txBody>
      </p:sp>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COMMUNICATION </a:t>
            </a:r>
            <a:r>
              <a:rPr lang="en-US" sz="6600" b="0" dirty="0">
                <a:solidFill>
                  <a:schemeClr val="bg1"/>
                </a:solidFill>
                <a:latin typeface="Freestyle Script" panose="030804020302050B0404" pitchFamily="66" charset="0"/>
              </a:rPr>
              <a:t>Style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85869" y="153985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127592" y="1556787"/>
            <a:ext cx="8529423" cy="4918269"/>
          </a:xfrm>
          <a:prstGeom prst="rect">
            <a:avLst/>
          </a:prstGeom>
        </p:spPr>
        <p:txBody>
          <a:bodyPr wrap="square">
            <a:spAutoFit/>
          </a:bodyPr>
          <a:lstStyle/>
          <a:p>
            <a:pPr marL="742950" marR="0" lvl="1" indent="-285750" defTabSz="914400" eaLnBrk="1" fontAlgn="base" latinLnBrk="0" hangingPunct="1">
              <a:lnSpc>
                <a:spcPct val="100000"/>
              </a:lnSpc>
              <a:spcBef>
                <a:spcPct val="20000"/>
              </a:spcBef>
              <a:spcAft>
                <a:spcPct val="0"/>
              </a:spcAft>
              <a:buClrTx/>
              <a:buSzTx/>
              <a:tabLst/>
              <a:defRPr/>
            </a:pPr>
            <a:endParaRPr kumimoji="0" lang="en-US" altLang="en-US" sz="28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endParaRPr>
          </a:p>
          <a:p>
            <a:pPr marL="742950" lvl="1" indent="-285750" fontAlgn="base">
              <a:spcBef>
                <a:spcPct val="20000"/>
              </a:spcBef>
              <a:spcAft>
                <a:spcPct val="0"/>
              </a:spcAft>
              <a:buFont typeface="Wingdings" panose="05000000000000000000" pitchFamily="2" charset="2"/>
              <a:buChar char="v"/>
              <a:defRPr/>
            </a:pPr>
            <a:r>
              <a:rPr kumimoji="0" lang="en-US" altLang="en-US" sz="28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rPr>
              <a:t>Positive</a:t>
            </a:r>
            <a:r>
              <a:rPr kumimoji="0" lang="en-US" altLang="en-US" sz="2800" b="1" i="0" u="none" strike="noStrike" kern="0" cap="none" spc="0" normalizeH="0" noProof="0" dirty="0" smtClean="0">
                <a:ln>
                  <a:noFill/>
                </a:ln>
                <a:solidFill>
                  <a:schemeClr val="accent6">
                    <a:lumMod val="75000"/>
                  </a:schemeClr>
                </a:solidFill>
                <a:effectLst/>
                <a:uLnTx/>
                <a:uFillTx/>
                <a:latin typeface="Century Gothic" panose="020B0502020202020204" pitchFamily="34" charset="0"/>
              </a:rPr>
              <a:t> Online Presence</a:t>
            </a:r>
            <a:endParaRPr kumimoji="0" lang="en-US" altLang="en-US" sz="2800" b="1" i="0" u="none" strike="noStrike" kern="0" cap="none" spc="0" normalizeH="0" baseline="0" noProof="0" dirty="0" smtClean="0">
              <a:ln>
                <a:noFill/>
              </a:ln>
              <a:solidFill>
                <a:schemeClr val="accent6">
                  <a:lumMod val="75000"/>
                </a:schemeClr>
              </a:solidFill>
              <a:effectLst/>
              <a:uLnTx/>
              <a:uFillTx/>
              <a:latin typeface="Century Gothic" panose="020B0502020202020204" pitchFamily="34" charset="0"/>
            </a:endParaRPr>
          </a:p>
          <a:p>
            <a:pPr marL="1143000" lvl="2" indent="-228600" fontAlgn="base">
              <a:spcBef>
                <a:spcPct val="20000"/>
              </a:spcBef>
              <a:spcAft>
                <a:spcPct val="0"/>
              </a:spcAft>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endParaRPr lang="en-US" sz="2000" dirty="0" smtClean="0">
              <a:latin typeface="Century Gothic" panose="020B0502020202020204" pitchFamily="34" charset="0"/>
            </a:endParaRPr>
          </a:p>
          <a:p>
            <a:pPr marL="1143000" lvl="2" indent="-228600" fontAlgn="base">
              <a:spcBef>
                <a:spcPct val="20000"/>
              </a:spcBef>
              <a:spcAft>
                <a:spcPct val="0"/>
              </a:spcAft>
              <a:buFont typeface="Wingdings" panose="05000000000000000000" pitchFamily="2" charset="2"/>
              <a:buChar char="Ø"/>
              <a:defRPr/>
            </a:pPr>
            <a:r>
              <a:rPr lang="en-US" sz="2000" dirty="0" smtClean="0">
                <a:latin typeface="Century Gothic" panose="020B0502020202020204" pitchFamily="34" charset="0"/>
              </a:rPr>
              <a:t>Social media has become an integral part of Brand </a:t>
            </a:r>
            <a:r>
              <a:rPr lang="en-US" sz="2000" dirty="0">
                <a:latin typeface="Century Gothic" panose="020B0502020202020204" pitchFamily="34" charset="0"/>
              </a:rPr>
              <a:t>A</a:t>
            </a:r>
            <a:r>
              <a:rPr lang="en-US" sz="2000" dirty="0" smtClean="0">
                <a:latin typeface="Century Gothic" panose="020B0502020202020204" pitchFamily="34" charset="0"/>
              </a:rPr>
              <a:t>mbassadorship. You represent your brand both during and after campaigns. This means you should have a good online presence and a positive reputation.</a:t>
            </a:r>
          </a:p>
        </p:txBody>
      </p:sp>
      <p:pic>
        <p:nvPicPr>
          <p:cNvPr id="12" name="Picture 11"/>
          <p:cNvPicPr>
            <a:picLocks noChangeAspect="1"/>
          </p:cNvPicPr>
          <p:nvPr/>
        </p:nvPicPr>
        <p:blipFill>
          <a:blip r:embed="rId2"/>
          <a:stretch>
            <a:fillRect/>
          </a:stretch>
        </p:blipFill>
        <p:spPr>
          <a:xfrm>
            <a:off x="9772650" y="4806145"/>
            <a:ext cx="2419350" cy="1885950"/>
          </a:xfrm>
          <a:prstGeom prst="rect">
            <a:avLst/>
          </a:prstGeom>
        </p:spPr>
      </p:pic>
      <p:pic>
        <p:nvPicPr>
          <p:cNvPr id="3074" name="Picture 2" descr="E:\New folder\intersport-cs-photo-for-website-257x300.jpg"/>
          <p:cNvPicPr>
            <a:picLocks noChangeAspect="1" noChangeArrowheads="1"/>
          </p:cNvPicPr>
          <p:nvPr/>
        </p:nvPicPr>
        <p:blipFill>
          <a:blip r:embed="rId3"/>
          <a:srcRect/>
          <a:stretch>
            <a:fillRect/>
          </a:stretch>
        </p:blipFill>
        <p:spPr bwMode="auto">
          <a:xfrm>
            <a:off x="2482561" y="2642047"/>
            <a:ext cx="1853911" cy="2164098"/>
          </a:xfrm>
          <a:prstGeom prst="rect">
            <a:avLst/>
          </a:prstGeom>
          <a:noFill/>
        </p:spPr>
      </p:pic>
    </p:spTree>
    <p:extLst>
      <p:ext uri="{BB962C8B-B14F-4D97-AF65-F5344CB8AC3E}">
        <p14:creationId xmlns:p14="http://schemas.microsoft.com/office/powerpoint/2010/main" val="2099449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BEING </a:t>
            </a:r>
            <a:r>
              <a:rPr lang="en-US" sz="6600" b="0" dirty="0">
                <a:solidFill>
                  <a:schemeClr val="bg1"/>
                </a:solidFill>
                <a:latin typeface="Freestyle Script" panose="030804020302050B0404" pitchFamily="66" charset="0"/>
              </a:rPr>
              <a:t>Respectful</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60374" y="1932297"/>
            <a:ext cx="11536007" cy="4647426"/>
          </a:xfrm>
          <a:prstGeom prst="rect">
            <a:avLst/>
          </a:prstGeom>
        </p:spPr>
        <p:txBody>
          <a:bodyPr wrap="square">
            <a:spAutoFit/>
          </a:bodyPr>
          <a:lstStyle/>
          <a:p>
            <a:pPr marL="342900" marR="0" lvl="0" indent="-342900" defTabSz="914400" eaLnBrk="0" fontAlgn="base" latinLnBrk="0" hangingPunct="0">
              <a:lnSpc>
                <a:spcPct val="100000"/>
              </a:lnSpc>
              <a:spcBef>
                <a:spcPct val="20000"/>
              </a:spcBef>
              <a:spcAft>
                <a:spcPct val="0"/>
              </a:spcAft>
              <a:buClrTx/>
              <a:buSzTx/>
              <a:buFontTx/>
              <a:buNone/>
              <a:tabLst/>
              <a:defRPr/>
            </a:pPr>
            <a:r>
              <a:rPr kumimoji="0" lang="en-US" sz="2000" b="1" i="0" u="none" strike="noStrike" kern="0" cap="none" spc="0" normalizeH="0" baseline="0" noProof="0" dirty="0">
                <a:ln>
                  <a:noFill/>
                </a:ln>
                <a:solidFill>
                  <a:schemeClr val="accent6">
                    <a:lumMod val="75000"/>
                  </a:schemeClr>
                </a:solidFill>
                <a:effectLst/>
                <a:uLnTx/>
                <a:uFillTx/>
                <a:latin typeface="Century Gothic" panose="020B0502020202020204" pitchFamily="34" charset="0"/>
              </a:rPr>
              <a:t>Golden Rule</a:t>
            </a: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 </a:t>
            </a:r>
            <a:r>
              <a:rPr kumimoji="0" lang="en-US" sz="2000" b="1" i="0" u="none" strike="noStrike" kern="0" cap="none" spc="0" normalizeH="0" baseline="0" noProof="0" dirty="0">
                <a:ln>
                  <a:noFill/>
                </a:ln>
                <a:solidFill>
                  <a:srgbClr val="0070C0"/>
                </a:solidFill>
                <a:effectLst/>
                <a:uLnTx/>
                <a:uFillTx/>
                <a:latin typeface="Century Gothic" panose="020B0502020202020204" pitchFamily="34" charset="0"/>
              </a:rPr>
              <a:t>Do to others as you would have them do to you </a:t>
            </a:r>
            <a:r>
              <a:rPr kumimoji="0" lang="en-US" sz="2000" b="1" i="1" u="none" strike="noStrike" kern="0" cap="none" spc="0" normalizeH="0" baseline="0" noProof="0" dirty="0">
                <a:ln>
                  <a:noFill/>
                </a:ln>
                <a:solidFill>
                  <a:srgbClr val="0070C0"/>
                </a:solidFill>
                <a:effectLst/>
                <a:uLnTx/>
                <a:uFillTx/>
                <a:latin typeface="Century Gothic" panose="020B0502020202020204" pitchFamily="34" charset="0"/>
              </a:rPr>
              <a:t>(Luke 6:31)</a:t>
            </a:r>
          </a:p>
          <a:p>
            <a:pPr marL="342900" marR="0" lvl="0" indent="-342900" defTabSz="91440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You can demonstrate respect with simple, yet powerful actions;</a:t>
            </a:r>
          </a:p>
          <a:p>
            <a:pPr marL="342900" marR="0" lvl="0" indent="-342900" defTabSz="91440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entury Gothic" panose="020B0502020202020204" pitchFamily="34" charset="0"/>
            </a:endParaRP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Treat people with courtesy, politeness, and kindness.</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Encourage coworkers to express opinions and ideas.</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Listen to what others have to say before expressing your viewpoint. Never speak over, interrupt, or cut off another person.</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Use people’s ideas to change or improve work. Let employees know you used their idea, or, better yet, encourage the person with the idea to implement the idea.</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Never insult people, name call, disparage or put down people or their ideas.</a:t>
            </a:r>
          </a:p>
          <a:p>
            <a:pPr marL="342900" marR="0" lvl="0" indent="-342900" defTabSz="91440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Century Gothic" panose="020B0502020202020204" pitchFamily="34" charset="0"/>
              </a:rPr>
              <a:t>Do not nit-pick, constantly criticize over little things, belittle, judge, demean or patronize. A series of seemingly trivial actions, added up over time, constitutes bullying.</a:t>
            </a:r>
          </a:p>
        </p:txBody>
      </p:sp>
    </p:spTree>
    <p:extLst>
      <p:ext uri="{BB962C8B-B14F-4D97-AF65-F5344CB8AC3E}">
        <p14:creationId xmlns:p14="http://schemas.microsoft.com/office/powerpoint/2010/main" val="608957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Course Agenda</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7" name="Rectangle 3"/>
          <p:cNvSpPr txBox="1">
            <a:spLocks noChangeArrowheads="1"/>
          </p:cNvSpPr>
          <p:nvPr/>
        </p:nvSpPr>
        <p:spPr>
          <a:xfrm>
            <a:off x="284813" y="2078892"/>
            <a:ext cx="8229600" cy="4525963"/>
          </a:xfrm>
          <a:prstGeom prst="rect">
            <a:avLst/>
          </a:prstGeom>
        </p:spPr>
        <p:txBody>
          <a:bodyPr rtlCol="0">
            <a:normAutofit/>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lnSpc>
                <a:spcPct val="80000"/>
              </a:lnSpc>
              <a:defRPr/>
            </a:pPr>
            <a:r>
              <a:rPr lang="en-US" sz="2000" dirty="0" smtClean="0">
                <a:solidFill>
                  <a:schemeClr val="tx1"/>
                </a:solidFill>
              </a:rPr>
              <a:t>Introduction</a:t>
            </a:r>
          </a:p>
          <a:p>
            <a:pPr>
              <a:lnSpc>
                <a:spcPct val="80000"/>
              </a:lnSpc>
              <a:defRPr/>
            </a:pPr>
            <a:endParaRPr lang="en-US" sz="2000" dirty="0" smtClean="0">
              <a:solidFill>
                <a:schemeClr val="tx1"/>
              </a:solidFill>
            </a:endParaRPr>
          </a:p>
          <a:p>
            <a:pPr>
              <a:lnSpc>
                <a:spcPct val="80000"/>
              </a:lnSpc>
              <a:defRPr/>
            </a:pPr>
            <a:r>
              <a:rPr lang="en-US" sz="2000" dirty="0" smtClean="0">
                <a:solidFill>
                  <a:schemeClr val="tx1"/>
                </a:solidFill>
              </a:rPr>
              <a:t>Definition of a Promotion</a:t>
            </a:r>
          </a:p>
          <a:p>
            <a:pPr>
              <a:lnSpc>
                <a:spcPct val="80000"/>
              </a:lnSpc>
              <a:defRPr/>
            </a:pPr>
            <a:endParaRPr lang="en-US" sz="2000" dirty="0" smtClean="0">
              <a:solidFill>
                <a:schemeClr val="tx1"/>
              </a:solidFill>
            </a:endParaRPr>
          </a:p>
          <a:p>
            <a:pPr>
              <a:lnSpc>
                <a:spcPct val="80000"/>
              </a:lnSpc>
              <a:defRPr/>
            </a:pPr>
            <a:r>
              <a:rPr lang="en-US" sz="2000" dirty="0" smtClean="0">
                <a:solidFill>
                  <a:schemeClr val="tx1"/>
                </a:solidFill>
              </a:rPr>
              <a:t>Objectives of a Promotion</a:t>
            </a:r>
          </a:p>
          <a:p>
            <a:pPr>
              <a:lnSpc>
                <a:spcPct val="80000"/>
              </a:lnSpc>
              <a:defRPr/>
            </a:pPr>
            <a:endParaRPr lang="en-US" sz="2000" dirty="0" smtClean="0">
              <a:solidFill>
                <a:schemeClr val="tx1"/>
              </a:solidFill>
            </a:endParaRPr>
          </a:p>
          <a:p>
            <a:pPr>
              <a:lnSpc>
                <a:spcPct val="80000"/>
              </a:lnSpc>
              <a:defRPr/>
            </a:pPr>
            <a:r>
              <a:rPr lang="en-US" sz="2000" dirty="0" smtClean="0">
                <a:solidFill>
                  <a:schemeClr val="tx1"/>
                </a:solidFill>
              </a:rPr>
              <a:t>What and Who is involved</a:t>
            </a:r>
          </a:p>
          <a:p>
            <a:pPr>
              <a:lnSpc>
                <a:spcPct val="80000"/>
              </a:lnSpc>
              <a:defRPr/>
            </a:pPr>
            <a:endParaRPr lang="en-US" sz="2000" dirty="0" smtClean="0">
              <a:solidFill>
                <a:schemeClr val="tx1"/>
              </a:solidFill>
            </a:endParaRPr>
          </a:p>
          <a:p>
            <a:pPr>
              <a:lnSpc>
                <a:spcPct val="80000"/>
              </a:lnSpc>
              <a:defRPr/>
            </a:pPr>
            <a:r>
              <a:rPr lang="en-US" sz="2000" dirty="0" smtClean="0">
                <a:solidFill>
                  <a:schemeClr val="tx1"/>
                </a:solidFill>
              </a:rPr>
              <a:t>Roles And Responsibilities</a:t>
            </a:r>
          </a:p>
          <a:p>
            <a:pPr>
              <a:lnSpc>
                <a:spcPct val="80000"/>
              </a:lnSpc>
              <a:defRPr/>
            </a:pPr>
            <a:endParaRPr lang="en-US" sz="2000" dirty="0" smtClean="0">
              <a:solidFill>
                <a:schemeClr val="tx1"/>
              </a:solidFill>
            </a:endParaRPr>
          </a:p>
          <a:p>
            <a:pPr>
              <a:lnSpc>
                <a:spcPct val="80000"/>
              </a:lnSpc>
              <a:defRPr/>
            </a:pPr>
            <a:r>
              <a:rPr lang="en-US" sz="2000" dirty="0" smtClean="0">
                <a:solidFill>
                  <a:schemeClr val="tx1"/>
                </a:solidFill>
              </a:rPr>
              <a:t>Communication</a:t>
            </a:r>
          </a:p>
          <a:p>
            <a:pPr>
              <a:lnSpc>
                <a:spcPct val="80000"/>
              </a:lnSpc>
              <a:defRPr/>
            </a:pPr>
            <a:endParaRPr lang="en-US" sz="2000" dirty="0" smtClean="0">
              <a:solidFill>
                <a:schemeClr val="tx1"/>
              </a:solidFill>
            </a:endParaRPr>
          </a:p>
          <a:p>
            <a:pPr>
              <a:lnSpc>
                <a:spcPct val="80000"/>
              </a:lnSpc>
              <a:defRPr/>
            </a:pPr>
            <a:r>
              <a:rPr lang="en-US" sz="2000" dirty="0" smtClean="0">
                <a:solidFill>
                  <a:schemeClr val="tx1"/>
                </a:solidFill>
              </a:rPr>
              <a:t>Reporting</a:t>
            </a:r>
          </a:p>
          <a:p>
            <a:pPr>
              <a:lnSpc>
                <a:spcPct val="80000"/>
              </a:lnSpc>
              <a:defRPr/>
            </a:pPr>
            <a:endParaRPr lang="en-US" sz="2000" dirty="0" smtClean="0">
              <a:solidFill>
                <a:schemeClr val="tx1"/>
              </a:solidFill>
            </a:endParaRPr>
          </a:p>
          <a:p>
            <a:pPr>
              <a:lnSpc>
                <a:spcPct val="80000"/>
              </a:lnSpc>
              <a:buFontTx/>
              <a:buNone/>
              <a:defRPr/>
            </a:pPr>
            <a:endParaRPr lang="en-US" sz="2000" dirty="0">
              <a:solidFill>
                <a:schemeClr val="tx1"/>
              </a:solidFill>
            </a:endParaRPr>
          </a:p>
        </p:txBody>
      </p:sp>
    </p:spTree>
    <p:extLst>
      <p:ext uri="{BB962C8B-B14F-4D97-AF65-F5344CB8AC3E}">
        <p14:creationId xmlns:p14="http://schemas.microsoft.com/office/powerpoint/2010/main" val="1665358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PROFESSIONALISM </a:t>
            </a:r>
            <a:r>
              <a:rPr lang="en-US" sz="6600" b="0" dirty="0">
                <a:solidFill>
                  <a:schemeClr val="bg1"/>
                </a:solidFill>
                <a:latin typeface="Freestyle Script" panose="030804020302050B0404" pitchFamily="66" charset="0"/>
              </a:rPr>
              <a:t>Defined</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60375" y="2288098"/>
            <a:ext cx="10485129" cy="1323439"/>
          </a:xfrm>
          <a:prstGeom prst="rect">
            <a:avLst/>
          </a:prstGeom>
        </p:spPr>
        <p:txBody>
          <a:bodyPr wrap="square">
            <a:spAutoFit/>
          </a:bodyPr>
          <a:lstStyle/>
          <a:p>
            <a:pPr marL="400050" lvl="1">
              <a:buClr>
                <a:srgbClr val="0070C0"/>
              </a:buClr>
            </a:pPr>
            <a:r>
              <a:rPr lang="en-US" altLang="en-US" sz="2000" dirty="0">
                <a:latin typeface="Century Gothic" panose="020B0502020202020204" pitchFamily="34" charset="0"/>
              </a:rPr>
              <a:t>The term describes the standards of education and training that prepare members of the profession with the particular knowledge and skills necessary to perform the role of that profession. In addition, most professionals are subject to strict codes of conduct enshrining rigorous </a:t>
            </a:r>
            <a:r>
              <a:rPr lang="en-US" altLang="en-US" sz="2000" dirty="0">
                <a:solidFill>
                  <a:schemeClr val="accent6">
                    <a:lumMod val="75000"/>
                  </a:schemeClr>
                </a:solidFill>
                <a:latin typeface="Century Gothic" panose="020B0502020202020204" pitchFamily="34" charset="0"/>
              </a:rPr>
              <a:t>ethical </a:t>
            </a:r>
            <a:r>
              <a:rPr lang="en-US" altLang="en-US" sz="2000" dirty="0">
                <a:latin typeface="Century Gothic" panose="020B0502020202020204" pitchFamily="34" charset="0"/>
              </a:rPr>
              <a:t>and </a:t>
            </a:r>
            <a:r>
              <a:rPr lang="en-US" altLang="en-US" sz="2000" dirty="0">
                <a:solidFill>
                  <a:schemeClr val="accent6">
                    <a:lumMod val="75000"/>
                  </a:schemeClr>
                </a:solidFill>
                <a:latin typeface="Century Gothic" panose="020B0502020202020204" pitchFamily="34" charset="0"/>
              </a:rPr>
              <a:t>moral</a:t>
            </a:r>
            <a:r>
              <a:rPr lang="en-US" altLang="en-US" sz="2000" dirty="0">
                <a:latin typeface="Century Gothic" panose="020B0502020202020204" pitchFamily="34" charset="0"/>
              </a:rPr>
              <a:t>  </a:t>
            </a:r>
            <a:r>
              <a:rPr lang="en-US" altLang="en-US" sz="2000" dirty="0">
                <a:solidFill>
                  <a:schemeClr val="accent6">
                    <a:lumMod val="75000"/>
                  </a:schemeClr>
                </a:solidFill>
                <a:latin typeface="Century Gothic" panose="020B0502020202020204" pitchFamily="34" charset="0"/>
              </a:rPr>
              <a:t>obligations</a:t>
            </a:r>
            <a:r>
              <a:rPr lang="en-US" altLang="en-US" sz="2000" dirty="0">
                <a:latin typeface="Century Gothic" panose="020B0502020202020204" pitchFamily="34" charset="0"/>
              </a:rPr>
              <a:t>.</a:t>
            </a:r>
          </a:p>
        </p:txBody>
      </p:sp>
      <p:pic>
        <p:nvPicPr>
          <p:cNvPr id="10242" name="Picture 2" descr="Image result for emoji showing a profess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4223168"/>
            <a:ext cx="21336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7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PROFESSIONAL </a:t>
            </a:r>
            <a:r>
              <a:rPr lang="en-US" sz="6600" b="0" dirty="0">
                <a:solidFill>
                  <a:schemeClr val="bg1"/>
                </a:solidFill>
                <a:latin typeface="Freestyle Script" panose="030804020302050B0404" pitchFamily="66" charset="0"/>
              </a:rPr>
              <a:t>Image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12"/>
          <p:cNvSpPr txBox="1">
            <a:spLocks/>
          </p:cNvSpPr>
          <p:nvPr/>
        </p:nvSpPr>
        <p:spPr>
          <a:xfrm>
            <a:off x="612775" y="2827918"/>
            <a:ext cx="4191000" cy="3962400"/>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marL="769938" lvl="1" indent="-514350">
              <a:buFontTx/>
              <a:buNone/>
            </a:pPr>
            <a:r>
              <a:rPr lang="en-CA" altLang="en-US" sz="2000" b="1" dirty="0">
                <a:latin typeface="Century Gothic" panose="020B0502020202020204" pitchFamily="34" charset="0"/>
                <a:sym typeface="Wingdings" panose="05000000000000000000" pitchFamily="2" charset="2"/>
              </a:rPr>
              <a:t>7 things your appearance tell:</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Income</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Education Level</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Social Position</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Sophistication</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Success</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Moral Character</a:t>
            </a:r>
          </a:p>
          <a:p>
            <a:pPr marL="769938" lvl="1" indent="-514350">
              <a:spcBef>
                <a:spcPts val="100"/>
              </a:spcBef>
              <a:buFontTx/>
              <a:buAutoNum type="arabicPeriod"/>
            </a:pPr>
            <a:r>
              <a:rPr lang="en-CA" altLang="en-US" sz="2000" dirty="0">
                <a:latin typeface="Century Gothic" panose="020B0502020202020204" pitchFamily="34" charset="0"/>
                <a:sym typeface="Wingdings" panose="05000000000000000000" pitchFamily="2" charset="2"/>
              </a:rPr>
              <a:t>Trustworthiness</a:t>
            </a:r>
            <a:endParaRPr lang="en-US" altLang="en-US" sz="2000" dirty="0">
              <a:latin typeface="Century Gothic" panose="020B0502020202020204" pitchFamily="34" charset="0"/>
            </a:endParaRPr>
          </a:p>
        </p:txBody>
      </p:sp>
      <p:pic>
        <p:nvPicPr>
          <p:cNvPr id="13" name="Picture 2" descr="https://encrypted-tbn1.gstatic.com/images?q=tbn:ANd9GcTX6TFaLofabIWWQV_4g1FBfJIU4-HnQ-NHSWVvvRgrakiC5NJUHNKMcym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429000"/>
            <a:ext cx="16859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0"/>
          <p:cNvSpPr txBox="1">
            <a:spLocks/>
          </p:cNvSpPr>
          <p:nvPr/>
        </p:nvSpPr>
        <p:spPr bwMode="auto">
          <a:xfrm>
            <a:off x="385762" y="1720851"/>
            <a:ext cx="9144000" cy="757237"/>
          </a:xfrm>
          <a:prstGeom prst="rect">
            <a:avLst/>
          </a:prstGeom>
          <a:solidFill>
            <a:schemeClr val="bg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lvl="1" indent="-285750" algn="ctr" eaLnBrk="1" hangingPunct="1">
              <a:spcBef>
                <a:spcPts val="100"/>
              </a:spcBef>
              <a:defRPr/>
            </a:pPr>
            <a:r>
              <a:rPr lang="en-US" sz="2400" dirty="0">
                <a:solidFill>
                  <a:srgbClr val="09204E"/>
                </a:solidFill>
                <a:latin typeface="+mn-lt"/>
                <a:cs typeface="+mn-cs"/>
              </a:rPr>
              <a:t>Interpersonal relationships can be won or lost in the </a:t>
            </a:r>
          </a:p>
          <a:p>
            <a:pPr marL="0" lvl="1" indent="-285750" algn="ctr" eaLnBrk="1" hangingPunct="1">
              <a:spcBef>
                <a:spcPts val="100"/>
              </a:spcBef>
              <a:defRPr/>
            </a:pPr>
            <a:r>
              <a:rPr lang="en-US" sz="2400" dirty="0">
                <a:solidFill>
                  <a:srgbClr val="09204E"/>
                </a:solidFill>
                <a:latin typeface="+mn-lt"/>
                <a:cs typeface="+mn-cs"/>
              </a:rPr>
              <a:t>first 4 minutes. 1</a:t>
            </a:r>
            <a:r>
              <a:rPr lang="en-US" sz="2400" baseline="30000" dirty="0">
                <a:solidFill>
                  <a:srgbClr val="09204E"/>
                </a:solidFill>
                <a:latin typeface="+mn-lt"/>
                <a:cs typeface="+mn-cs"/>
              </a:rPr>
              <a:t>st</a:t>
            </a:r>
            <a:r>
              <a:rPr lang="en-US" sz="2400" dirty="0">
                <a:solidFill>
                  <a:srgbClr val="09204E"/>
                </a:solidFill>
                <a:latin typeface="+mn-lt"/>
                <a:cs typeface="+mn-cs"/>
              </a:rPr>
              <a:t> Impressions!</a:t>
            </a:r>
          </a:p>
        </p:txBody>
      </p:sp>
      <p:sp>
        <p:nvSpPr>
          <p:cNvPr id="15" name="Content Placeholder 8"/>
          <p:cNvSpPr txBox="1">
            <a:spLocks/>
          </p:cNvSpPr>
          <p:nvPr/>
        </p:nvSpPr>
        <p:spPr bwMode="auto">
          <a:xfrm>
            <a:off x="6040057" y="2827918"/>
            <a:ext cx="5926572" cy="3192888"/>
          </a:xfrm>
          <a:prstGeom prst="rect">
            <a:avLst/>
          </a:prstGeom>
          <a:solidFill>
            <a:schemeClr val="accent6">
              <a:lumMod val="75000"/>
            </a:schemeClr>
          </a:solidFill>
          <a:ln w="9525">
            <a:noFill/>
            <a:miter lim="800000"/>
            <a:headEnd/>
            <a:tailEnd/>
          </a:ln>
        </p:spPr>
        <p:txBody>
          <a:bodyPr/>
          <a:lstStyle/>
          <a:p>
            <a:pPr marL="369888" indent="-514350" eaLnBrk="1" hangingPunct="1">
              <a:spcBef>
                <a:spcPct val="20000"/>
              </a:spcBef>
              <a:defRPr/>
            </a:pPr>
            <a:r>
              <a:rPr lang="en-US" altLang="en-US" sz="2000" b="1" dirty="0">
                <a:latin typeface="Century Gothic" panose="020B0502020202020204" pitchFamily="34" charset="0"/>
                <a:sym typeface="Wingdings" pitchFamily="2" charset="2"/>
              </a:rPr>
              <a:t>  </a:t>
            </a:r>
            <a:r>
              <a:rPr lang="en-US" altLang="en-US" sz="2000" dirty="0">
                <a:latin typeface="Century Gothic" panose="020B0502020202020204" pitchFamily="34" charset="0"/>
                <a:sym typeface="Wingdings" pitchFamily="2" charset="2"/>
              </a:rPr>
              <a:t>SELF</a:t>
            </a:r>
            <a:endParaRPr lang="en-US" altLang="en-US" sz="2000" b="1" dirty="0">
              <a:latin typeface="Century Gothic" panose="020B0502020202020204" pitchFamily="34" charset="0"/>
              <a:sym typeface="Wingdings" pitchFamily="2" charset="2"/>
            </a:endParaRPr>
          </a:p>
          <a:p>
            <a:pPr marL="971550" lvl="1" indent="-514350" eaLnBrk="1" hangingPunct="1">
              <a:spcBef>
                <a:spcPts val="100"/>
              </a:spcBef>
              <a:buFont typeface="+mj-lt"/>
              <a:buAutoNum type="arabicPeriod"/>
              <a:defRPr/>
            </a:pPr>
            <a:r>
              <a:rPr lang="en-US" sz="2000" dirty="0">
                <a:latin typeface="Century Gothic" panose="020B0502020202020204" pitchFamily="34" charset="0"/>
              </a:rPr>
              <a:t>Presentation</a:t>
            </a:r>
          </a:p>
          <a:p>
            <a:pPr marL="971550" lvl="1" indent="-514350" eaLnBrk="1" hangingPunct="1">
              <a:spcBef>
                <a:spcPts val="100"/>
              </a:spcBef>
              <a:buFont typeface="+mj-lt"/>
              <a:buAutoNum type="arabicPeriod"/>
              <a:defRPr/>
            </a:pPr>
            <a:r>
              <a:rPr lang="en-US" sz="2000" dirty="0" smtClean="0">
                <a:latin typeface="Century Gothic" panose="020B0502020202020204" pitchFamily="34" charset="0"/>
              </a:rPr>
              <a:t>Hair- Neat and professional</a:t>
            </a:r>
            <a:endParaRPr lang="en-US" sz="2000" dirty="0">
              <a:latin typeface="Century Gothic" panose="020B0502020202020204" pitchFamily="34" charset="0"/>
            </a:endParaRPr>
          </a:p>
          <a:p>
            <a:pPr marL="971550" lvl="1" indent="-514350" eaLnBrk="1" hangingPunct="1">
              <a:spcBef>
                <a:spcPts val="100"/>
              </a:spcBef>
              <a:buFont typeface="+mj-lt"/>
              <a:buAutoNum type="arabicPeriod"/>
              <a:defRPr/>
            </a:pPr>
            <a:r>
              <a:rPr lang="en-US" sz="2000" dirty="0" smtClean="0">
                <a:latin typeface="Century Gothic" panose="020B0502020202020204" pitchFamily="34" charset="0"/>
              </a:rPr>
              <a:t>Face – Minimal make up</a:t>
            </a:r>
            <a:endParaRPr lang="en-US" sz="2000" dirty="0">
              <a:latin typeface="Century Gothic" panose="020B0502020202020204" pitchFamily="34" charset="0"/>
            </a:endParaRPr>
          </a:p>
          <a:p>
            <a:pPr marL="971550" lvl="1" indent="-514350" eaLnBrk="1" hangingPunct="1">
              <a:spcBef>
                <a:spcPts val="100"/>
              </a:spcBef>
              <a:buFont typeface="+mj-lt"/>
              <a:buAutoNum type="arabicPeriod"/>
              <a:defRPr/>
            </a:pPr>
            <a:r>
              <a:rPr lang="en-US" sz="2000" dirty="0" smtClean="0">
                <a:latin typeface="Century Gothic" panose="020B0502020202020204" pitchFamily="34" charset="0"/>
              </a:rPr>
              <a:t>Clothing – Branded </a:t>
            </a:r>
            <a:endParaRPr lang="en-US" sz="2000" dirty="0">
              <a:latin typeface="Century Gothic" panose="020B0502020202020204" pitchFamily="34" charset="0"/>
            </a:endParaRPr>
          </a:p>
          <a:p>
            <a:pPr marL="971550" lvl="1" indent="-514350" eaLnBrk="1" hangingPunct="1">
              <a:spcBef>
                <a:spcPts val="100"/>
              </a:spcBef>
              <a:buFont typeface="+mj-lt"/>
              <a:buAutoNum type="arabicPeriod"/>
              <a:defRPr/>
            </a:pPr>
            <a:r>
              <a:rPr lang="en-US" sz="2000" dirty="0" smtClean="0">
                <a:latin typeface="Century Gothic" panose="020B0502020202020204" pitchFamily="34" charset="0"/>
              </a:rPr>
              <a:t>Shoes - Comfortable</a:t>
            </a:r>
            <a:endParaRPr lang="en-US" sz="2000" dirty="0">
              <a:latin typeface="Century Gothic" panose="020B0502020202020204" pitchFamily="34" charset="0"/>
            </a:endParaRPr>
          </a:p>
          <a:p>
            <a:pPr marL="971550" lvl="1" indent="-514350" eaLnBrk="1" hangingPunct="1">
              <a:spcBef>
                <a:spcPts val="100"/>
              </a:spcBef>
              <a:buFont typeface="+mj-lt"/>
              <a:buAutoNum type="arabicPeriod"/>
              <a:defRPr/>
            </a:pPr>
            <a:r>
              <a:rPr lang="en-US" sz="2000" dirty="0" smtClean="0">
                <a:latin typeface="Century Gothic" panose="020B0502020202020204" pitchFamily="34" charset="0"/>
              </a:rPr>
              <a:t>Nails – Short and neat</a:t>
            </a:r>
            <a:endParaRPr lang="en-US" sz="2000" dirty="0">
              <a:latin typeface="Century Gothic" panose="020B0502020202020204" pitchFamily="34" charset="0"/>
            </a:endParaRPr>
          </a:p>
          <a:p>
            <a:pPr marL="971550" lvl="1" indent="-514350" eaLnBrk="1" hangingPunct="1">
              <a:spcBef>
                <a:spcPts val="100"/>
              </a:spcBef>
              <a:buFont typeface="+mj-lt"/>
              <a:buAutoNum type="arabicPeriod"/>
              <a:defRPr/>
            </a:pPr>
            <a:r>
              <a:rPr lang="en-US" sz="2000" dirty="0">
                <a:latin typeface="Century Gothic" panose="020B0502020202020204" pitchFamily="34" charset="0"/>
              </a:rPr>
              <a:t>Body </a:t>
            </a:r>
            <a:r>
              <a:rPr lang="en-US" sz="2000" dirty="0" smtClean="0">
                <a:latin typeface="Century Gothic" panose="020B0502020202020204" pitchFamily="34" charset="0"/>
              </a:rPr>
              <a:t>Odors – Fresh and mild perfume</a:t>
            </a:r>
            <a:endParaRPr lang="en-US" altLang="en-US" sz="2000" dirty="0">
              <a:latin typeface="Century Gothic" panose="020B0502020202020204" pitchFamily="34" charset="0"/>
            </a:endParaRPr>
          </a:p>
          <a:p>
            <a:pPr marL="369888" indent="-514350" eaLnBrk="1" hangingPunct="1">
              <a:spcBef>
                <a:spcPct val="20000"/>
              </a:spcBef>
              <a:spcAft>
                <a:spcPts val="3000"/>
              </a:spcAft>
              <a:defRPr/>
            </a:pPr>
            <a:endParaRPr lang="en-US" altLang="en-US" sz="2000" dirty="0">
              <a:solidFill>
                <a:srgbClr val="00415D"/>
              </a:solidFill>
              <a:latin typeface="Century Gothic" panose="020B0502020202020204" pitchFamily="34" charset="0"/>
            </a:endParaRPr>
          </a:p>
          <a:p>
            <a:pPr marL="369888" indent="-514350" eaLnBrk="1" hangingPunct="1">
              <a:spcBef>
                <a:spcPct val="20000"/>
              </a:spcBef>
              <a:buFontTx/>
              <a:buAutoNum type="arabicPeriod"/>
              <a:defRPr/>
            </a:pPr>
            <a:endParaRPr lang="en-US" sz="2000" dirty="0">
              <a:solidFill>
                <a:srgbClr val="00415D"/>
              </a:solidFill>
              <a:latin typeface="Century Gothic" panose="020B0502020202020204" pitchFamily="34" charset="0"/>
            </a:endParaRPr>
          </a:p>
        </p:txBody>
      </p:sp>
    </p:spTree>
    <p:extLst>
      <p:ext uri="{BB962C8B-B14F-4D97-AF65-F5344CB8AC3E}">
        <p14:creationId xmlns:p14="http://schemas.microsoft.com/office/powerpoint/2010/main" val="3866730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to="" calcmode="lin" valueType="num">
                                      <p:cBhvr>
                                        <p:cTn id="7" dur="1" fill="hold"/>
                                        <p:tgtEl>
                                          <p:spTgt spid="11">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 to="" calcmode="lin" valueType="num">
                                      <p:cBhvr>
                                        <p:cTn id="10" dur="1" fill="hold"/>
                                        <p:tgtEl>
                                          <p:spTgt spid="11">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to="" calcmode="lin" valueType="num">
                                      <p:cBhvr>
                                        <p:cTn id="13" dur="1" fill="hold"/>
                                        <p:tgtEl>
                                          <p:spTgt spid="11">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 to="" calcmode="lin" valueType="num">
                                      <p:cBhvr>
                                        <p:cTn id="16" dur="1" fill="hold"/>
                                        <p:tgtEl>
                                          <p:spTgt spid="11">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to="" calcmode="lin" valueType="num">
                                      <p:cBhvr>
                                        <p:cTn id="19" dur="1" fill="hold"/>
                                        <p:tgtEl>
                                          <p:spTgt spid="11">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 to="" calcmode="lin" valueType="num">
                                      <p:cBhvr>
                                        <p:cTn id="22" dur="1" fill="hold"/>
                                        <p:tgtEl>
                                          <p:spTgt spid="11">
                                            <p:txEl>
                                              <p:pRg st="5" end="5"/>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 to="" calcmode="lin" valueType="num">
                                      <p:cBhvr>
                                        <p:cTn id="25" dur="1" fill="hold"/>
                                        <p:tgtEl>
                                          <p:spTgt spid="11">
                                            <p:txEl>
                                              <p:pRg st="6" end="6"/>
                                            </p:txEl>
                                          </p:spTgt>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 to="" calcmode="lin" valueType="num">
                                      <p:cBhvr>
                                        <p:cTn id="28" dur="1" fill="hold"/>
                                        <p:tgtEl>
                                          <p:spTgt spid="11">
                                            <p:txEl>
                                              <p:pRg st="7" end="7"/>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5">
                                            <p:bg/>
                                          </p:spTgt>
                                        </p:tgtEl>
                                        <p:attrNameLst>
                                          <p:attrName>style.visibility</p:attrName>
                                        </p:attrNameLst>
                                      </p:cBhvr>
                                      <p:to>
                                        <p:strVal val="visible"/>
                                      </p:to>
                                    </p:set>
                                    <p:anim to="" calcmode="lin" valueType="num">
                                      <p:cBhvr>
                                        <p:cTn id="33" dur="1" fill="hold"/>
                                        <p:tgtEl>
                                          <p:spTgt spid="15">
                                            <p:bg/>
                                          </p:spTgt>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 to="" calcmode="lin" valueType="num">
                                      <p:cBhvr>
                                        <p:cTn id="38" dur="1" fill="hold"/>
                                        <p:tgtEl>
                                          <p:spTgt spid="15">
                                            <p:txEl>
                                              <p:pRg st="0" end="0"/>
                                            </p:txEl>
                                          </p:spTgt>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anim to="" calcmode="lin" valueType="num">
                                      <p:cBhvr>
                                        <p:cTn id="41" dur="1" fill="hold"/>
                                        <p:tgtEl>
                                          <p:spTgt spid="15">
                                            <p:txEl>
                                              <p:pRg st="1" end="1"/>
                                            </p:txEl>
                                          </p:spTgt>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15">
                                            <p:txEl>
                                              <p:pRg st="2" end="2"/>
                                            </p:txEl>
                                          </p:spTgt>
                                        </p:tgtEl>
                                        <p:attrNameLst>
                                          <p:attrName>style.visibility</p:attrName>
                                        </p:attrNameLst>
                                      </p:cBhvr>
                                      <p:to>
                                        <p:strVal val="visible"/>
                                      </p:to>
                                    </p:set>
                                    <p:anim to="" calcmode="lin" valueType="num">
                                      <p:cBhvr>
                                        <p:cTn id="44" dur="1" fill="hold"/>
                                        <p:tgtEl>
                                          <p:spTgt spid="15">
                                            <p:txEl>
                                              <p:pRg st="2" end="2"/>
                                            </p:txEl>
                                          </p:spTgt>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 to="" calcmode="lin" valueType="num">
                                      <p:cBhvr>
                                        <p:cTn id="47" dur="1" fill="hold"/>
                                        <p:tgtEl>
                                          <p:spTgt spid="15">
                                            <p:txEl>
                                              <p:pRg st="3" end="3"/>
                                            </p:txEl>
                                          </p:spTgt>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 to="" calcmode="lin" valueType="num">
                                      <p:cBhvr>
                                        <p:cTn id="50" dur="1" fill="hold"/>
                                        <p:tgtEl>
                                          <p:spTgt spid="15">
                                            <p:txEl>
                                              <p:pRg st="4" end="4"/>
                                            </p:txEl>
                                          </p:spTgt>
                                        </p:tgtEl>
                                        <p:attrNameLst>
                                          <p:attrName/>
                                        </p:attrNameLst>
                                      </p:cBhvr>
                                    </p:anim>
                                  </p:childTnLst>
                                </p:cTn>
                              </p:par>
                              <p:par>
                                <p:cTn id="51" presetID="24" presetClass="entr" presetSubtype="0" fill="hold" grpId="0" nodeType="withEffect">
                                  <p:stCondLst>
                                    <p:cond delay="0"/>
                                  </p:stCondLst>
                                  <p:childTnLst>
                                    <p:set>
                                      <p:cBhvr>
                                        <p:cTn id="52" dur="1" fill="hold">
                                          <p:stCondLst>
                                            <p:cond delay="0"/>
                                          </p:stCondLst>
                                        </p:cTn>
                                        <p:tgtEl>
                                          <p:spTgt spid="15">
                                            <p:txEl>
                                              <p:pRg st="5" end="5"/>
                                            </p:txEl>
                                          </p:spTgt>
                                        </p:tgtEl>
                                        <p:attrNameLst>
                                          <p:attrName>style.visibility</p:attrName>
                                        </p:attrNameLst>
                                      </p:cBhvr>
                                      <p:to>
                                        <p:strVal val="visible"/>
                                      </p:to>
                                    </p:set>
                                    <p:anim to="" calcmode="lin" valueType="num">
                                      <p:cBhvr>
                                        <p:cTn id="53" dur="1" fill="hold"/>
                                        <p:tgtEl>
                                          <p:spTgt spid="15">
                                            <p:txEl>
                                              <p:pRg st="5" end="5"/>
                                            </p:txEl>
                                          </p:spTgt>
                                        </p:tgtEl>
                                        <p:attrNameLst>
                                          <p:attrName/>
                                        </p:attrNameLst>
                                      </p:cBhvr>
                                    </p:anim>
                                  </p:childTnLst>
                                </p:cTn>
                              </p:par>
                              <p:par>
                                <p:cTn id="54" presetID="24" presetClass="entr" presetSubtype="0" fill="hold" grpId="0" nodeType="withEffect">
                                  <p:stCondLst>
                                    <p:cond delay="0"/>
                                  </p:stCondLst>
                                  <p:childTnLst>
                                    <p:set>
                                      <p:cBhvr>
                                        <p:cTn id="55" dur="1" fill="hold">
                                          <p:stCondLst>
                                            <p:cond delay="0"/>
                                          </p:stCondLst>
                                        </p:cTn>
                                        <p:tgtEl>
                                          <p:spTgt spid="15">
                                            <p:txEl>
                                              <p:pRg st="6" end="6"/>
                                            </p:txEl>
                                          </p:spTgt>
                                        </p:tgtEl>
                                        <p:attrNameLst>
                                          <p:attrName>style.visibility</p:attrName>
                                        </p:attrNameLst>
                                      </p:cBhvr>
                                      <p:to>
                                        <p:strVal val="visible"/>
                                      </p:to>
                                    </p:set>
                                    <p:anim to="" calcmode="lin" valueType="num">
                                      <p:cBhvr>
                                        <p:cTn id="56" dur="1" fill="hold"/>
                                        <p:tgtEl>
                                          <p:spTgt spid="15">
                                            <p:txEl>
                                              <p:pRg st="6" end="6"/>
                                            </p:txEl>
                                          </p:spTgt>
                                        </p:tgtEl>
                                        <p:attrNameLst>
                                          <p:attrName/>
                                        </p:attrNameLst>
                                      </p:cBhvr>
                                    </p:anim>
                                  </p:childTnLst>
                                </p:cTn>
                              </p:par>
                              <p:par>
                                <p:cTn id="57" presetID="24" presetClass="entr" presetSubtype="0" fill="hold" grpId="0" nodeType="withEffect">
                                  <p:stCondLst>
                                    <p:cond delay="0"/>
                                  </p:stCondLst>
                                  <p:childTnLst>
                                    <p:set>
                                      <p:cBhvr>
                                        <p:cTn id="58" dur="1" fill="hold">
                                          <p:stCondLst>
                                            <p:cond delay="0"/>
                                          </p:stCondLst>
                                        </p:cTn>
                                        <p:tgtEl>
                                          <p:spTgt spid="15">
                                            <p:txEl>
                                              <p:pRg st="7" end="7"/>
                                            </p:txEl>
                                          </p:spTgt>
                                        </p:tgtEl>
                                        <p:attrNameLst>
                                          <p:attrName>style.visibility</p:attrName>
                                        </p:attrNameLst>
                                      </p:cBhvr>
                                      <p:to>
                                        <p:strVal val="visible"/>
                                      </p:to>
                                    </p:set>
                                    <p:anim to="" calcmode="lin" valueType="num">
                                      <p:cBhvr>
                                        <p:cTn id="59" dur="1" fill="hold"/>
                                        <p:tgtEl>
                                          <p:spTgt spid="15">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5"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PROFESSIONAL </a:t>
            </a:r>
            <a:r>
              <a:rPr lang="en-US" sz="6600" b="0" dirty="0">
                <a:solidFill>
                  <a:schemeClr val="bg1"/>
                </a:solidFill>
                <a:latin typeface="Freestyle Script" panose="030804020302050B0404" pitchFamily="66" charset="0"/>
              </a:rPr>
              <a:t>Image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Content Placeholder 2"/>
          <p:cNvSpPr txBox="1">
            <a:spLocks/>
          </p:cNvSpPr>
          <p:nvPr/>
        </p:nvSpPr>
        <p:spPr>
          <a:xfrm>
            <a:off x="460375" y="2150496"/>
            <a:ext cx="8503456" cy="3383331"/>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marL="742950" indent="-742950">
              <a:buFont typeface="Arial" panose="020B0604020202020204" pitchFamily="34" charset="0"/>
              <a:buNone/>
            </a:pPr>
            <a:r>
              <a:rPr lang="en-US" altLang="en-US" sz="2000" b="1" dirty="0">
                <a:solidFill>
                  <a:schemeClr val="accent6">
                    <a:lumMod val="75000"/>
                  </a:schemeClr>
                </a:solidFill>
              </a:rPr>
              <a:t>Points to note:</a:t>
            </a:r>
          </a:p>
          <a:p>
            <a:pPr marL="742950" indent="-742950">
              <a:buFont typeface="Arial" panose="020B0604020202020204" pitchFamily="34" charset="0"/>
              <a:buNone/>
            </a:pPr>
            <a:endParaRPr lang="en-US" altLang="en-US" sz="2000" dirty="0">
              <a:solidFill>
                <a:schemeClr val="tx1"/>
              </a:solidFill>
            </a:endParaRPr>
          </a:p>
          <a:p>
            <a:pPr marL="742950" indent="-742950">
              <a:buFontTx/>
              <a:buAutoNum type="arabicPeriod"/>
            </a:pPr>
            <a:r>
              <a:rPr lang="en-US" altLang="en-US" sz="2000" dirty="0">
                <a:solidFill>
                  <a:schemeClr val="tx1"/>
                </a:solidFill>
              </a:rPr>
              <a:t>The world is a catwalk</a:t>
            </a:r>
          </a:p>
          <a:p>
            <a:pPr marL="742950" indent="-742950">
              <a:buFontTx/>
              <a:buAutoNum type="arabicPeriod"/>
            </a:pPr>
            <a:r>
              <a:rPr lang="en-US" altLang="en-US" sz="2000" dirty="0">
                <a:solidFill>
                  <a:schemeClr val="tx1"/>
                </a:solidFill>
              </a:rPr>
              <a:t>Everyday is a photo-shoot</a:t>
            </a:r>
          </a:p>
          <a:p>
            <a:pPr marL="742950" indent="-742950">
              <a:buFontTx/>
              <a:buAutoNum type="arabicPeriod"/>
            </a:pPr>
            <a:r>
              <a:rPr lang="en-US" altLang="en-US" sz="2000" dirty="0">
                <a:solidFill>
                  <a:schemeClr val="tx1"/>
                </a:solidFill>
              </a:rPr>
              <a:t>Everyone you meet interviews you.</a:t>
            </a:r>
          </a:p>
          <a:p>
            <a:pPr marL="742950" indent="-742950">
              <a:buFontTx/>
              <a:buAutoNum type="arabicPeriod"/>
            </a:pPr>
            <a:r>
              <a:rPr lang="en-US" altLang="en-US" sz="2000" dirty="0">
                <a:solidFill>
                  <a:schemeClr val="tx1"/>
                </a:solidFill>
              </a:rPr>
              <a:t>If you look good; you feel good.</a:t>
            </a:r>
          </a:p>
          <a:p>
            <a:pPr marL="742950" indent="-742950">
              <a:buFontTx/>
              <a:buAutoNum type="arabicPeriod"/>
            </a:pPr>
            <a:r>
              <a:rPr lang="en-US" altLang="en-US" sz="2000" dirty="0">
                <a:solidFill>
                  <a:schemeClr val="tx1"/>
                </a:solidFill>
              </a:rPr>
              <a:t>If you feel good you perform better</a:t>
            </a:r>
          </a:p>
        </p:txBody>
      </p:sp>
      <p:pic>
        <p:nvPicPr>
          <p:cNvPr id="14338" name="Picture 2" descr="Image result for Image of an african male and female profess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344" y="1716088"/>
            <a:ext cx="6213656" cy="350065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495204" y="5638566"/>
            <a:ext cx="6875280" cy="76944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4400" b="1" dirty="0">
                <a:ln w="11430"/>
                <a:solidFill>
                  <a:schemeClr val="accent6">
                    <a:lumMod val="75000"/>
                  </a:schemeClr>
                </a:solidFill>
                <a:effectLst>
                  <a:outerShdw blurRad="50800" dist="39000" dir="5460000" algn="tl">
                    <a:srgbClr val="000000">
                      <a:alpha val="38000"/>
                    </a:srgbClr>
                  </a:outerShdw>
                </a:effectLst>
                <a:latin typeface="Arial" charset="0"/>
                <a:ea typeface="ＭＳ Ｐゴシック" pitchFamily="-46" charset="-128"/>
                <a:cs typeface="Arial" charset="0"/>
              </a:rPr>
              <a:t>ALWAYS look your BEST</a:t>
            </a:r>
          </a:p>
        </p:txBody>
      </p:sp>
    </p:spTree>
    <p:extLst>
      <p:ext uri="{BB962C8B-B14F-4D97-AF65-F5344CB8AC3E}">
        <p14:creationId xmlns:p14="http://schemas.microsoft.com/office/powerpoint/2010/main" val="923098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 calcmode="lin" valueType="num">
                                      <p:cBhvr additive="base">
                                        <p:cTn id="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 calcmode="lin" valueType="num">
                                      <p:cBhvr additive="base">
                                        <p:cTn id="1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 calcmode="lin" valueType="num">
                                      <p:cBhvr additive="base">
                                        <p:cTn id="1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anim calcmode="lin" valueType="num">
                                      <p:cBhvr additive="base">
                                        <p:cTn id="25"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 calcmode="lin" valueType="num">
                                      <p:cBhvr additive="base">
                                        <p:cTn id="3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NEGOTIATION </a:t>
            </a:r>
            <a:r>
              <a:rPr lang="en-US" sz="6600" b="0" dirty="0">
                <a:solidFill>
                  <a:schemeClr val="bg1"/>
                </a:solidFill>
                <a:latin typeface="Freestyle Script" panose="030804020302050B0404" pitchFamily="66" charset="0"/>
              </a:rPr>
              <a:t>Skills</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5" y="1978925"/>
            <a:ext cx="11731625" cy="400110"/>
          </a:xfrm>
          <a:prstGeom prst="rect">
            <a:avLst/>
          </a:prstGeom>
          <a:noFill/>
        </p:spPr>
        <p:txBody>
          <a:bodyPr wrap="square" rtlCol="0">
            <a:spAutoFit/>
          </a:bodyPr>
          <a:lstStyle/>
          <a:p>
            <a:r>
              <a:rPr lang="en-US" sz="2000" dirty="0">
                <a:latin typeface="Century Gothic" panose="020B0502020202020204" pitchFamily="34" charset="0"/>
              </a:rPr>
              <a:t>Negotiation is a </a:t>
            </a:r>
            <a:r>
              <a:rPr lang="en-US" sz="2000" b="1" dirty="0">
                <a:solidFill>
                  <a:schemeClr val="accent6">
                    <a:lumMod val="75000"/>
                  </a:schemeClr>
                </a:solidFill>
                <a:latin typeface="Century Gothic" panose="020B0502020202020204" pitchFamily="34" charset="0"/>
              </a:rPr>
              <a:t>formal discussion</a:t>
            </a:r>
            <a:r>
              <a:rPr lang="en-US" sz="2000" dirty="0">
                <a:latin typeface="Century Gothic" panose="020B0502020202020204" pitchFamily="34" charset="0"/>
              </a:rPr>
              <a:t> between people who are trying to reach an </a:t>
            </a:r>
            <a:r>
              <a:rPr lang="en-US" sz="2000" b="1" dirty="0">
                <a:solidFill>
                  <a:schemeClr val="accent6">
                    <a:lumMod val="75000"/>
                  </a:schemeClr>
                </a:solidFill>
                <a:latin typeface="Century Gothic" panose="020B0502020202020204" pitchFamily="34" charset="0"/>
              </a:rPr>
              <a:t>agreement</a:t>
            </a:r>
            <a:r>
              <a:rPr lang="en-US" sz="2000" dirty="0">
                <a:latin typeface="Century Gothic" panose="020B0502020202020204" pitchFamily="34" charset="0"/>
              </a:rPr>
              <a:t>.</a:t>
            </a:r>
          </a:p>
        </p:txBody>
      </p:sp>
      <p:sp>
        <p:nvSpPr>
          <p:cNvPr id="6" name="TextBox 5"/>
          <p:cNvSpPr txBox="1"/>
          <p:nvPr/>
        </p:nvSpPr>
        <p:spPr>
          <a:xfrm>
            <a:off x="744703" y="2565779"/>
            <a:ext cx="9545709"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Century Gothic" panose="020B0502020202020204" pitchFamily="34" charset="0"/>
              </a:rPr>
              <a:t>Effective verbal communication. </a:t>
            </a:r>
          </a:p>
          <a:p>
            <a:pPr marL="285750" indent="-285750">
              <a:buFont typeface="Wingdings" panose="05000000000000000000" pitchFamily="2" charset="2"/>
              <a:buChar char="v"/>
            </a:pPr>
            <a:r>
              <a:rPr lang="en-US" dirty="0">
                <a:latin typeface="Century Gothic" panose="020B0502020202020204" pitchFamily="34" charset="0"/>
              </a:rPr>
              <a:t>Listening.</a:t>
            </a:r>
          </a:p>
          <a:p>
            <a:pPr marL="285750" indent="-285750">
              <a:buFont typeface="Wingdings" panose="05000000000000000000" pitchFamily="2" charset="2"/>
              <a:buChar char="v"/>
            </a:pPr>
            <a:r>
              <a:rPr lang="en-US" dirty="0">
                <a:latin typeface="Century Gothic" panose="020B0502020202020204" pitchFamily="34" charset="0"/>
              </a:rPr>
              <a:t>Reducing misunderstandings is a key part of effective negotiation.</a:t>
            </a:r>
          </a:p>
          <a:p>
            <a:pPr marL="285750" indent="-285750">
              <a:buFont typeface="Wingdings" panose="05000000000000000000" pitchFamily="2" charset="2"/>
              <a:buChar char="v"/>
            </a:pPr>
            <a:r>
              <a:rPr lang="en-US" dirty="0">
                <a:latin typeface="Century Gothic" panose="020B0502020202020204" pitchFamily="34" charset="0"/>
              </a:rPr>
              <a:t>Rapport Building.</a:t>
            </a:r>
          </a:p>
          <a:p>
            <a:pPr marL="285750" indent="-285750">
              <a:buFont typeface="Wingdings" panose="05000000000000000000" pitchFamily="2" charset="2"/>
              <a:buChar char="v"/>
            </a:pPr>
            <a:r>
              <a:rPr lang="en-US" dirty="0">
                <a:latin typeface="Century Gothic" panose="020B0502020202020204" pitchFamily="34" charset="0"/>
              </a:rPr>
              <a:t>Problem Solving.</a:t>
            </a:r>
          </a:p>
          <a:p>
            <a:pPr marL="285750" indent="-285750">
              <a:buFont typeface="Wingdings" panose="05000000000000000000" pitchFamily="2" charset="2"/>
              <a:buChar char="v"/>
            </a:pPr>
            <a:r>
              <a:rPr lang="en-US" dirty="0">
                <a:latin typeface="Century Gothic" panose="020B0502020202020204" pitchFamily="34" charset="0"/>
              </a:rPr>
              <a:t>Decision Making.</a:t>
            </a:r>
          </a:p>
          <a:p>
            <a:pPr marL="285750" indent="-285750">
              <a:buFont typeface="Wingdings" panose="05000000000000000000" pitchFamily="2" charset="2"/>
              <a:buChar char="v"/>
            </a:pPr>
            <a:r>
              <a:rPr lang="en-US" dirty="0">
                <a:latin typeface="Century Gothic" panose="020B0502020202020204" pitchFamily="34" charset="0"/>
              </a:rPr>
              <a:t>Assertiveness.</a:t>
            </a:r>
          </a:p>
          <a:p>
            <a:pPr marL="285750" indent="-285750">
              <a:buFont typeface="Wingdings" panose="05000000000000000000" pitchFamily="2" charset="2"/>
              <a:buChar char="v"/>
            </a:pPr>
            <a:r>
              <a:rPr lang="en-US" dirty="0">
                <a:latin typeface="Century Gothic" panose="020B0502020202020204" pitchFamily="34" charset="0"/>
              </a:rPr>
              <a:t>Dealing with Difficult Situations.</a:t>
            </a:r>
          </a:p>
        </p:txBody>
      </p:sp>
      <p:pic>
        <p:nvPicPr>
          <p:cNvPr id="16386" name="Picture 2" descr="Image result for professional animation image on negot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360" y="3271187"/>
            <a:ext cx="3431465" cy="341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NEGOTIATION </a:t>
            </a:r>
            <a:r>
              <a:rPr lang="en-US" sz="6600" b="0" dirty="0">
                <a:solidFill>
                  <a:schemeClr val="bg1"/>
                </a:solidFill>
                <a:latin typeface="Freestyle Script" panose="030804020302050B0404" pitchFamily="66" charset="0"/>
              </a:rPr>
              <a:t>Skills</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8"/>
          <p:cNvSpPr txBox="1">
            <a:spLocks noChangeArrowheads="1"/>
          </p:cNvSpPr>
          <p:nvPr/>
        </p:nvSpPr>
        <p:spPr bwMode="auto">
          <a:xfrm>
            <a:off x="307975" y="1826135"/>
            <a:ext cx="2928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dirty="0">
                <a:solidFill>
                  <a:srgbClr val="0070C0"/>
                </a:solidFill>
                <a:latin typeface="Arial" panose="020B0604020202020204" pitchFamily="34" charset="0"/>
              </a:rPr>
              <a:t>Active LISTENING </a:t>
            </a:r>
          </a:p>
          <a:p>
            <a:pPr algn="ctr">
              <a:spcBef>
                <a:spcPct val="0"/>
              </a:spcBef>
              <a:buFontTx/>
              <a:buNone/>
            </a:pPr>
            <a:r>
              <a:rPr lang="en-US" altLang="en-US" sz="1800" b="1" dirty="0">
                <a:latin typeface="Arial" panose="020B0604020202020204" pitchFamily="34" charset="0"/>
              </a:rPr>
              <a:t>3-stage process:</a:t>
            </a:r>
            <a:endParaRPr lang="en-US" altLang="en-US" sz="1800" dirty="0">
              <a:latin typeface="Arial" panose="020B0604020202020204" pitchFamily="34" charset="0"/>
            </a:endParaRPr>
          </a:p>
          <a:p>
            <a:pPr algn="ctr">
              <a:spcBef>
                <a:spcPct val="0"/>
              </a:spcBef>
              <a:buFontTx/>
              <a:buNone/>
            </a:pPr>
            <a:endParaRPr lang="en-US" altLang="en-US" sz="1800" dirty="0">
              <a:latin typeface="Arial" panose="020B0604020202020204" pitchFamily="34" charset="0"/>
            </a:endParaRPr>
          </a:p>
        </p:txBody>
      </p:sp>
      <p:graphicFrame>
        <p:nvGraphicFramePr>
          <p:cNvPr id="13" name="Content Placeholder 7"/>
          <p:cNvGraphicFramePr>
            <a:graphicFrameLocks/>
          </p:cNvGraphicFramePr>
          <p:nvPr>
            <p:extLst>
              <p:ext uri="{D42A27DB-BD31-4B8C-83A1-F6EECF244321}">
                <p14:modId xmlns:p14="http://schemas.microsoft.com/office/powerpoint/2010/main" val="699586603"/>
              </p:ext>
            </p:extLst>
          </p:nvPr>
        </p:nvGraphicFramePr>
        <p:xfrm>
          <a:off x="5936776" y="1998829"/>
          <a:ext cx="5181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6" descr="CIZ0015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600" y="2743200"/>
            <a:ext cx="21209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941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F5860C84-061E-4D3C-84FC-9862F292F96A}"/>
                                            </p:graphicEl>
                                          </p:spTgt>
                                        </p:tgtEl>
                                        <p:attrNameLst>
                                          <p:attrName>style.visibility</p:attrName>
                                        </p:attrNameLst>
                                      </p:cBhvr>
                                      <p:to>
                                        <p:strVal val="visible"/>
                                      </p:to>
                                    </p:set>
                                    <p:animEffect transition="in" filter="fade">
                                      <p:cBhvr>
                                        <p:cTn id="7" dur="2000"/>
                                        <p:tgtEl>
                                          <p:spTgt spid="13">
                                            <p:graphicEl>
                                              <a:dgm id="{F5860C84-061E-4D3C-84FC-9862F292F96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0902E3D4-9617-40F0-B478-9B6E1A60F9A6}"/>
                                            </p:graphicEl>
                                          </p:spTgt>
                                        </p:tgtEl>
                                        <p:attrNameLst>
                                          <p:attrName>style.visibility</p:attrName>
                                        </p:attrNameLst>
                                      </p:cBhvr>
                                      <p:to>
                                        <p:strVal val="visible"/>
                                      </p:to>
                                    </p:set>
                                    <p:animEffect transition="in" filter="fade">
                                      <p:cBhvr>
                                        <p:cTn id="12" dur="2000"/>
                                        <p:tgtEl>
                                          <p:spTgt spid="13">
                                            <p:graphicEl>
                                              <a:dgm id="{0902E3D4-9617-40F0-B478-9B6E1A60F9A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graphicEl>
                                              <a:dgm id="{513ED0C2-22C0-4AE1-ABB1-DB9C1E0C068B}"/>
                                            </p:graphicEl>
                                          </p:spTgt>
                                        </p:tgtEl>
                                        <p:attrNameLst>
                                          <p:attrName>style.visibility</p:attrName>
                                        </p:attrNameLst>
                                      </p:cBhvr>
                                      <p:to>
                                        <p:strVal val="visible"/>
                                      </p:to>
                                    </p:set>
                                    <p:animEffect transition="in" filter="fade">
                                      <p:cBhvr>
                                        <p:cTn id="17" dur="2000"/>
                                        <p:tgtEl>
                                          <p:spTgt spid="13">
                                            <p:graphicEl>
                                              <a:dgm id="{513ED0C2-22C0-4AE1-ABB1-DB9C1E0C068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graphicEl>
                                              <a:dgm id="{D0A8C373-E8F0-4BC3-A2CF-A269F504A5C9}"/>
                                            </p:graphicEl>
                                          </p:spTgt>
                                        </p:tgtEl>
                                        <p:attrNameLst>
                                          <p:attrName>style.visibility</p:attrName>
                                        </p:attrNameLst>
                                      </p:cBhvr>
                                      <p:to>
                                        <p:strVal val="visible"/>
                                      </p:to>
                                    </p:set>
                                    <p:animEffect transition="in" filter="fade">
                                      <p:cBhvr>
                                        <p:cTn id="22" dur="2000"/>
                                        <p:tgtEl>
                                          <p:spTgt spid="13">
                                            <p:graphicEl>
                                              <a:dgm id="{D0A8C373-E8F0-4BC3-A2CF-A269F504A5C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graphicEl>
                                              <a:dgm id="{2AD7493F-9F9F-4018-AF8E-0DB523951C68}"/>
                                            </p:graphicEl>
                                          </p:spTgt>
                                        </p:tgtEl>
                                        <p:attrNameLst>
                                          <p:attrName>style.visibility</p:attrName>
                                        </p:attrNameLst>
                                      </p:cBhvr>
                                      <p:to>
                                        <p:strVal val="visible"/>
                                      </p:to>
                                    </p:set>
                                    <p:animEffect transition="in" filter="fade">
                                      <p:cBhvr>
                                        <p:cTn id="27" dur="2000"/>
                                        <p:tgtEl>
                                          <p:spTgt spid="13">
                                            <p:graphicEl>
                                              <a:dgm id="{2AD7493F-9F9F-4018-AF8E-0DB523951C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graphicEl>
                                              <a:dgm id="{FE1FA8EF-FC1F-4DC5-8965-AE41D46B0330}"/>
                                            </p:graphicEl>
                                          </p:spTgt>
                                        </p:tgtEl>
                                        <p:attrNameLst>
                                          <p:attrName>style.visibility</p:attrName>
                                        </p:attrNameLst>
                                      </p:cBhvr>
                                      <p:to>
                                        <p:strVal val="visible"/>
                                      </p:to>
                                    </p:set>
                                    <p:animEffect transition="in" filter="fade">
                                      <p:cBhvr>
                                        <p:cTn id="32" dur="2000"/>
                                        <p:tgtEl>
                                          <p:spTgt spid="13">
                                            <p:graphicEl>
                                              <a:dgm id="{FE1FA8EF-FC1F-4DC5-8965-AE41D46B03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3"/>
          <p:cNvSpPr txBox="1">
            <a:spLocks/>
          </p:cNvSpPr>
          <p:nvPr/>
        </p:nvSpPr>
        <p:spPr>
          <a:xfrm>
            <a:off x="7123763" y="1847733"/>
            <a:ext cx="4191000" cy="4525963"/>
          </a:xfrm>
          <a:prstGeom prst="rect">
            <a:avLst/>
          </a:prstGeom>
        </p:spPr>
        <p:txBody>
          <a:bodyPr anchor="ct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marL="463550" lvl="2" indent="-354013"/>
            <a:r>
              <a:rPr lang="en-US" altLang="en-US" sz="4800" dirty="0"/>
              <a:t>Be observant</a:t>
            </a:r>
          </a:p>
          <a:p>
            <a:pPr marL="1092200" lvl="3" indent="-573088">
              <a:buClr>
                <a:srgbClr val="E6B222"/>
              </a:buClr>
              <a:buFont typeface="Wingdings" panose="05000000000000000000" pitchFamily="2" charset="2"/>
              <a:buChar char="v"/>
            </a:pPr>
            <a:r>
              <a:rPr lang="en-US" altLang="en-US" sz="3200" dirty="0"/>
              <a:t>Physical environment</a:t>
            </a:r>
          </a:p>
          <a:p>
            <a:pPr marL="1092200" lvl="3" indent="-573088">
              <a:buClr>
                <a:srgbClr val="E6B222"/>
              </a:buClr>
              <a:buFont typeface="Wingdings" panose="05000000000000000000" pitchFamily="2" charset="2"/>
              <a:buChar char="v"/>
            </a:pPr>
            <a:r>
              <a:rPr lang="en-US" altLang="en-US" sz="3200" dirty="0"/>
              <a:t>Emotional environment</a:t>
            </a:r>
          </a:p>
          <a:p>
            <a:pPr>
              <a:buFontTx/>
              <a:buNone/>
            </a:pPr>
            <a:endParaRPr lang="en-US" altLang="en-US" sz="4400" dirty="0"/>
          </a:p>
        </p:txBody>
      </p:sp>
      <p:pic>
        <p:nvPicPr>
          <p:cNvPr id="14" name="Picture 4" descr="C:\Documents and Settings\Frida Owinga\Local Settings\Temporary Internet Files\Content.IE5\R0GU4YON\dglxasset[1].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740" y="1599633"/>
            <a:ext cx="17875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Documents and Settings\Frida Owinga\Local Settings\Temporary Internet Files\Content.IE5\GT274DEZ\dglxasset[1].asp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0847" y="4435522"/>
            <a:ext cx="15017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descr="C:\Documents and Settings\Frida Owinga\Local Settings\Temporary Internet Files\Content.IE5\8JES8ZUH\dglxasset[3].asp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5519" y="2623545"/>
            <a:ext cx="1271587"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C:\Documents and Settings\Frida Owinga\Local Settings\Temporary Internet Files\Content.IE5\W52N0LQ7\dglxasset[2].aspx"/>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1838" y="5057635"/>
            <a:ext cx="13779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684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ontent Placeholder 2"/>
          <p:cNvSpPr txBox="1">
            <a:spLocks/>
          </p:cNvSpPr>
          <p:nvPr/>
        </p:nvSpPr>
        <p:spPr bwMode="auto">
          <a:xfrm>
            <a:off x="765175" y="2220785"/>
            <a:ext cx="609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Smile!! Smile! Smile!</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Use direct eye contact.</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Be aware of your body language and tone of voice.</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Make sure the environment is ALWAYS clean and professional.</a:t>
            </a:r>
          </a:p>
          <a:p>
            <a:pPr marL="514350" marR="0" lvl="0" indent="-514350" algn="l" defTabSz="914400" rtl="0" eaLnBrk="1" fontAlgn="base" latinLnBrk="0" hangingPunct="1">
              <a:lnSpc>
                <a:spcPct val="100000"/>
              </a:lnSpc>
              <a:spcBef>
                <a:spcPct val="20000"/>
              </a:spcBef>
              <a:spcAft>
                <a:spcPct val="0"/>
              </a:spcAft>
              <a:buClr>
                <a:srgbClr val="F79646"/>
              </a:buClr>
              <a:buSzTx/>
              <a:buFont typeface="+mj-lt"/>
              <a:buAutoNum type="arabicPeriod"/>
              <a:tabLst/>
              <a:defRPr/>
            </a:pP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Be </a:t>
            </a:r>
            <a:r>
              <a:rPr kumimoji="0" lang="en-US" sz="2000" b="0"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rPr>
              <a:t>GENUINE</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a:t>
            </a:r>
          </a:p>
          <a:p>
            <a:pPr marL="514350" marR="0" lvl="0" indent="-514350" algn="l" defTabSz="914400" rtl="0" eaLnBrk="1" fontAlgn="base" latinLnBrk="0" hangingPunct="1">
              <a:lnSpc>
                <a:spcPct val="100000"/>
              </a:lnSpc>
              <a:spcBef>
                <a:spcPct val="20000"/>
              </a:spcBef>
              <a:spcAft>
                <a:spcPct val="0"/>
              </a:spcAft>
              <a:buClr>
                <a:srgbClr val="F79646"/>
              </a:buClr>
              <a:buSzTx/>
              <a:buFont typeface="Arial" panose="020B0604020202020204" pitchFamily="34" charset="0"/>
              <a:buNone/>
              <a:tabLst/>
              <a:defRPr/>
            </a:pPr>
            <a:r>
              <a:rPr kumimoji="0" lang="en-US" sz="2000" b="0" i="0" u="none" strike="noStrike" kern="1200" cap="none" spc="0" normalizeH="0" baseline="0" noProof="0" dirty="0">
                <a:ln>
                  <a:noFill/>
                </a:ln>
                <a:solidFill>
                  <a:srgbClr val="F79646"/>
                </a:solidFill>
                <a:effectLst/>
                <a:uLnTx/>
                <a:uFillTx/>
                <a:latin typeface="Century Gothic" panose="020B0502020202020204" pitchFamily="34" charset="0"/>
              </a:rPr>
              <a:t>6.</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  The customer is </a:t>
            </a:r>
            <a:r>
              <a:rPr kumimoji="0" lang="en-US" sz="2000" b="0"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rPr>
              <a:t>ALWAYS</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rPr>
              <a:t> right even if they are wrong</a:t>
            </a:r>
          </a:p>
          <a:p>
            <a:pPr marL="514350" marR="0" lvl="0" indent="-514350" algn="l" defTabSz="914400" rtl="0" eaLnBrk="1" fontAlgn="base" latinLnBrk="0" hangingPunct="1">
              <a:lnSpc>
                <a:spcPct val="100000"/>
              </a:lnSpc>
              <a:spcBef>
                <a:spcPct val="20000"/>
              </a:spcBef>
              <a:spcAft>
                <a:spcPct val="0"/>
              </a:spcAft>
              <a:buClr>
                <a:srgbClr val="E6B222"/>
              </a:buClr>
              <a:buSzTx/>
              <a:buFontTx/>
              <a:buAutoNum type="arabicPeriod"/>
              <a:tabLst/>
              <a:defRPr/>
            </a:pPr>
            <a:endPar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ndParaRPr>
          </a:p>
        </p:txBody>
      </p:sp>
      <p:pic>
        <p:nvPicPr>
          <p:cNvPr id="20" name="Picture 1" descr="C:\Documents and Settings\Frida Owinga\Local Settings\Temporary Internet Files\Content.IE5\2PKXAH6J\dglxasset[3].as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7551" y="3486826"/>
            <a:ext cx="18272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296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additive="base">
                                        <p:cTn id="13"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 calcmode="lin" valueType="num">
                                      <p:cBhvr additive="base">
                                        <p:cTn id="19"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anim calcmode="lin" valueType="num">
                                      <p:cBhvr additive="base">
                                        <p:cTn id="25"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 calcmode="lin" valueType="num">
                                      <p:cBhvr additive="base">
                                        <p:cTn id="31"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 calcmode="lin" valueType="num">
                                      <p:cBhvr additive="base">
                                        <p:cTn id="37" dur="500" fill="hold"/>
                                        <p:tgtEl>
                                          <p:spTgt spid="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bwMode="auto">
          <a:xfrm>
            <a:off x="612775" y="1716088"/>
            <a:ext cx="5364944" cy="64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rPr>
              <a:t>Dealing Client Complaints</a:t>
            </a:r>
          </a:p>
        </p:txBody>
      </p:sp>
      <p:graphicFrame>
        <p:nvGraphicFramePr>
          <p:cNvPr id="15" name="Content Placeholder 3"/>
          <p:cNvGraphicFramePr>
            <a:graphicFrameLocks/>
          </p:cNvGraphicFramePr>
          <p:nvPr>
            <p:extLst>
              <p:ext uri="{D42A27DB-BD31-4B8C-83A1-F6EECF244321}">
                <p14:modId xmlns:p14="http://schemas.microsoft.com/office/powerpoint/2010/main" val="1627790669"/>
              </p:ext>
            </p:extLst>
          </p:nvPr>
        </p:nvGraphicFramePr>
        <p:xfrm>
          <a:off x="1684988" y="235811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2" descr="C:\Documents and Settings\Frida Owinga\Local Settings\Temporary Internet Files\Content.IE5\WH678LIN\dglxasset[1].asp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16185" y="3707488"/>
            <a:ext cx="18272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21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Reporting</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bwMode="auto">
          <a:xfrm>
            <a:off x="612775" y="1716088"/>
            <a:ext cx="5364944" cy="64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endParaRPr>
          </a:p>
        </p:txBody>
      </p:sp>
      <p:sp>
        <p:nvSpPr>
          <p:cNvPr id="12" name="Rectangle 3"/>
          <p:cNvSpPr txBox="1">
            <a:spLocks noChangeArrowheads="1"/>
          </p:cNvSpPr>
          <p:nvPr/>
        </p:nvSpPr>
        <p:spPr>
          <a:xfrm>
            <a:off x="284813" y="1973380"/>
            <a:ext cx="8839200" cy="4525963"/>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lnSpc>
                <a:spcPct val="80000"/>
              </a:lnSpc>
              <a:buFontTx/>
              <a:buNone/>
            </a:pPr>
            <a:r>
              <a:rPr lang="en-US" sz="2000" dirty="0" smtClean="0">
                <a:solidFill>
                  <a:schemeClr val="tx1"/>
                </a:solidFill>
                <a:latin typeface="Century Gothic" panose="020B0502020202020204" pitchFamily="34" charset="0"/>
              </a:rPr>
              <a:t>During the Activation, the BA will give a report on:</a:t>
            </a:r>
          </a:p>
          <a:p>
            <a:pPr>
              <a:lnSpc>
                <a:spcPct val="80000"/>
              </a:lnSpc>
              <a:buFontTx/>
              <a:buNone/>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Customers contacts, names</a:t>
            </a:r>
          </a:p>
          <a:p>
            <a:pPr>
              <a:lnSpc>
                <a:spcPct val="80000"/>
              </a:lnSpc>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Consumers feedback on the brand </a:t>
            </a:r>
          </a:p>
          <a:p>
            <a:pPr lvl="2">
              <a:lnSpc>
                <a:spcPct val="80000"/>
              </a:lnSpc>
              <a:buFont typeface="Arial" pitchFamily="34" charset="0"/>
              <a:buNone/>
            </a:pPr>
            <a:r>
              <a:rPr lang="en-US" sz="2000" dirty="0" smtClean="0">
                <a:latin typeface="Century Gothic" panose="020B0502020202020204" pitchFamily="34" charset="0"/>
              </a:rPr>
              <a:t>Positive/ Negative</a:t>
            </a:r>
          </a:p>
          <a:p>
            <a:pPr lvl="2">
              <a:lnSpc>
                <a:spcPct val="80000"/>
              </a:lnSpc>
              <a:buFont typeface="Arial" pitchFamily="34" charset="0"/>
              <a:buNone/>
            </a:pPr>
            <a:endParaRPr lang="en-US" sz="2000" dirty="0" smtClean="0">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Sales performance and stock availability</a:t>
            </a:r>
          </a:p>
          <a:p>
            <a:pPr>
              <a:lnSpc>
                <a:spcPct val="80000"/>
              </a:lnSpc>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Market Intelligence</a:t>
            </a:r>
          </a:p>
          <a:p>
            <a:pPr>
              <a:lnSpc>
                <a:spcPct val="80000"/>
              </a:lnSpc>
            </a:pPr>
            <a:endParaRPr lang="en-US" sz="2000" dirty="0" smtClean="0">
              <a:solidFill>
                <a:schemeClr val="tx1"/>
              </a:solidFill>
              <a:latin typeface="Century Gothic" panose="020B0502020202020204" pitchFamily="34" charset="0"/>
            </a:endParaRPr>
          </a:p>
          <a:p>
            <a:pPr>
              <a:lnSpc>
                <a:spcPct val="80000"/>
              </a:lnSpc>
            </a:pPr>
            <a:r>
              <a:rPr lang="en-US" sz="2000" dirty="0" smtClean="0">
                <a:solidFill>
                  <a:schemeClr val="tx1"/>
                </a:solidFill>
                <a:latin typeface="Century Gothic" panose="020B0502020202020204" pitchFamily="34" charset="0"/>
              </a:rPr>
              <a:t>Any other relevant information</a:t>
            </a:r>
          </a:p>
          <a:p>
            <a:pPr>
              <a:lnSpc>
                <a:spcPct val="80000"/>
              </a:lnSpc>
            </a:pPr>
            <a:endParaRPr lang="en-US"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8486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txBox="1">
            <a:spLocks/>
          </p:cNvSpPr>
          <p:nvPr/>
        </p:nvSpPr>
        <p:spPr bwMode="auto">
          <a:xfrm>
            <a:off x="1846997" y="922735"/>
            <a:ext cx="8290504" cy="593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rgbClr val="0070C0"/>
                </a:solidFill>
                <a:effectLst/>
                <a:uLnTx/>
                <a:uFillTx/>
                <a:latin typeface="Calibri"/>
                <a:ea typeface="+mn-ea"/>
                <a:cs typeface="+mn-cs"/>
              </a:rPr>
              <a:t>We value you! </a:t>
            </a: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rgbClr val="F79646">
                    <a:lumMod val="75000"/>
                  </a:srgbClr>
                </a:solidFill>
                <a:effectLst/>
                <a:uLnTx/>
                <a:uFillTx/>
                <a:latin typeface="Calibri"/>
                <a:ea typeface="+mn-ea"/>
                <a:cs typeface="+mn-cs"/>
              </a:rPr>
              <a:t>We value your time!</a:t>
            </a: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6600" b="0" i="0" u="none" strike="noStrike" kern="1200" cap="none" spc="0" normalizeH="0" baseline="0" noProof="0" dirty="0">
                <a:ln>
                  <a:noFill/>
                </a:ln>
                <a:solidFill>
                  <a:srgbClr val="0070C0"/>
                </a:solidFill>
                <a:effectLst/>
                <a:uLnTx/>
                <a:uFillTx/>
                <a:latin typeface="Calibri"/>
                <a:ea typeface="+mn-ea"/>
                <a:cs typeface="+mn-cs"/>
              </a:rPr>
              <a:t>We value your Input!</a:t>
            </a:r>
          </a:p>
        </p:txBody>
      </p:sp>
      <p:pic>
        <p:nvPicPr>
          <p:cNvPr id="17410" name="Picture 2" descr="Image result for Emoji image saying goodby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930" y="4301098"/>
            <a:ext cx="2555780" cy="230020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mage result for Emoji image saying goodby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085" y="4447524"/>
            <a:ext cx="2375365" cy="200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16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idx="4294967295"/>
          </p:nvPr>
        </p:nvSpPr>
        <p:spPr>
          <a:xfrm>
            <a:off x="284813" y="701675"/>
            <a:ext cx="11029950" cy="1014413"/>
          </a:xfrm>
        </p:spPr>
        <p:txBody>
          <a:bodyPr/>
          <a:lstStyle/>
          <a:p>
            <a:r>
              <a:rPr lang="en-US" b="1" dirty="0" smtClean="0">
                <a:solidFill>
                  <a:schemeClr val="bg1"/>
                </a:solidFill>
              </a:rPr>
              <a:t>OUR</a:t>
            </a:r>
            <a:r>
              <a:rPr lang="en-US" dirty="0" smtClean="0">
                <a:solidFill>
                  <a:schemeClr val="bg1"/>
                </a:solidFill>
              </a:rPr>
              <a:t> </a:t>
            </a:r>
            <a:r>
              <a:rPr lang="en-US" sz="6000" b="0" cap="none" dirty="0" smtClean="0">
                <a:solidFill>
                  <a:schemeClr val="bg1"/>
                </a:solidFill>
                <a:latin typeface="Freestyle Script" panose="030804020302050B0404" pitchFamily="66" charset="0"/>
              </a:rPr>
              <a:t>Story </a:t>
            </a:r>
            <a:endParaRPr lang="en-US" sz="6000" b="0" dirty="0">
              <a:solidFill>
                <a:schemeClr val="bg1"/>
              </a:solidFill>
            </a:endParaRPr>
          </a:p>
        </p:txBody>
      </p:sp>
      <p:sp>
        <p:nvSpPr>
          <p:cNvPr id="3" name="Content Placeholder 2"/>
          <p:cNvSpPr>
            <a:spLocks noGrp="1"/>
          </p:cNvSpPr>
          <p:nvPr>
            <p:ph idx="4294967295"/>
          </p:nvPr>
        </p:nvSpPr>
        <p:spPr>
          <a:xfrm>
            <a:off x="461169" y="2138271"/>
            <a:ext cx="11269662" cy="3677913"/>
          </a:xfrm>
          <a:prstGeom prst="rect">
            <a:avLst/>
          </a:prstGeom>
        </p:spPr>
        <p:txBody>
          <a:bodyPr>
            <a:noAutofit/>
          </a:bodyPr>
          <a:lstStyle/>
          <a:p>
            <a:pPr marL="0" indent="0" algn="ctr">
              <a:buNone/>
            </a:pPr>
            <a:r>
              <a:rPr lang="en-US" b="1" dirty="0" smtClean="0">
                <a:solidFill>
                  <a:schemeClr val="accent6">
                    <a:lumMod val="75000"/>
                  </a:schemeClr>
                </a:solidFill>
              </a:rPr>
              <a:t>Retail Synergy Ltd a member of PMS Group </a:t>
            </a:r>
            <a:r>
              <a:rPr lang="en-US" dirty="0" smtClean="0"/>
              <a:t>continues to strive to </a:t>
            </a:r>
            <a:r>
              <a:rPr lang="en-US" dirty="0"/>
              <a:t>become the region’s most successful and retained agency, by the sheer virtue of quality and service </a:t>
            </a:r>
            <a:r>
              <a:rPr lang="en-US" dirty="0" smtClean="0"/>
              <a:t>excellence we provide to our clients. </a:t>
            </a:r>
          </a:p>
          <a:p>
            <a:pPr marL="0" indent="0" algn="ctr">
              <a:buNone/>
            </a:pPr>
            <a:endParaRPr lang="en-US" dirty="0" smtClean="0"/>
          </a:p>
          <a:p>
            <a:pPr marL="0" indent="0" algn="ctr">
              <a:buNone/>
            </a:pPr>
            <a:r>
              <a:rPr lang="en-US" dirty="0"/>
              <a:t>With </a:t>
            </a:r>
            <a:r>
              <a:rPr lang="en-US" b="1" dirty="0" smtClean="0">
                <a:solidFill>
                  <a:schemeClr val="accent6">
                    <a:lumMod val="75000"/>
                  </a:schemeClr>
                </a:solidFill>
              </a:rPr>
              <a:t>over  22 </a:t>
            </a:r>
            <a:r>
              <a:rPr lang="en-US" b="1" dirty="0">
                <a:solidFill>
                  <a:schemeClr val="accent6">
                    <a:lumMod val="75000"/>
                  </a:schemeClr>
                </a:solidFill>
              </a:rPr>
              <a:t>years </a:t>
            </a:r>
            <a:r>
              <a:rPr lang="en-US" dirty="0"/>
              <a:t>of experience in the retail space – we are experts in understanding what is best for </a:t>
            </a:r>
            <a:r>
              <a:rPr lang="en-US" dirty="0" smtClean="0"/>
              <a:t> brands </a:t>
            </a:r>
            <a:r>
              <a:rPr lang="en-US" dirty="0"/>
              <a:t>to stand out. Our credibility rests on quality, competent management and dedicated professionals that have made </a:t>
            </a:r>
            <a:r>
              <a:rPr lang="en-US" dirty="0" smtClean="0"/>
              <a:t>us a force </a:t>
            </a:r>
            <a:r>
              <a:rPr lang="en-US" dirty="0"/>
              <a:t>to reckon with in the </a:t>
            </a:r>
            <a:r>
              <a:rPr lang="en-US" dirty="0" smtClean="0"/>
              <a:t>industry.</a:t>
            </a:r>
          </a:p>
          <a:p>
            <a:pPr marL="0" indent="0" algn="ctr">
              <a:buNone/>
            </a:pPr>
            <a:endParaRPr lang="en-US" dirty="0" smtClean="0"/>
          </a:p>
          <a:p>
            <a:pPr marL="0" indent="0" algn="ctr">
              <a:buNone/>
            </a:pPr>
            <a:r>
              <a:rPr lang="en-US" dirty="0" smtClean="0"/>
              <a:t>Our </a:t>
            </a:r>
            <a:r>
              <a:rPr lang="en-US" dirty="0"/>
              <a:t>foundations are built on </a:t>
            </a:r>
            <a:r>
              <a:rPr lang="en-US" b="1" dirty="0">
                <a:solidFill>
                  <a:schemeClr val="accent6">
                    <a:lumMod val="75000"/>
                  </a:schemeClr>
                </a:solidFill>
              </a:rPr>
              <a:t>understanding</a:t>
            </a:r>
            <a:r>
              <a:rPr lang="en-US" dirty="0"/>
              <a:t> the </a:t>
            </a:r>
            <a:r>
              <a:rPr lang="en-US" b="1" dirty="0">
                <a:solidFill>
                  <a:schemeClr val="accent6">
                    <a:lumMod val="75000"/>
                  </a:schemeClr>
                </a:solidFill>
              </a:rPr>
              <a:t>shopper </a:t>
            </a:r>
            <a:r>
              <a:rPr lang="en-US" dirty="0"/>
              <a:t>and the </a:t>
            </a:r>
            <a:r>
              <a:rPr lang="en-US" b="1" dirty="0">
                <a:solidFill>
                  <a:schemeClr val="accent6">
                    <a:lumMod val="75000"/>
                  </a:schemeClr>
                </a:solidFill>
              </a:rPr>
              <a:t>evolving retail environment </a:t>
            </a:r>
            <a:r>
              <a:rPr lang="en-US" dirty="0"/>
              <a:t>both on &amp; offline. We make it our business to uncover insights for our clients that influence brand choice on the journey to </a:t>
            </a:r>
            <a:r>
              <a:rPr lang="en-US" dirty="0" smtClean="0"/>
              <a:t>purchase. </a:t>
            </a:r>
          </a:p>
          <a:p>
            <a:pPr marL="0" indent="0" algn="ctr">
              <a:buNone/>
            </a:pPr>
            <a:r>
              <a:rPr lang="en-US" b="1" dirty="0" smtClean="0">
                <a:solidFill>
                  <a:schemeClr val="accent6">
                    <a:lumMod val="75000"/>
                  </a:schemeClr>
                </a:solidFill>
              </a:rPr>
              <a:t>The result – positive brand connections</a:t>
            </a: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446671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idx="4294967295"/>
          </p:nvPr>
        </p:nvSpPr>
        <p:spPr>
          <a:xfrm>
            <a:off x="1" y="1025836"/>
            <a:ext cx="12192000" cy="5832164"/>
          </a:xfrm>
          <a:prstGeom prst="rect">
            <a:avLst/>
          </a:prstGeom>
          <a:solidFill>
            <a:schemeClr val="bg1">
              <a:alpha val="44000"/>
            </a:schemeClr>
          </a:solidFill>
        </p:spPr>
        <p:txBody>
          <a:bodyPr>
            <a:noAutofit/>
          </a:bodyPr>
          <a:lstStyle/>
          <a:p>
            <a:pPr marL="0" indent="0" algn="ctr">
              <a:buNone/>
            </a:pPr>
            <a:r>
              <a:rPr lang="en-US" sz="1600" dirty="0" smtClean="0">
                <a:solidFill>
                  <a:schemeClr val="bg1"/>
                </a:solidFill>
              </a:rPr>
              <a:t>.</a:t>
            </a:r>
            <a:endParaRPr lang="en-US" sz="1600" dirty="0">
              <a:solidFill>
                <a:schemeClr val="bg1"/>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258" t="12871" r="16364" b="6865"/>
          <a:stretch/>
        </p:blipFill>
        <p:spPr>
          <a:xfrm>
            <a:off x="9662880" y="4942738"/>
            <a:ext cx="1060130" cy="1087547"/>
          </a:xfrm>
          <a:prstGeom prst="rect">
            <a:avLst/>
          </a:prstGeom>
          <a:solidFill>
            <a:schemeClr val="bg1"/>
          </a:solidFill>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1569" r="498" b="21831"/>
          <a:stretch/>
        </p:blipFill>
        <p:spPr>
          <a:xfrm>
            <a:off x="138871" y="4724107"/>
            <a:ext cx="2574431" cy="629701"/>
          </a:xfrm>
          <a:prstGeom prst="rect">
            <a:avLst/>
          </a:prstGeom>
        </p:spPr>
      </p:pic>
      <p:pic>
        <p:nvPicPr>
          <p:cNvPr id="6" name="Picture 5"/>
          <p:cNvPicPr>
            <a:picLocks noChangeAspect="1"/>
          </p:cNvPicPr>
          <p:nvPr/>
        </p:nvPicPr>
        <p:blipFill>
          <a:blip r:embed="rId4"/>
          <a:stretch>
            <a:fillRect/>
          </a:stretch>
        </p:blipFill>
        <p:spPr>
          <a:xfrm>
            <a:off x="100255" y="2089866"/>
            <a:ext cx="1159872" cy="558134"/>
          </a:xfrm>
          <a:prstGeom prst="rect">
            <a:avLst/>
          </a:prstGeom>
        </p:spPr>
      </p:pic>
      <p:pic>
        <p:nvPicPr>
          <p:cNvPr id="7" name="Picture 6"/>
          <p:cNvPicPr>
            <a:picLocks noChangeAspect="1"/>
          </p:cNvPicPr>
          <p:nvPr/>
        </p:nvPicPr>
        <p:blipFill>
          <a:blip r:embed="rId5"/>
          <a:stretch>
            <a:fillRect/>
          </a:stretch>
        </p:blipFill>
        <p:spPr>
          <a:xfrm>
            <a:off x="21008" y="2718151"/>
            <a:ext cx="1893643" cy="307077"/>
          </a:xfrm>
          <a:prstGeom prst="rect">
            <a:avLst/>
          </a:prstGeom>
          <a:solidFill>
            <a:schemeClr val="bg1"/>
          </a:solidFill>
        </p:spPr>
      </p:pic>
      <p:pic>
        <p:nvPicPr>
          <p:cNvPr id="9" name="Picture 22" descr="cid:image001.jpg@01CA8876.25F3E5E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9197" y="2127382"/>
            <a:ext cx="1626409" cy="76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5988" y="1054237"/>
            <a:ext cx="1260440" cy="945331"/>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820" y="4011807"/>
            <a:ext cx="3240645" cy="48616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7807" y="5910891"/>
            <a:ext cx="775358" cy="775358"/>
          </a:xfrm>
          <a:prstGeom prst="rect">
            <a:avLst/>
          </a:prstGeom>
        </p:spPr>
      </p:pic>
      <p:pic>
        <p:nvPicPr>
          <p:cNvPr id="16" name="Picture 15"/>
          <p:cNvPicPr>
            <a:picLocks noChangeAspect="1"/>
          </p:cNvPicPr>
          <p:nvPr/>
        </p:nvPicPr>
        <p:blipFill rotWithShape="1">
          <a:blip r:embed="rId10" cstate="print">
            <a:extLst>
              <a:ext uri="{28A0092B-C50C-407E-A947-70E740481C1C}">
                <a14:useLocalDpi xmlns:a14="http://schemas.microsoft.com/office/drawing/2010/main" val="0"/>
              </a:ext>
            </a:extLst>
          </a:blip>
          <a:srcRect l="6560" r="7795"/>
          <a:stretch/>
        </p:blipFill>
        <p:spPr>
          <a:xfrm>
            <a:off x="4728402" y="5236069"/>
            <a:ext cx="1194427" cy="599251"/>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89096" y="6043992"/>
            <a:ext cx="1387945" cy="646261"/>
          </a:xfrm>
          <a:prstGeom prst="rect">
            <a:avLst/>
          </a:prstGeom>
        </p:spPr>
      </p:pic>
      <p:pic>
        <p:nvPicPr>
          <p:cNvPr id="18" name="Picture 17"/>
          <p:cNvPicPr/>
          <p:nvPr/>
        </p:nvPicPr>
        <p:blipFill rotWithShape="1">
          <a:blip r:embed="rId12"/>
          <a:srcRect l="68109" t="9977" r="14744" b="76340"/>
          <a:stretch/>
        </p:blipFill>
        <p:spPr bwMode="auto">
          <a:xfrm>
            <a:off x="7534579" y="6085788"/>
            <a:ext cx="1517766" cy="604465"/>
          </a:xfrm>
          <a:prstGeom prst="rect">
            <a:avLst/>
          </a:prstGeom>
          <a:ln>
            <a:noFill/>
          </a:ln>
          <a:extLst>
            <a:ext uri="{53640926-AAD7-44D8-BBD7-CCE9431645EC}">
              <a14:shadowObscured xmlns:a14="http://schemas.microsoft.com/office/drawing/2010/main"/>
            </a:ext>
          </a:extLst>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34" y="1121879"/>
            <a:ext cx="1114824" cy="888305"/>
          </a:xfrm>
          <a:prstGeom prst="rect">
            <a:avLst/>
          </a:prstGeom>
        </p:spPr>
      </p:pic>
      <p:pic>
        <p:nvPicPr>
          <p:cNvPr id="23" name="Picture 22"/>
          <p:cNvPicPr>
            <a:picLocks noChangeAspect="1"/>
          </p:cNvPicPr>
          <p:nvPr/>
        </p:nvPicPr>
        <p:blipFill rotWithShape="1">
          <a:blip r:embed="rId14">
            <a:extLst>
              <a:ext uri="{28A0092B-C50C-407E-A947-70E740481C1C}">
                <a14:useLocalDpi xmlns:a14="http://schemas.microsoft.com/office/drawing/2010/main" val="0"/>
              </a:ext>
            </a:extLst>
          </a:blip>
          <a:srcRect l="22281" t="32697" r="21944" b="32063"/>
          <a:stretch/>
        </p:blipFill>
        <p:spPr>
          <a:xfrm>
            <a:off x="1307960" y="1100097"/>
            <a:ext cx="1459081" cy="921874"/>
          </a:xfrm>
          <a:prstGeom prst="rect">
            <a:avLst/>
          </a:prstGeom>
        </p:spPr>
      </p:pic>
      <p:pic>
        <p:nvPicPr>
          <p:cNvPr id="24" name="Picture 23"/>
          <p:cNvPicPr>
            <a:picLocks noChangeAspect="1"/>
          </p:cNvPicPr>
          <p:nvPr/>
        </p:nvPicPr>
        <p:blipFill rotWithShape="1">
          <a:blip r:embed="rId15">
            <a:extLst>
              <a:ext uri="{28A0092B-C50C-407E-A947-70E740481C1C}">
                <a14:useLocalDpi xmlns:a14="http://schemas.microsoft.com/office/drawing/2010/main" val="0"/>
              </a:ext>
            </a:extLst>
          </a:blip>
          <a:srcRect t="19408" b="32592"/>
          <a:stretch/>
        </p:blipFill>
        <p:spPr>
          <a:xfrm>
            <a:off x="4846610" y="4547537"/>
            <a:ext cx="1185634" cy="569105"/>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799246" y="4799761"/>
            <a:ext cx="1197258" cy="675852"/>
          </a:xfrm>
          <a:prstGeom prst="rect">
            <a:avLst/>
          </a:prstGeom>
        </p:spPr>
      </p:pic>
      <p:pic>
        <p:nvPicPr>
          <p:cNvPr id="27" name="Picture 26"/>
          <p:cNvPicPr>
            <a:picLocks noChangeAspect="1"/>
          </p:cNvPicPr>
          <p:nvPr/>
        </p:nvPicPr>
        <p:blipFill rotWithShape="1">
          <a:blip r:embed="rId17" cstate="print">
            <a:extLst>
              <a:ext uri="{28A0092B-C50C-407E-A947-70E740481C1C}">
                <a14:useLocalDpi xmlns:a14="http://schemas.microsoft.com/office/drawing/2010/main" val="0"/>
              </a:ext>
            </a:extLst>
          </a:blip>
          <a:srcRect l="8572" t="8137" r="30245" b="23518"/>
          <a:stretch/>
        </p:blipFill>
        <p:spPr>
          <a:xfrm>
            <a:off x="1404197" y="1975304"/>
            <a:ext cx="938355" cy="732137"/>
          </a:xfrm>
          <a:prstGeom prst="rect">
            <a:avLst/>
          </a:prstGeom>
          <a:solidFill>
            <a:schemeClr val="bg1"/>
          </a:solidFill>
        </p:spPr>
      </p:pic>
      <p:sp>
        <p:nvSpPr>
          <p:cNvPr id="29" name="Title 28"/>
          <p:cNvSpPr>
            <a:spLocks noGrp="1"/>
          </p:cNvSpPr>
          <p:nvPr>
            <p:ph type="title"/>
          </p:nvPr>
        </p:nvSpPr>
        <p:spPr>
          <a:xfrm>
            <a:off x="307512" y="134226"/>
            <a:ext cx="10045763" cy="834379"/>
          </a:xfrm>
          <a:noFill/>
        </p:spPr>
        <p:txBody>
          <a:bodyPr>
            <a:normAutofit fontScale="90000"/>
          </a:bodyPr>
          <a:lstStyle/>
          <a:p>
            <a:pPr algn="just"/>
            <a:r>
              <a:rPr lang="en-US" sz="4400" dirty="0" smtClean="0"/>
              <a:t>OUR CLIENTS </a:t>
            </a:r>
            <a:r>
              <a:rPr lang="en-US" sz="6700" b="0" dirty="0" smtClean="0">
                <a:latin typeface="Freestyle Script" panose="030804020302050B0404" pitchFamily="66" charset="0"/>
              </a:rPr>
              <a:t>Old &amp; New </a:t>
            </a:r>
            <a:endParaRPr lang="en-US" sz="6700" b="0" dirty="0">
              <a:latin typeface="Freestyle Script" panose="030804020302050B0404" pitchFamily="66" charset="0"/>
            </a:endParaRPr>
          </a:p>
        </p:txBody>
      </p:sp>
      <p:pic>
        <p:nvPicPr>
          <p:cNvPr id="33" name="Picture 3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10176" y="3777367"/>
            <a:ext cx="872057" cy="872057"/>
          </a:xfrm>
          <a:prstGeom prst="rect">
            <a:avLst/>
          </a:prstGeom>
          <a:solidFill>
            <a:schemeClr val="bg1"/>
          </a:solidFill>
        </p:spPr>
      </p:pic>
      <p:pic>
        <p:nvPicPr>
          <p:cNvPr id="34" name="Picture 3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67637" y="5148396"/>
            <a:ext cx="1226582" cy="699535"/>
          </a:xfrm>
          <a:prstGeom prst="rect">
            <a:avLst/>
          </a:prstGeom>
          <a:solidFill>
            <a:schemeClr val="bg1"/>
          </a:solidFill>
        </p:spPr>
      </p:pic>
      <p:pic>
        <p:nvPicPr>
          <p:cNvPr id="37" name="Picture 36"/>
          <p:cNvPicPr>
            <a:picLocks noChangeAspect="1"/>
          </p:cNvPicPr>
          <p:nvPr/>
        </p:nvPicPr>
        <p:blipFill>
          <a:blip r:embed="rId20"/>
          <a:stretch>
            <a:fillRect/>
          </a:stretch>
        </p:blipFill>
        <p:spPr>
          <a:xfrm>
            <a:off x="9052345" y="6105122"/>
            <a:ext cx="1811478" cy="634017"/>
          </a:xfrm>
          <a:prstGeom prst="rect">
            <a:avLst/>
          </a:prstGeom>
        </p:spPr>
      </p:pic>
      <p:pic>
        <p:nvPicPr>
          <p:cNvPr id="38" name="Picture 37"/>
          <p:cNvPicPr>
            <a:picLocks noChangeAspect="1"/>
          </p:cNvPicPr>
          <p:nvPr/>
        </p:nvPicPr>
        <p:blipFill rotWithShape="1">
          <a:blip r:embed="rId21" cstate="print">
            <a:extLst>
              <a:ext uri="{28A0092B-C50C-407E-A947-70E740481C1C}">
                <a14:useLocalDpi xmlns:a14="http://schemas.microsoft.com/office/drawing/2010/main" val="0"/>
              </a:ext>
            </a:extLst>
          </a:blip>
          <a:srcRect l="6849" t="21259" r="5731" b="25021"/>
          <a:stretch/>
        </p:blipFill>
        <p:spPr>
          <a:xfrm>
            <a:off x="8356530" y="4867901"/>
            <a:ext cx="1316305" cy="453297"/>
          </a:xfrm>
          <a:prstGeom prst="rect">
            <a:avLst/>
          </a:prstGeom>
        </p:spPr>
      </p:pic>
      <p:pic>
        <p:nvPicPr>
          <p:cNvPr id="40" name="Picture 3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240993" y="3850186"/>
            <a:ext cx="1495783" cy="882570"/>
          </a:xfrm>
          <a:prstGeom prst="rect">
            <a:avLst/>
          </a:prstGeom>
          <a:solidFill>
            <a:schemeClr val="bg1"/>
          </a:solidFill>
        </p:spPr>
      </p:pic>
      <p:pic>
        <p:nvPicPr>
          <p:cNvPr id="41" name="Picture 40"/>
          <p:cNvPicPr>
            <a:picLocks noChangeAspect="1"/>
          </p:cNvPicPr>
          <p:nvPr/>
        </p:nvPicPr>
        <p:blipFill rotWithShape="1">
          <a:blip r:embed="rId23" cstate="print">
            <a:extLst>
              <a:ext uri="{28A0092B-C50C-407E-A947-70E740481C1C}">
                <a14:useLocalDpi xmlns:a14="http://schemas.microsoft.com/office/drawing/2010/main" val="0"/>
              </a:ext>
            </a:extLst>
          </a:blip>
          <a:srcRect t="17802" b="16958"/>
          <a:stretch/>
        </p:blipFill>
        <p:spPr>
          <a:xfrm>
            <a:off x="1532639" y="6094733"/>
            <a:ext cx="931419" cy="607653"/>
          </a:xfrm>
          <a:prstGeom prst="rect">
            <a:avLst/>
          </a:prstGeom>
        </p:spPr>
      </p:pic>
      <p:pic>
        <p:nvPicPr>
          <p:cNvPr id="30" name="Picture 29"/>
          <p:cNvPicPr>
            <a:picLocks noChangeAspect="1"/>
          </p:cNvPicPr>
          <p:nvPr/>
        </p:nvPicPr>
        <p:blipFill rotWithShape="1">
          <a:blip r:embed="rId24"/>
          <a:srcRect b="10741"/>
          <a:stretch/>
        </p:blipFill>
        <p:spPr>
          <a:xfrm>
            <a:off x="5953" y="5541095"/>
            <a:ext cx="1498675" cy="1189955"/>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117127" y="4799761"/>
            <a:ext cx="1077393" cy="982114"/>
          </a:xfrm>
          <a:prstGeom prst="rect">
            <a:avLst/>
          </a:prstGeom>
          <a:solidFill>
            <a:schemeClr val="bg1"/>
          </a:solidFill>
        </p:spPr>
      </p:pic>
      <p:pic>
        <p:nvPicPr>
          <p:cNvPr id="35" name="Picture 34"/>
          <p:cNvPicPr>
            <a:picLocks noChangeAspect="1"/>
          </p:cNvPicPr>
          <p:nvPr/>
        </p:nvPicPr>
        <p:blipFill>
          <a:blip r:embed="rId26"/>
          <a:stretch>
            <a:fillRect/>
          </a:stretch>
        </p:blipFill>
        <p:spPr>
          <a:xfrm>
            <a:off x="3672017" y="5847931"/>
            <a:ext cx="1584959" cy="834605"/>
          </a:xfrm>
          <a:prstGeom prst="rect">
            <a:avLst/>
          </a:prstGeom>
        </p:spPr>
      </p:pic>
      <p:pic>
        <p:nvPicPr>
          <p:cNvPr id="44" name="Picture 43"/>
          <p:cNvPicPr>
            <a:picLocks noChangeAspect="1"/>
          </p:cNvPicPr>
          <p:nvPr/>
        </p:nvPicPr>
        <p:blipFill>
          <a:blip r:embed="rId27"/>
          <a:stretch>
            <a:fillRect/>
          </a:stretch>
        </p:blipFill>
        <p:spPr>
          <a:xfrm>
            <a:off x="4196909" y="1134381"/>
            <a:ext cx="1835872" cy="885787"/>
          </a:xfrm>
          <a:prstGeom prst="rect">
            <a:avLst/>
          </a:prstGeom>
        </p:spPr>
      </p:pic>
      <p:pic>
        <p:nvPicPr>
          <p:cNvPr id="45" name="Picture 44"/>
          <p:cNvPicPr>
            <a:picLocks noChangeAspect="1"/>
          </p:cNvPicPr>
          <p:nvPr/>
        </p:nvPicPr>
        <p:blipFill>
          <a:blip r:embed="rId28"/>
          <a:stretch>
            <a:fillRect/>
          </a:stretch>
        </p:blipFill>
        <p:spPr>
          <a:xfrm>
            <a:off x="7499952" y="1091462"/>
            <a:ext cx="1030704" cy="1030704"/>
          </a:xfrm>
          <a:prstGeom prst="rect">
            <a:avLst/>
          </a:prstGeom>
        </p:spPr>
      </p:pic>
      <p:pic>
        <p:nvPicPr>
          <p:cNvPr id="47" name="Picture 4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114248" y="1045545"/>
            <a:ext cx="1253560" cy="957426"/>
          </a:xfrm>
          <a:prstGeom prst="rect">
            <a:avLst/>
          </a:prstGeom>
        </p:spPr>
      </p:pic>
      <p:pic>
        <p:nvPicPr>
          <p:cNvPr id="48" name="Picture 47"/>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124797" y="2475652"/>
            <a:ext cx="762953" cy="1199112"/>
          </a:xfrm>
          <a:prstGeom prst="rect">
            <a:avLst/>
          </a:prstGeom>
          <a:solidFill>
            <a:schemeClr val="bg1"/>
          </a:solidFill>
        </p:spPr>
      </p:pic>
      <p:pic>
        <p:nvPicPr>
          <p:cNvPr id="49" name="Picture 4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569724" y="2191347"/>
            <a:ext cx="1683060" cy="743678"/>
          </a:xfrm>
          <a:prstGeom prst="rect">
            <a:avLst/>
          </a:prstGeom>
          <a:solidFill>
            <a:schemeClr val="bg1"/>
          </a:solidFill>
        </p:spPr>
      </p:pic>
      <p:pic>
        <p:nvPicPr>
          <p:cNvPr id="50" name="Picture 49"/>
          <p:cNvPicPr>
            <a:picLocks noChangeAspect="1"/>
          </p:cNvPicPr>
          <p:nvPr/>
        </p:nvPicPr>
        <p:blipFill rotWithShape="1">
          <a:blip r:embed="rId32">
            <a:extLst>
              <a:ext uri="{28A0092B-C50C-407E-A947-70E740481C1C}">
                <a14:useLocalDpi xmlns:a14="http://schemas.microsoft.com/office/drawing/2010/main" val="0"/>
              </a:ext>
            </a:extLst>
          </a:blip>
          <a:srcRect l="6418" t="13719" r="5065" b="23182"/>
          <a:stretch/>
        </p:blipFill>
        <p:spPr>
          <a:xfrm>
            <a:off x="2264208" y="2038407"/>
            <a:ext cx="2502476" cy="803547"/>
          </a:xfrm>
          <a:prstGeom prst="rect">
            <a:avLst/>
          </a:prstGeom>
        </p:spPr>
      </p:pic>
      <p:pic>
        <p:nvPicPr>
          <p:cNvPr id="51" name="Picture 4" descr="http://smp.businesswire.com/sites/smp.newshq.businesswire.com/files/imagecache/logo_fullnode_thumb/logo/image/1504817_pfizer_rgb_pos.jpg"/>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79044" y="4732756"/>
            <a:ext cx="1603287" cy="9299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rotWithShape="1">
          <a:blip r:embed="rId34" cstate="print">
            <a:extLst>
              <a:ext uri="{28A0092B-C50C-407E-A947-70E740481C1C}">
                <a14:useLocalDpi xmlns:a14="http://schemas.microsoft.com/office/drawing/2010/main" val="0"/>
              </a:ext>
            </a:extLst>
          </a:blip>
          <a:srcRect l="3435" t="19556" r="6958" b="18867"/>
          <a:stretch/>
        </p:blipFill>
        <p:spPr>
          <a:xfrm>
            <a:off x="8415309" y="2309858"/>
            <a:ext cx="1279017" cy="878915"/>
          </a:xfrm>
          <a:prstGeom prst="rect">
            <a:avLst/>
          </a:prstGeom>
        </p:spPr>
      </p:pic>
      <p:pic>
        <p:nvPicPr>
          <p:cNvPr id="4" name="Picture 3"/>
          <p:cNvPicPr>
            <a:picLocks noChangeAspect="1"/>
          </p:cNvPicPr>
          <p:nvPr/>
        </p:nvPicPr>
        <p:blipFill>
          <a:blip r:embed="rId35"/>
          <a:stretch>
            <a:fillRect/>
          </a:stretch>
        </p:blipFill>
        <p:spPr>
          <a:xfrm>
            <a:off x="195394" y="3358489"/>
            <a:ext cx="1761897" cy="493819"/>
          </a:xfrm>
          <a:prstGeom prst="rect">
            <a:avLst/>
          </a:prstGeom>
        </p:spPr>
      </p:pic>
      <p:pic>
        <p:nvPicPr>
          <p:cNvPr id="10" name="Picture 9"/>
          <p:cNvPicPr>
            <a:picLocks noChangeAspect="1"/>
          </p:cNvPicPr>
          <p:nvPr/>
        </p:nvPicPr>
        <p:blipFill rotWithShape="1">
          <a:blip r:embed="rId36" cstate="print">
            <a:extLst>
              <a:ext uri="{28A0092B-C50C-407E-A947-70E740481C1C}">
                <a14:useLocalDpi xmlns:a14="http://schemas.microsoft.com/office/drawing/2010/main" val="0"/>
              </a:ext>
            </a:extLst>
          </a:blip>
          <a:srcRect l="3898" t="18707" r="5357" b="20199"/>
          <a:stretch/>
        </p:blipFill>
        <p:spPr>
          <a:xfrm>
            <a:off x="2539989" y="5897131"/>
            <a:ext cx="1228084" cy="826803"/>
          </a:xfrm>
          <a:prstGeom prst="rect">
            <a:avLst/>
          </a:prstGeom>
        </p:spPr>
      </p:pic>
      <p:pic>
        <p:nvPicPr>
          <p:cNvPr id="3" name="Picture 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0655212" y="5563637"/>
            <a:ext cx="1485326" cy="1229063"/>
          </a:xfrm>
          <a:prstGeom prst="rect">
            <a:avLst/>
          </a:prstGeom>
        </p:spPr>
      </p:pic>
      <p:pic>
        <p:nvPicPr>
          <p:cNvPr id="25" name="Picture 24"/>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580559" y="5468665"/>
            <a:ext cx="1311026" cy="500812"/>
          </a:xfrm>
          <a:prstGeom prst="rect">
            <a:avLst/>
          </a:prstGeom>
          <a:solidFill>
            <a:schemeClr val="bg1"/>
          </a:solidFill>
        </p:spPr>
      </p:pic>
      <p:pic>
        <p:nvPicPr>
          <p:cNvPr id="32" name="Picture 3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672267" y="4817576"/>
            <a:ext cx="1528918" cy="277117"/>
          </a:xfrm>
          <a:prstGeom prst="rect">
            <a:avLst/>
          </a:prstGeom>
          <a:solidFill>
            <a:schemeClr val="bg1"/>
          </a:solidFill>
        </p:spPr>
      </p:pic>
      <p:pic>
        <p:nvPicPr>
          <p:cNvPr id="13" name="Picture 12"/>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213241" y="2874144"/>
            <a:ext cx="1586872" cy="1057914"/>
          </a:xfrm>
          <a:prstGeom prst="rect">
            <a:avLst/>
          </a:prstGeom>
        </p:spPr>
      </p:pic>
      <p:pic>
        <p:nvPicPr>
          <p:cNvPr id="19" name="Picture 18"/>
          <p:cNvPicPr>
            <a:picLocks noChangeAspect="1"/>
          </p:cNvPicPr>
          <p:nvPr/>
        </p:nvPicPr>
        <p:blipFill>
          <a:blip r:embed="rId41"/>
          <a:stretch>
            <a:fillRect/>
          </a:stretch>
        </p:blipFill>
        <p:spPr>
          <a:xfrm>
            <a:off x="3837891" y="3126607"/>
            <a:ext cx="2036240" cy="658425"/>
          </a:xfrm>
          <a:prstGeom prst="rect">
            <a:avLst/>
          </a:prstGeom>
        </p:spPr>
      </p:pic>
      <p:pic>
        <p:nvPicPr>
          <p:cNvPr id="20" name="Picture 19"/>
          <p:cNvPicPr>
            <a:picLocks noChangeAspect="1"/>
          </p:cNvPicPr>
          <p:nvPr/>
        </p:nvPicPr>
        <p:blipFill>
          <a:blip r:embed="rId42"/>
          <a:stretch>
            <a:fillRect/>
          </a:stretch>
        </p:blipFill>
        <p:spPr>
          <a:xfrm>
            <a:off x="5936381" y="3072486"/>
            <a:ext cx="1621677" cy="768163"/>
          </a:xfrm>
          <a:prstGeom prst="rect">
            <a:avLst/>
          </a:prstGeom>
        </p:spPr>
      </p:pic>
      <p:pic>
        <p:nvPicPr>
          <p:cNvPr id="21" name="Picture 20"/>
          <p:cNvPicPr>
            <a:picLocks noChangeAspect="1"/>
          </p:cNvPicPr>
          <p:nvPr/>
        </p:nvPicPr>
        <p:blipFill>
          <a:blip r:embed="rId43"/>
          <a:stretch>
            <a:fillRect/>
          </a:stretch>
        </p:blipFill>
        <p:spPr>
          <a:xfrm>
            <a:off x="8991116" y="3861341"/>
            <a:ext cx="1009227" cy="1009227"/>
          </a:xfrm>
          <a:prstGeom prst="rect">
            <a:avLst/>
          </a:prstGeom>
        </p:spPr>
      </p:pic>
      <p:pic>
        <p:nvPicPr>
          <p:cNvPr id="28" name="Picture 27"/>
          <p:cNvPicPr>
            <a:picLocks noChangeAspect="1"/>
          </p:cNvPicPr>
          <p:nvPr/>
        </p:nvPicPr>
        <p:blipFill>
          <a:blip r:embed="rId44"/>
          <a:stretch>
            <a:fillRect/>
          </a:stretch>
        </p:blipFill>
        <p:spPr>
          <a:xfrm>
            <a:off x="10245378" y="4039075"/>
            <a:ext cx="841321" cy="853514"/>
          </a:xfrm>
          <a:prstGeom prst="rect">
            <a:avLst/>
          </a:prstGeom>
        </p:spPr>
      </p:pic>
      <p:pic>
        <p:nvPicPr>
          <p:cNvPr id="42" name="Picture 41"/>
          <p:cNvPicPr>
            <a:picLocks noChangeAspect="1"/>
          </p:cNvPicPr>
          <p:nvPr/>
        </p:nvPicPr>
        <p:blipFill>
          <a:blip r:embed="rId45"/>
          <a:stretch>
            <a:fillRect/>
          </a:stretch>
        </p:blipFill>
        <p:spPr>
          <a:xfrm>
            <a:off x="7655324" y="3126822"/>
            <a:ext cx="1194920" cy="957155"/>
          </a:xfrm>
          <a:prstGeom prst="rect">
            <a:avLst/>
          </a:prstGeom>
        </p:spPr>
      </p:pic>
      <p:pic>
        <p:nvPicPr>
          <p:cNvPr id="36" name="Picture 35"/>
          <p:cNvPicPr>
            <a:picLocks noChangeAspect="1"/>
          </p:cNvPicPr>
          <p:nvPr/>
        </p:nvPicPr>
        <p:blipFill>
          <a:blip r:embed="rId46"/>
          <a:stretch>
            <a:fillRect/>
          </a:stretch>
        </p:blipFill>
        <p:spPr>
          <a:xfrm>
            <a:off x="7776020" y="3884969"/>
            <a:ext cx="1146147" cy="1146147"/>
          </a:xfrm>
          <a:prstGeom prst="rect">
            <a:avLst/>
          </a:prstGeom>
        </p:spPr>
      </p:pic>
      <p:pic>
        <p:nvPicPr>
          <p:cNvPr id="53" name="Picture 52"/>
          <p:cNvPicPr>
            <a:picLocks noChangeAspect="1"/>
          </p:cNvPicPr>
          <p:nvPr/>
        </p:nvPicPr>
        <p:blipFill>
          <a:blip r:embed="rId47"/>
          <a:stretch>
            <a:fillRect/>
          </a:stretch>
        </p:blipFill>
        <p:spPr>
          <a:xfrm>
            <a:off x="4677551" y="3840649"/>
            <a:ext cx="1349956" cy="625761"/>
          </a:xfrm>
          <a:prstGeom prst="rect">
            <a:avLst/>
          </a:prstGeom>
        </p:spPr>
      </p:pic>
      <p:pic>
        <p:nvPicPr>
          <p:cNvPr id="54" name="Picture 53"/>
          <p:cNvPicPr>
            <a:picLocks noChangeAspect="1"/>
          </p:cNvPicPr>
          <p:nvPr/>
        </p:nvPicPr>
        <p:blipFill>
          <a:blip r:embed="rId48"/>
          <a:stretch>
            <a:fillRect/>
          </a:stretch>
        </p:blipFill>
        <p:spPr>
          <a:xfrm>
            <a:off x="8594369" y="5277407"/>
            <a:ext cx="872824" cy="872824"/>
          </a:xfrm>
          <a:prstGeom prst="rect">
            <a:avLst/>
          </a:prstGeom>
        </p:spPr>
      </p:pic>
      <p:pic>
        <p:nvPicPr>
          <p:cNvPr id="39" name="Picture 38"/>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8893848" y="3183916"/>
            <a:ext cx="1725113" cy="802406"/>
          </a:xfrm>
          <a:prstGeom prst="rect">
            <a:avLst/>
          </a:prstGeom>
          <a:solidFill>
            <a:schemeClr val="bg1"/>
          </a:solidFill>
        </p:spPr>
      </p:pic>
      <p:pic>
        <p:nvPicPr>
          <p:cNvPr id="8" name="Picture 7"/>
          <p:cNvPicPr>
            <a:picLocks noChangeAspect="1"/>
          </p:cNvPicPr>
          <p:nvPr/>
        </p:nvPicPr>
        <p:blipFill>
          <a:blip r:embed="rId50"/>
          <a:stretch>
            <a:fillRect/>
          </a:stretch>
        </p:blipFill>
        <p:spPr>
          <a:xfrm>
            <a:off x="11203016" y="3853100"/>
            <a:ext cx="988984" cy="713879"/>
          </a:xfrm>
          <a:prstGeom prst="rect">
            <a:avLst/>
          </a:prstGeom>
        </p:spPr>
      </p:pic>
      <p:pic>
        <p:nvPicPr>
          <p:cNvPr id="12" name="Picture 11"/>
          <p:cNvPicPr>
            <a:picLocks noChangeAspect="1"/>
          </p:cNvPicPr>
          <p:nvPr/>
        </p:nvPicPr>
        <p:blipFill>
          <a:blip r:embed="rId51"/>
          <a:stretch>
            <a:fillRect/>
          </a:stretch>
        </p:blipFill>
        <p:spPr>
          <a:xfrm>
            <a:off x="10297513" y="1079753"/>
            <a:ext cx="1761897" cy="999831"/>
          </a:xfrm>
          <a:prstGeom prst="rect">
            <a:avLst/>
          </a:prstGeom>
        </p:spPr>
      </p:pic>
      <p:pic>
        <p:nvPicPr>
          <p:cNvPr id="55" name="Picture 2" descr="Ho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559346" y="1466169"/>
            <a:ext cx="1762125" cy="676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emi martins logo"/>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9940747" y="2221106"/>
            <a:ext cx="1094920" cy="88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4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pPr fontAlgn="auto">
              <a:spcBef>
                <a:spcPts val="0"/>
              </a:spcBef>
              <a:spcAft>
                <a:spcPts val="0"/>
              </a:spcAft>
              <a:defRPr/>
            </a:pPr>
            <a:r>
              <a:rPr lang="en-US" sz="4400" dirty="0">
                <a:solidFill>
                  <a:schemeClr val="bg1"/>
                </a:solidFill>
                <a:latin typeface="Calibri" pitchFamily="34" charset="0"/>
                <a:ea typeface="ＭＳ Ｐゴシック" pitchFamily="34" charset="-128"/>
                <a:cs typeface="Arial" charset="0"/>
              </a:rPr>
              <a:t>WHO WE ARE</a:t>
            </a:r>
            <a:endParaRPr lang="en-US" sz="4400" i="1" dirty="0">
              <a:solidFill>
                <a:schemeClr val="bg1"/>
              </a:solidFill>
              <a:latin typeface="Calibri" pitchFamily="34" charset="0"/>
              <a:ea typeface="ＭＳ Ｐゴシック" pitchFamily="34" charset="-128"/>
              <a:cs typeface="Arial" charset="0"/>
            </a:endParaRPr>
          </a:p>
        </p:txBody>
      </p:sp>
      <p:sp>
        <p:nvSpPr>
          <p:cNvPr id="5" name="Rectangle 4"/>
          <p:cNvSpPr/>
          <p:nvPr/>
        </p:nvSpPr>
        <p:spPr>
          <a:xfrm>
            <a:off x="1735682" y="135444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6" name="TextBox 6"/>
          <p:cNvSpPr txBox="1">
            <a:spLocks noChangeArrowheads="1"/>
          </p:cNvSpPr>
          <p:nvPr/>
        </p:nvSpPr>
        <p:spPr bwMode="auto">
          <a:xfrm>
            <a:off x="1293125" y="1604399"/>
            <a:ext cx="8686800" cy="1569660"/>
          </a:xfrm>
          <a:prstGeom prst="rect">
            <a:avLst/>
          </a:prstGeom>
          <a:noFill/>
          <a:ln w="9525">
            <a:noFill/>
            <a:miter lim="800000"/>
            <a:headEnd/>
            <a:tailEnd/>
          </a:ln>
        </p:spPr>
        <p:txBody>
          <a:bodyPr>
            <a:spAutoFit/>
          </a:bodyPr>
          <a:lstStyle/>
          <a:p>
            <a:pPr algn="ctr" fontAlgn="auto">
              <a:spcBef>
                <a:spcPts val="0"/>
              </a:spcBef>
              <a:spcAft>
                <a:spcPts val="0"/>
              </a:spcAft>
              <a:defRPr/>
            </a:pPr>
            <a:endParaRPr lang="en-US" sz="2400" kern="0" dirty="0">
              <a:latin typeface="Century Gothic" panose="020B0502020202020204" pitchFamily="34" charset="0"/>
              <a:ea typeface="ＭＳ Ｐゴシック" pitchFamily="34" charset="-128"/>
            </a:endParaRPr>
          </a:p>
          <a:p>
            <a:pPr algn="ctr" fontAlgn="auto">
              <a:spcBef>
                <a:spcPts val="0"/>
              </a:spcBef>
              <a:spcAft>
                <a:spcPts val="0"/>
              </a:spcAft>
              <a:defRPr/>
            </a:pPr>
            <a:r>
              <a:rPr lang="en-US" sz="2400" kern="0" dirty="0">
                <a:latin typeface="Century Gothic" panose="020B0502020202020204" pitchFamily="34" charset="0"/>
                <a:ea typeface="ＭＳ Ｐゴシック" pitchFamily="34" charset="-128"/>
              </a:rPr>
              <a:t>PMS Group is an integrated one-stop shop agency incorporating the </a:t>
            </a:r>
            <a:r>
              <a:rPr lang="en-US" sz="2400" kern="0" dirty="0" smtClean="0">
                <a:latin typeface="Century Gothic" panose="020B0502020202020204" pitchFamily="34" charset="0"/>
                <a:ea typeface="ＭＳ Ｐゴシック" pitchFamily="34" charset="-128"/>
              </a:rPr>
              <a:t>following companies </a:t>
            </a:r>
            <a:r>
              <a:rPr lang="en-US" sz="2400" kern="0" dirty="0">
                <a:latin typeface="Century Gothic" panose="020B0502020202020204" pitchFamily="34" charset="0"/>
                <a:ea typeface="ＭＳ Ｐゴシック" pitchFamily="34" charset="-128"/>
              </a:rPr>
              <a:t>in the stable;</a:t>
            </a:r>
            <a:endParaRPr lang="en-US" sz="2400" dirty="0">
              <a:latin typeface="Century Gothic" panose="020B0502020202020204" pitchFamily="34" charset="0"/>
              <a:ea typeface="ＭＳ Ｐゴシック" pitchFamily="34" charset="-128"/>
            </a:endParaRPr>
          </a:p>
          <a:p>
            <a:pPr algn="ctr" fontAlgn="auto">
              <a:spcBef>
                <a:spcPts val="0"/>
              </a:spcBef>
              <a:spcAft>
                <a:spcPts val="0"/>
              </a:spcAft>
              <a:defRPr/>
            </a:pPr>
            <a:endParaRPr lang="en-US" sz="2400" dirty="0">
              <a:solidFill>
                <a:srgbClr val="8B0000"/>
              </a:solidFill>
              <a:latin typeface="Century Gothic" panose="020B0502020202020204" pitchFamily="34" charset="0"/>
              <a:ea typeface="ＭＳ Ｐゴシック" pitchFamily="34" charset="-128"/>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57" y="3196267"/>
            <a:ext cx="5375935" cy="153789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7105" y="5034639"/>
            <a:ext cx="9663521" cy="1527504"/>
          </a:xfrm>
          <a:prstGeom prst="rect">
            <a:avLst/>
          </a:prstGeom>
        </p:spPr>
      </p:pic>
    </p:spTree>
    <p:extLst>
      <p:ext uri="{BB962C8B-B14F-4D97-AF65-F5344CB8AC3E}">
        <p14:creationId xmlns:p14="http://schemas.microsoft.com/office/powerpoint/2010/main" val="2394027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smtClean="0">
                <a:solidFill>
                  <a:schemeClr val="bg1"/>
                </a:solidFill>
              </a:rPr>
              <a:t>What </a:t>
            </a:r>
            <a:r>
              <a:rPr lang="en-US" sz="4400" dirty="0">
                <a:solidFill>
                  <a:schemeClr val="bg1"/>
                </a:solidFill>
              </a:rPr>
              <a:t>is Promotion</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9" name="Rectangle 3"/>
          <p:cNvSpPr txBox="1">
            <a:spLocks noChangeArrowheads="1"/>
          </p:cNvSpPr>
          <p:nvPr/>
        </p:nvSpPr>
        <p:spPr>
          <a:xfrm>
            <a:off x="142310" y="1823044"/>
            <a:ext cx="8686800" cy="4876800"/>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r>
              <a:rPr lang="en-US" sz="2000" dirty="0" smtClean="0">
                <a:solidFill>
                  <a:schemeClr val="tx1"/>
                </a:solidFill>
                <a:latin typeface="Century Gothic" panose="020B0502020202020204" pitchFamily="34" charset="0"/>
              </a:rPr>
              <a:t>An activity designed to boost the sales or awareness of a product or service. It may include </a:t>
            </a:r>
          </a:p>
          <a:p>
            <a:endParaRPr lang="en-US" sz="2000" dirty="0">
              <a:solidFill>
                <a:schemeClr val="tx1"/>
              </a:solidFill>
              <a:latin typeface="Century Gothic" panose="020B0502020202020204" pitchFamily="34" charset="0"/>
            </a:endParaRPr>
          </a:p>
          <a:p>
            <a:pPr marL="1440180" lvl="2" indent="-342900">
              <a:buFont typeface="Arial" panose="020B0604020202020204" pitchFamily="34" charset="0"/>
              <a:buChar char="•"/>
            </a:pPr>
            <a:r>
              <a:rPr lang="en-US" sz="2000" dirty="0">
                <a:latin typeface="Century Gothic" panose="020B0502020202020204" pitchFamily="34" charset="0"/>
                <a:cs typeface="Century Gothic"/>
              </a:rPr>
              <a:t>An advertising campaign </a:t>
            </a:r>
          </a:p>
          <a:p>
            <a:pPr marL="1440180" lvl="2" indent="-342900">
              <a:buFont typeface="Arial" panose="020B0604020202020204" pitchFamily="34" charset="0"/>
              <a:buChar char="•"/>
            </a:pPr>
            <a:r>
              <a:rPr lang="en-US" sz="2000" dirty="0">
                <a:latin typeface="Century Gothic" panose="020B0502020202020204" pitchFamily="34" charset="0"/>
                <a:cs typeface="Century Gothic"/>
              </a:rPr>
              <a:t>Increased PR activity </a:t>
            </a:r>
          </a:p>
          <a:p>
            <a:pPr marL="1440180" lvl="2" indent="-342900">
              <a:buFont typeface="Arial" panose="020B0604020202020204" pitchFamily="34" charset="0"/>
              <a:buChar char="•"/>
            </a:pPr>
            <a:r>
              <a:rPr lang="en-US" sz="2000" dirty="0">
                <a:latin typeface="Century Gothic" panose="020B0502020202020204" pitchFamily="34" charset="0"/>
                <a:cs typeface="Century Gothic"/>
              </a:rPr>
              <a:t>Free-sample campaign </a:t>
            </a:r>
          </a:p>
          <a:p>
            <a:pPr marL="1440180" lvl="2" indent="-342900">
              <a:buFont typeface="Arial" panose="020B0604020202020204" pitchFamily="34" charset="0"/>
              <a:buChar char="•"/>
            </a:pPr>
            <a:r>
              <a:rPr lang="en-US" sz="2000" dirty="0">
                <a:latin typeface="Century Gothic" panose="020B0502020202020204" pitchFamily="34" charset="0"/>
                <a:cs typeface="Century Gothic"/>
              </a:rPr>
              <a:t>Arranging demonstrations or exhibitions </a:t>
            </a:r>
          </a:p>
          <a:p>
            <a:pPr marL="1440180" lvl="2" indent="-342900">
              <a:buFont typeface="Arial" panose="020B0604020202020204" pitchFamily="34" charset="0"/>
              <a:buChar char="•"/>
            </a:pPr>
            <a:r>
              <a:rPr lang="en-US" sz="2000" dirty="0">
                <a:latin typeface="Century Gothic" panose="020B0502020202020204" pitchFamily="34" charset="0"/>
                <a:cs typeface="Century Gothic"/>
              </a:rPr>
              <a:t>Setting up competitions with attractive prizes </a:t>
            </a:r>
          </a:p>
          <a:p>
            <a:pPr marL="1440180" lvl="2" indent="-342900">
              <a:buFont typeface="Arial" panose="020B0604020202020204" pitchFamily="34" charset="0"/>
              <a:buChar char="•"/>
            </a:pPr>
            <a:r>
              <a:rPr lang="en-US" sz="2000" dirty="0">
                <a:latin typeface="Century Gothic" panose="020B0502020202020204" pitchFamily="34" charset="0"/>
                <a:cs typeface="Century Gothic"/>
              </a:rPr>
              <a:t>Temporary price reductions </a:t>
            </a:r>
          </a:p>
          <a:p>
            <a:pPr marL="1440180" lvl="2" indent="-342900">
              <a:buFont typeface="Arial" panose="020B0604020202020204" pitchFamily="34" charset="0"/>
              <a:buChar char="•"/>
            </a:pPr>
            <a:r>
              <a:rPr lang="en-US" sz="2000" dirty="0">
                <a:latin typeface="Century Gothic" panose="020B0502020202020204" pitchFamily="34" charset="0"/>
                <a:cs typeface="Century Gothic"/>
              </a:rPr>
              <a:t>Door-to-door calling</a:t>
            </a:r>
          </a:p>
        </p:txBody>
      </p:sp>
    </p:spTree>
    <p:extLst>
      <p:ext uri="{BB962C8B-B14F-4D97-AF65-F5344CB8AC3E}">
        <p14:creationId xmlns:p14="http://schemas.microsoft.com/office/powerpoint/2010/main" val="1819963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Objectives Of A Promotion</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7" name="Rectangle 3"/>
          <p:cNvSpPr txBox="1">
            <a:spLocks noChangeArrowheads="1"/>
          </p:cNvSpPr>
          <p:nvPr/>
        </p:nvSpPr>
        <p:spPr>
          <a:xfrm>
            <a:off x="596149" y="2245398"/>
            <a:ext cx="7861300" cy="4035425"/>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buFontTx/>
              <a:buNone/>
            </a:pPr>
            <a:endParaRPr lang="en-US" sz="2200" dirty="0">
              <a:solidFill>
                <a:schemeClr val="tx1"/>
              </a:solidFill>
              <a:latin typeface="Century Gothic" panose="020B0502020202020204" pitchFamily="34" charset="0"/>
            </a:endParaRPr>
          </a:p>
          <a:p>
            <a:r>
              <a:rPr lang="en-US" sz="2200" dirty="0">
                <a:solidFill>
                  <a:schemeClr val="tx1"/>
                </a:solidFill>
                <a:latin typeface="Century Gothic" panose="020B0502020202020204" pitchFamily="34" charset="0"/>
              </a:rPr>
              <a:t>To Act as a feeder brand to the premium </a:t>
            </a:r>
            <a:r>
              <a:rPr lang="en-US" sz="2200" dirty="0" smtClean="0">
                <a:solidFill>
                  <a:schemeClr val="tx1"/>
                </a:solidFill>
                <a:latin typeface="Century Gothic" panose="020B0502020202020204" pitchFamily="34" charset="0"/>
              </a:rPr>
              <a:t>segment</a:t>
            </a:r>
          </a:p>
          <a:p>
            <a:endParaRPr lang="en-US" sz="2200" dirty="0">
              <a:solidFill>
                <a:schemeClr val="tx1"/>
              </a:solidFill>
              <a:latin typeface="Century Gothic" panose="020B0502020202020204" pitchFamily="34" charset="0"/>
            </a:endParaRPr>
          </a:p>
          <a:p>
            <a:r>
              <a:rPr lang="en-US" sz="2200" dirty="0">
                <a:solidFill>
                  <a:schemeClr val="tx1"/>
                </a:solidFill>
                <a:latin typeface="Century Gothic" panose="020B0502020202020204" pitchFamily="34" charset="0"/>
              </a:rPr>
              <a:t>To ensure sustained </a:t>
            </a:r>
            <a:r>
              <a:rPr lang="en-US" sz="2200" dirty="0" smtClean="0">
                <a:solidFill>
                  <a:schemeClr val="tx1"/>
                </a:solidFill>
                <a:latin typeface="Century Gothic" panose="020B0502020202020204" pitchFamily="34" charset="0"/>
              </a:rPr>
              <a:t>growth</a:t>
            </a:r>
          </a:p>
          <a:p>
            <a:endParaRPr lang="en-US" sz="2200" dirty="0">
              <a:solidFill>
                <a:schemeClr val="tx1"/>
              </a:solidFill>
              <a:latin typeface="Century Gothic" panose="020B0502020202020204" pitchFamily="34" charset="0"/>
            </a:endParaRPr>
          </a:p>
          <a:p>
            <a:r>
              <a:rPr lang="en-US" sz="2200" dirty="0">
                <a:solidFill>
                  <a:schemeClr val="tx1"/>
                </a:solidFill>
                <a:latin typeface="Century Gothic" panose="020B0502020202020204" pitchFamily="34" charset="0"/>
              </a:rPr>
              <a:t>To be the universal brand of </a:t>
            </a:r>
            <a:r>
              <a:rPr lang="en-US" sz="2200" dirty="0" smtClean="0">
                <a:solidFill>
                  <a:schemeClr val="tx1"/>
                </a:solidFill>
                <a:latin typeface="Century Gothic" panose="020B0502020202020204" pitchFamily="34" charset="0"/>
              </a:rPr>
              <a:t>choice</a:t>
            </a:r>
          </a:p>
          <a:p>
            <a:endParaRPr lang="en-US" sz="2200" dirty="0">
              <a:solidFill>
                <a:schemeClr val="tx1"/>
              </a:solidFill>
              <a:latin typeface="Century Gothic" panose="020B0502020202020204" pitchFamily="34" charset="0"/>
            </a:endParaRPr>
          </a:p>
          <a:p>
            <a:r>
              <a:rPr lang="en-US" sz="2200" dirty="0">
                <a:solidFill>
                  <a:schemeClr val="tx1"/>
                </a:solidFill>
                <a:latin typeface="Century Gothic" panose="020B0502020202020204" pitchFamily="34" charset="0"/>
              </a:rPr>
              <a:t>Generate awareness, subsequent trial and conversion.</a:t>
            </a:r>
          </a:p>
          <a:p>
            <a:pPr>
              <a:buFontTx/>
              <a:buNone/>
            </a:pPr>
            <a:endParaRPr lang="en-US" sz="2200" dirty="0" smtClean="0">
              <a:latin typeface="Century Gothic" panose="020B0502020202020204" pitchFamily="34" charset="0"/>
            </a:endParaRPr>
          </a:p>
          <a:p>
            <a:endParaRPr lang="en-US" sz="2200" dirty="0">
              <a:latin typeface="Century Gothic" panose="020B0502020202020204" pitchFamily="34" charset="0"/>
            </a:endParaRPr>
          </a:p>
        </p:txBody>
      </p:sp>
    </p:spTree>
    <p:extLst>
      <p:ext uri="{BB962C8B-B14F-4D97-AF65-F5344CB8AC3E}">
        <p14:creationId xmlns:p14="http://schemas.microsoft.com/office/powerpoint/2010/main" val="4264437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BRAND AMBASSADOR</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3" name="Rectangle 2"/>
          <p:cNvSpPr/>
          <p:nvPr/>
        </p:nvSpPr>
        <p:spPr>
          <a:xfrm>
            <a:off x="4965273" y="3244334"/>
            <a:ext cx="2261453" cy="369332"/>
          </a:xfrm>
          <a:prstGeom prst="rect">
            <a:avLst/>
          </a:prstGeom>
        </p:spPr>
        <p:txBody>
          <a:bodyPr wrap="none">
            <a:spAutoFit/>
          </a:bodyPr>
          <a:lstStyle/>
          <a:p>
            <a:r>
              <a:rPr lang="en-US" dirty="0">
                <a:solidFill>
                  <a:schemeClr val="bg1"/>
                </a:solidFill>
              </a:rPr>
              <a:t>BRAND AMBASSADOR</a:t>
            </a:r>
            <a:endParaRPr lang="en-US" dirty="0"/>
          </a:p>
        </p:txBody>
      </p:sp>
      <p:sp>
        <p:nvSpPr>
          <p:cNvPr id="10" name="Rectangle 3"/>
          <p:cNvSpPr txBox="1">
            <a:spLocks noChangeArrowheads="1"/>
          </p:cNvSpPr>
          <p:nvPr/>
        </p:nvSpPr>
        <p:spPr>
          <a:xfrm>
            <a:off x="228600" y="1981200"/>
            <a:ext cx="8915400" cy="4114800"/>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r>
              <a:rPr lang="en-US" sz="2200" dirty="0" smtClean="0">
                <a:solidFill>
                  <a:schemeClr val="tx1"/>
                </a:solidFill>
              </a:rPr>
              <a:t>Who is a Brand Ambassador?</a:t>
            </a:r>
          </a:p>
          <a:p>
            <a:endParaRPr lang="en-US" sz="2200" dirty="0" smtClean="0">
              <a:solidFill>
                <a:schemeClr val="tx1"/>
              </a:solidFill>
            </a:endParaRPr>
          </a:p>
          <a:p>
            <a:pPr>
              <a:buFontTx/>
              <a:buNone/>
            </a:pPr>
            <a:r>
              <a:rPr lang="en-US" sz="2200" dirty="0" smtClean="0">
                <a:solidFill>
                  <a:schemeClr val="tx1"/>
                </a:solidFill>
              </a:rPr>
              <a:t>    A Brand Ambassador is a company Representative deployed in an outlet to carry out promotion for a particular product.</a:t>
            </a:r>
          </a:p>
          <a:p>
            <a:pPr>
              <a:buFontTx/>
              <a:buNone/>
            </a:pPr>
            <a:endParaRPr lang="en-US" sz="2200" dirty="0">
              <a:solidFill>
                <a:schemeClr val="tx1"/>
              </a:solidFill>
            </a:endParaRPr>
          </a:p>
        </p:txBody>
      </p:sp>
    </p:spTree>
    <p:extLst>
      <p:ext uri="{BB962C8B-B14F-4D97-AF65-F5344CB8AC3E}">
        <p14:creationId xmlns:p14="http://schemas.microsoft.com/office/powerpoint/2010/main" val="3038893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4383"/>
            <a:ext cx="12192000" cy="127170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2" name="Title 1"/>
          <p:cNvSpPr>
            <a:spLocks noGrp="1"/>
          </p:cNvSpPr>
          <p:nvPr>
            <p:ph type="title" idx="4294967295"/>
          </p:nvPr>
        </p:nvSpPr>
        <p:spPr>
          <a:xfrm>
            <a:off x="284813" y="701675"/>
            <a:ext cx="11029950" cy="1014413"/>
          </a:xfrm>
        </p:spPr>
        <p:txBody>
          <a:bodyPr/>
          <a:lstStyle/>
          <a:p>
            <a:r>
              <a:rPr lang="en-US" sz="4400" dirty="0">
                <a:solidFill>
                  <a:schemeClr val="bg1"/>
                </a:solidFill>
              </a:rPr>
              <a:t>Key Responsibilities</a:t>
            </a:r>
            <a:endParaRPr lang="en-US" sz="44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6" name="Rectangle 3"/>
          <p:cNvSpPr txBox="1">
            <a:spLocks noChangeArrowheads="1"/>
          </p:cNvSpPr>
          <p:nvPr/>
        </p:nvSpPr>
        <p:spPr>
          <a:xfrm>
            <a:off x="284813" y="2362419"/>
            <a:ext cx="9234985" cy="4503620"/>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buClr>
                <a:schemeClr val="tx1"/>
              </a:buClr>
            </a:pPr>
            <a:r>
              <a:rPr lang="en-US" sz="2000" dirty="0" smtClean="0">
                <a:solidFill>
                  <a:schemeClr val="tx1"/>
                </a:solidFill>
              </a:rPr>
              <a:t>Ensure that company products are available in the outlet and well placed</a:t>
            </a:r>
          </a:p>
          <a:p>
            <a:pPr>
              <a:buClr>
                <a:schemeClr val="tx1"/>
              </a:buClr>
            </a:pPr>
            <a:r>
              <a:rPr lang="en-US" sz="2000" dirty="0" smtClean="0">
                <a:solidFill>
                  <a:schemeClr val="tx1"/>
                </a:solidFill>
              </a:rPr>
              <a:t>Communication – Talk to consumer to lead them to the activation and make them participate</a:t>
            </a:r>
          </a:p>
          <a:p>
            <a:pPr>
              <a:buClr>
                <a:schemeClr val="tx1"/>
              </a:buClr>
            </a:pPr>
            <a:r>
              <a:rPr lang="en-US" sz="2000" dirty="0" smtClean="0">
                <a:solidFill>
                  <a:schemeClr val="tx1"/>
                </a:solidFill>
              </a:rPr>
              <a:t>Reward consumers on incentive chosen (if any)</a:t>
            </a:r>
          </a:p>
          <a:p>
            <a:pPr>
              <a:buClr>
                <a:schemeClr val="tx1"/>
              </a:buClr>
            </a:pPr>
            <a:r>
              <a:rPr lang="en-US" sz="2000" dirty="0" smtClean="0">
                <a:solidFill>
                  <a:schemeClr val="tx1"/>
                </a:solidFill>
              </a:rPr>
              <a:t>POS placement – Posters are in place and maintained at all times</a:t>
            </a:r>
          </a:p>
          <a:p>
            <a:pPr>
              <a:buClr>
                <a:schemeClr val="tx1"/>
              </a:buClr>
            </a:pPr>
            <a:r>
              <a:rPr lang="en-US" sz="2000" dirty="0" smtClean="0">
                <a:solidFill>
                  <a:schemeClr val="tx1"/>
                </a:solidFill>
              </a:rPr>
              <a:t>Gather and compile timely reports and Market Intelligence</a:t>
            </a:r>
          </a:p>
          <a:p>
            <a:pPr>
              <a:buClr>
                <a:schemeClr val="tx1"/>
              </a:buClr>
            </a:pPr>
            <a:endParaRPr lang="en-US" sz="2000" dirty="0" smtClean="0">
              <a:solidFill>
                <a:schemeClr val="tx1"/>
              </a:solidFill>
            </a:endParaRPr>
          </a:p>
          <a:p>
            <a:pPr>
              <a:buClr>
                <a:schemeClr val="tx1"/>
              </a:buClr>
              <a:buFont typeface="Wingdings" pitchFamily="2" charset="2"/>
              <a:buChar char="v"/>
            </a:pPr>
            <a:endParaRPr lang="en-US" sz="2000" dirty="0" smtClean="0">
              <a:solidFill>
                <a:schemeClr val="tx1"/>
              </a:solidFill>
            </a:endParaRPr>
          </a:p>
          <a:p>
            <a:pPr>
              <a:buClr>
                <a:schemeClr val="tx1"/>
              </a:buClr>
              <a:buFontTx/>
              <a:buNone/>
            </a:pPr>
            <a:endParaRPr lang="en-US" sz="2000" dirty="0" smtClean="0">
              <a:solidFill>
                <a:schemeClr val="tx1"/>
              </a:solidFill>
            </a:endParaRPr>
          </a:p>
          <a:p>
            <a:pPr>
              <a:buClr>
                <a:schemeClr val="tx1"/>
              </a:buClr>
              <a:buFontTx/>
              <a:buNone/>
            </a:pPr>
            <a:endParaRPr lang="en-US" sz="2000" dirty="0" smtClean="0">
              <a:solidFill>
                <a:schemeClr val="tx1"/>
              </a:solidFill>
            </a:endParaRPr>
          </a:p>
          <a:p>
            <a:pPr>
              <a:buClr>
                <a:schemeClr val="tx1"/>
              </a:buClr>
              <a:buFontTx/>
              <a:buNone/>
            </a:pPr>
            <a:endParaRPr lang="en-US" sz="2000" dirty="0">
              <a:solidFill>
                <a:schemeClr val="tx1"/>
              </a:solidFill>
            </a:endParaRPr>
          </a:p>
        </p:txBody>
      </p:sp>
    </p:spTree>
    <p:extLst>
      <p:ext uri="{BB962C8B-B14F-4D97-AF65-F5344CB8AC3E}">
        <p14:creationId xmlns:p14="http://schemas.microsoft.com/office/powerpoint/2010/main" val="3214797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3855</TotalTime>
  <Words>1404</Words>
  <Application>Microsoft Office PowerPoint</Application>
  <PresentationFormat>Widescreen</PresentationFormat>
  <Paragraphs>302</Paragraphs>
  <Slides>29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Arial</vt:lpstr>
      <vt:lpstr>Calibri</vt:lpstr>
      <vt:lpstr>Century Gothic</vt:lpstr>
      <vt:lpstr>Freestyle Script</vt:lpstr>
      <vt:lpstr>Gill Sans</vt:lpstr>
      <vt:lpstr>Wingdings</vt:lpstr>
      <vt:lpstr>2_Office Theme</vt:lpstr>
      <vt:lpstr>PMS BTL TRAINING MANUAL </vt:lpstr>
      <vt:lpstr>Course Agenda</vt:lpstr>
      <vt:lpstr>OUR Story </vt:lpstr>
      <vt:lpstr>OUR CLIENTS Old &amp; New </vt:lpstr>
      <vt:lpstr>WHO WE ARE</vt:lpstr>
      <vt:lpstr>What is Promotion</vt:lpstr>
      <vt:lpstr>Objectives Of A Promotion</vt:lpstr>
      <vt:lpstr>BRAND AMBASSADOR</vt:lpstr>
      <vt:lpstr>Key Responsibilities</vt:lpstr>
      <vt:lpstr>COMMUNICATION Style </vt:lpstr>
      <vt:lpstr>COMMUNICATION Style </vt:lpstr>
      <vt:lpstr>COMMUNICATION Style </vt:lpstr>
      <vt:lpstr>COMMUNICATION Style </vt:lpstr>
      <vt:lpstr>COMMUNICATION Style </vt:lpstr>
      <vt:lpstr>COMMUNICATION Style </vt:lpstr>
      <vt:lpstr>COMMUNICATION Style </vt:lpstr>
      <vt:lpstr>COMMUNICATION Style </vt:lpstr>
      <vt:lpstr>COMMUNICATION Style </vt:lpstr>
      <vt:lpstr>BEING Respectful </vt:lpstr>
      <vt:lpstr>PROFESSIONALISM Defined </vt:lpstr>
      <vt:lpstr>PROFESSIONAL Image </vt:lpstr>
      <vt:lpstr>PROFESSIONAL Image </vt:lpstr>
      <vt:lpstr>NEGOTIATION Skills </vt:lpstr>
      <vt:lpstr>NEGOTIATION Skills </vt:lpstr>
      <vt:lpstr>CUSTOMER Service </vt:lpstr>
      <vt:lpstr>CUSTOMER Service </vt:lpstr>
      <vt:lpstr>CUSTOMER Service </vt:lpstr>
      <vt:lpstr>Reporting</vt:lpstr>
      <vt:lpstr>CUSTOMER Service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Kyalo</dc:creator>
  <cp:lastModifiedBy>PMS</cp:lastModifiedBy>
  <cp:revision>196</cp:revision>
  <cp:lastPrinted>2017-07-26T07:32:45Z</cp:lastPrinted>
  <dcterms:created xsi:type="dcterms:W3CDTF">2016-09-26T12:42:35Z</dcterms:created>
  <dcterms:modified xsi:type="dcterms:W3CDTF">2018-11-06T11:38:11Z</dcterms:modified>
</cp:coreProperties>
</file>