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94" r:id="rId3"/>
    <p:sldId id="262" r:id="rId4"/>
    <p:sldId id="293" r:id="rId5"/>
    <p:sldId id="268" r:id="rId6"/>
    <p:sldId id="258" r:id="rId7"/>
    <p:sldId id="273" r:id="rId8"/>
    <p:sldId id="267" r:id="rId9"/>
    <p:sldId id="279" r:id="rId10"/>
    <p:sldId id="283" r:id="rId11"/>
    <p:sldId id="285" r:id="rId12"/>
    <p:sldId id="298" r:id="rId13"/>
    <p:sldId id="269" r:id="rId14"/>
    <p:sldId id="295" r:id="rId15"/>
    <p:sldId id="296" r:id="rId16"/>
    <p:sldId id="280" r:id="rId17"/>
    <p:sldId id="281" r:id="rId18"/>
    <p:sldId id="303" r:id="rId19"/>
    <p:sldId id="282" r:id="rId20"/>
    <p:sldId id="286" r:id="rId21"/>
    <p:sldId id="287" r:id="rId22"/>
    <p:sldId id="288" r:id="rId23"/>
    <p:sldId id="272" r:id="rId24"/>
    <p:sldId id="297" r:id="rId25"/>
    <p:sldId id="292" r:id="rId26"/>
    <p:sldId id="274" r:id="rId27"/>
    <p:sldId id="275" r:id="rId28"/>
    <p:sldId id="277" r:id="rId29"/>
    <p:sldId id="278" r:id="rId30"/>
    <p:sldId id="289" r:id="rId31"/>
    <p:sldId id="290" r:id="rId32"/>
    <p:sldId id="291" r:id="rId33"/>
    <p:sldId id="299" r:id="rId34"/>
    <p:sldId id="300" r:id="rId35"/>
    <p:sldId id="301" r:id="rId36"/>
    <p:sldId id="302" r:id="rId37"/>
  </p:sldIdLst>
  <p:sldSz cx="12192000" cy="6858000"/>
  <p:notesSz cx="7315200" cy="9601200"/>
  <p:defaultTextStyle>
    <a:defPPr>
      <a:defRPr lang="en-US"/>
    </a:defPPr>
    <a:lvl1pPr marL="0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  <a:srgbClr val="2D2F36"/>
    <a:srgbClr val="41444D"/>
    <a:srgbClr val="8B8F99"/>
    <a:srgbClr val="80B955"/>
    <a:srgbClr val="CCD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86395" autoAdjust="0"/>
  </p:normalViewPr>
  <p:slideViewPr>
    <p:cSldViewPr>
      <p:cViewPr varScale="1">
        <p:scale>
          <a:sx n="99" d="100"/>
          <a:sy n="99" d="100"/>
        </p:scale>
        <p:origin x="552" y="90"/>
      </p:cViewPr>
      <p:guideLst/>
    </p:cSldViewPr>
  </p:slideViewPr>
  <p:outlineViewPr>
    <p:cViewPr>
      <p:scale>
        <a:sx n="33" d="100"/>
        <a:sy n="33" d="100"/>
      </p:scale>
      <p:origin x="0" y="-196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81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7E0A728-BE90-4168-8EB8-411BAB3AFF4A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EE66628-391F-4026-A6F7-6C2D1695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1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66628-391F-4026-A6F7-6C2D16956B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7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pattFill prst="ltUpDiag">
            <a:fgClr>
              <a:srgbClr val="41444D"/>
            </a:fgClr>
            <a:bgClr>
              <a:srgbClr val="2D2F3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2" y="2554942"/>
            <a:ext cx="1383024" cy="1275702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2496247" y="2919787"/>
            <a:ext cx="9141571" cy="5791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49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6247" y="3498909"/>
            <a:ext cx="9141571" cy="270341"/>
          </a:xfrm>
        </p:spPr>
        <p:txBody>
          <a:bodyPr/>
          <a:lstStyle>
            <a:lvl1pPr marL="0" indent="0">
              <a:buNone/>
              <a:defRPr spc="364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Presentation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76267" y="198921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4183" y="992567"/>
            <a:ext cx="11083639" cy="4856904"/>
          </a:xfrm>
        </p:spPr>
        <p:txBody>
          <a:bodyPr>
            <a:normAutofit/>
          </a:bodyPr>
          <a:lstStyle>
            <a:lvl1pPr marL="0" indent="0">
              <a:buNone/>
              <a:defRPr sz="1697" b="0">
                <a:solidFill>
                  <a:srgbClr val="4144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Enter here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554176" y="397842"/>
            <a:ext cx="11083637" cy="5174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36" dirty="0" smtClean="0">
                <a:solidFill>
                  <a:srgbClr val="2D2F36"/>
                </a:solidFill>
              </a:rPr>
              <a:t>Confidentiality </a:t>
            </a:r>
            <a:endParaRPr lang="en-US" sz="3636" dirty="0">
              <a:solidFill>
                <a:srgbClr val="2D2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1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flipH="1">
            <a:off x="0" y="0"/>
            <a:ext cx="5524965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81491" y="179294"/>
            <a:ext cx="4976309" cy="6451600"/>
          </a:xfrm>
          <a:prstGeom prst="rect">
            <a:avLst/>
          </a:prstGeom>
          <a:pattFill prst="ltUpDiag">
            <a:fgClr>
              <a:srgbClr val="2D2F36"/>
            </a:fgClr>
            <a:bgClr>
              <a:srgbClr val="4144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558583" y="3544008"/>
            <a:ext cx="4394417" cy="19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558583" y="4332107"/>
            <a:ext cx="4394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558583" y="1322739"/>
            <a:ext cx="4394417" cy="9807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ctr" defTabSz="1234971" rtl="0" eaLnBrk="1" fontAlgn="base" latinLnBrk="0" hangingPunct="1">
              <a:spcBef>
                <a:spcPct val="0"/>
              </a:spcBef>
              <a:spcAft>
                <a:spcPct val="0"/>
              </a:spcAft>
              <a:defRPr lang="en-US" sz="1940" b="1" kern="0" spc="727" baseline="0" dirty="0">
                <a:solidFill>
                  <a:srgbClr val="80B955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Calibri" charset="0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571470" y="3828722"/>
            <a:ext cx="4381530" cy="238369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97" b="0" i="0" kern="0" spc="727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Calibri" charset="0"/>
              </a:defRPr>
            </a:lvl1pPr>
          </a:lstStyle>
          <a:p>
            <a:pPr lvl="0"/>
            <a:r>
              <a:rPr lang="en-US" dirty="0" smtClean="0"/>
              <a:t>Enter dept. name</a:t>
            </a:r>
            <a:endParaRPr lang="en-US" dirty="0"/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571470" y="2326654"/>
            <a:ext cx="4381530" cy="1217354"/>
          </a:xfrm>
        </p:spPr>
        <p:txBody>
          <a:bodyPr anchor="ctr">
            <a:noAutofit/>
          </a:bodyPr>
          <a:lstStyle>
            <a:lvl1pPr marL="0" indent="0" algn="ctr" defTabSz="1234971" rtl="0" eaLnBrk="1" latinLnBrk="0" hangingPunct="1">
              <a:spcBef>
                <a:spcPct val="0"/>
              </a:spcBef>
              <a:buNone/>
              <a:defRPr lang="en-US" sz="4849" b="1" kern="1200" spc="-364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The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02057" y="1322738"/>
            <a:ext cx="5835761" cy="3009369"/>
          </a:xfrm>
        </p:spPr>
        <p:txBody>
          <a:bodyPr anchor="ctr"/>
          <a:lstStyle>
            <a:lvl1pPr marL="415647" indent="-415647">
              <a:buFont typeface="+mj-lt"/>
              <a:buAutoNum type="arabicPeriod"/>
              <a:defRPr baseline="0"/>
            </a:lvl1pPr>
          </a:lstStyle>
          <a:p>
            <a:pPr lvl="0"/>
            <a:r>
              <a:rPr lang="en-US" dirty="0" smtClean="0"/>
              <a:t>Agenda Item 1</a:t>
            </a:r>
          </a:p>
          <a:p>
            <a:pPr lvl="0"/>
            <a:r>
              <a:rPr lang="en-US" dirty="0" smtClean="0"/>
              <a:t>Agenda Item 2</a:t>
            </a:r>
          </a:p>
          <a:p>
            <a:pPr lvl="0"/>
            <a:r>
              <a:rPr lang="en-US" dirty="0" smtClean="0"/>
              <a:t>Agenda Item 3</a:t>
            </a:r>
          </a:p>
          <a:p>
            <a:pPr lvl="0"/>
            <a:r>
              <a:rPr lang="en-US" dirty="0" smtClean="0"/>
              <a:t>Agenda Item 4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85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pattFill prst="ltUpDiag">
            <a:fgClr>
              <a:srgbClr val="41444D"/>
            </a:fgClr>
            <a:bgClr>
              <a:srgbClr val="2D2F3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/>
          </a:p>
        </p:txBody>
      </p:sp>
      <p:sp>
        <p:nvSpPr>
          <p:cNvPr id="9" name="Picture Placeholder 28"/>
          <p:cNvSpPr>
            <a:spLocks noGrp="1"/>
          </p:cNvSpPr>
          <p:nvPr>
            <p:ph type="pic" sz="quarter" idx="15"/>
          </p:nvPr>
        </p:nvSpPr>
        <p:spPr>
          <a:xfrm>
            <a:off x="369455" y="2485205"/>
            <a:ext cx="11822546" cy="4369256"/>
          </a:xfrm>
          <a:custGeom>
            <a:avLst/>
            <a:gdLst>
              <a:gd name="connsiteX0" fmla="*/ 9753601 w 9753601"/>
              <a:gd name="connsiteY0" fmla="*/ 0 h 4951824"/>
              <a:gd name="connsiteX1" fmla="*/ 9753601 w 9753601"/>
              <a:gd name="connsiteY1" fmla="*/ 4906476 h 4951824"/>
              <a:gd name="connsiteX2" fmla="*/ 9748420 w 9753601"/>
              <a:gd name="connsiteY2" fmla="*/ 4951824 h 4951824"/>
              <a:gd name="connsiteX3" fmla="*/ 0 w 9753601"/>
              <a:gd name="connsiteY3" fmla="*/ 4951824 h 495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3601" h="4951824">
                <a:moveTo>
                  <a:pt x="9753601" y="0"/>
                </a:moveTo>
                <a:lnTo>
                  <a:pt x="9753601" y="4906476"/>
                </a:lnTo>
                <a:lnTo>
                  <a:pt x="9748420" y="4951824"/>
                </a:lnTo>
                <a:lnTo>
                  <a:pt x="0" y="49518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" y="3632512"/>
            <a:ext cx="8142491" cy="3221949"/>
          </a:xfrm>
          <a:custGeom>
            <a:avLst/>
            <a:gdLst>
              <a:gd name="connsiteX0" fmla="*/ 0 w 6717554"/>
              <a:gd name="connsiteY0" fmla="*/ 0 h 3651542"/>
              <a:gd name="connsiteX1" fmla="*/ 6717554 w 6717554"/>
              <a:gd name="connsiteY1" fmla="*/ 3651542 h 3651542"/>
              <a:gd name="connsiteX2" fmla="*/ 0 w 6717554"/>
              <a:gd name="connsiteY2" fmla="*/ 3651542 h 365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7554" h="3651542">
                <a:moveTo>
                  <a:pt x="0" y="0"/>
                </a:moveTo>
                <a:lnTo>
                  <a:pt x="6717554" y="3651542"/>
                </a:lnTo>
                <a:lnTo>
                  <a:pt x="0" y="36515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54176" y="397842"/>
            <a:ext cx="11083637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Page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74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78413" y="196137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7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" y="6017392"/>
            <a:ext cx="646546" cy="627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78413" y="1815351"/>
            <a:ext cx="11661629" cy="3214911"/>
          </a:xfrm>
          <a:prstGeom prst="rect">
            <a:avLst/>
          </a:prstGeom>
          <a:pattFill prst="ltUpDiag">
            <a:fgClr>
              <a:srgbClr val="2D2F36"/>
            </a:fgClr>
            <a:bgClr>
              <a:srgbClr val="4144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69167" y="2330906"/>
            <a:ext cx="11083637" cy="2493871"/>
          </a:xfrm>
        </p:spPr>
        <p:txBody>
          <a:bodyPr>
            <a:normAutofit/>
          </a:bodyPr>
          <a:lstStyle>
            <a:lvl1pPr marL="0" indent="0" algn="ctr">
              <a:buNone/>
              <a:defRPr sz="1940">
                <a:solidFill>
                  <a:schemeClr val="bg1"/>
                </a:solidFill>
              </a:defRPr>
            </a:lvl1pPr>
            <a:lvl2pPr marL="609616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 baseline="0">
                <a:solidFill>
                  <a:srgbClr val="2D2F3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36477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9167" y="2010640"/>
            <a:ext cx="11083637" cy="311661"/>
          </a:xfrm>
        </p:spPr>
        <p:txBody>
          <a:bodyPr anchor="b">
            <a:noAutofit/>
          </a:bodyPr>
          <a:lstStyle>
            <a:lvl1pPr marL="0" indent="0" algn="ctr">
              <a:buNone/>
              <a:defRPr sz="2182" b="1" spc="-182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3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84728" y="201707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6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5" y="6025205"/>
            <a:ext cx="646546" cy="61435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0" baseline="0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6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6287" y="201707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5" y="6023549"/>
            <a:ext cx="646546" cy="598109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554182" y="1833450"/>
            <a:ext cx="5412920" cy="4016021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4207" y="1403855"/>
            <a:ext cx="5412895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4182" y="1706938"/>
            <a:ext cx="5412920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8" name="Content Placeholder 3"/>
          <p:cNvSpPr>
            <a:spLocks noGrp="1"/>
          </p:cNvSpPr>
          <p:nvPr>
            <p:ph sz="half" idx="17"/>
          </p:nvPr>
        </p:nvSpPr>
        <p:spPr>
          <a:xfrm>
            <a:off x="6250031" y="1833450"/>
            <a:ext cx="5412920" cy="4016021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224927" y="1403855"/>
            <a:ext cx="5412895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224902" y="1706938"/>
            <a:ext cx="5412920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34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3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78413" y="196137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" y="6016025"/>
            <a:ext cx="646546" cy="598109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554182" y="1833450"/>
            <a:ext cx="5412920" cy="4016021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4207" y="1403855"/>
            <a:ext cx="5412895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4182" y="1706938"/>
            <a:ext cx="5412920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8" name="Content Placeholder 3"/>
          <p:cNvSpPr>
            <a:spLocks noGrp="1"/>
          </p:cNvSpPr>
          <p:nvPr>
            <p:ph sz="half" idx="17"/>
          </p:nvPr>
        </p:nvSpPr>
        <p:spPr>
          <a:xfrm>
            <a:off x="6229015" y="1403856"/>
            <a:ext cx="5412920" cy="4445614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77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76267" y="198921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78" y="6009825"/>
            <a:ext cx="646546" cy="616561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554181" y="1813877"/>
            <a:ext cx="11083637" cy="1613647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4206" y="1403855"/>
            <a:ext cx="11083637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4180" y="1706938"/>
            <a:ext cx="11105803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8" name="Content Placeholder 3"/>
          <p:cNvSpPr>
            <a:spLocks noGrp="1"/>
          </p:cNvSpPr>
          <p:nvPr>
            <p:ph sz="half" idx="17"/>
          </p:nvPr>
        </p:nvSpPr>
        <p:spPr>
          <a:xfrm>
            <a:off x="552068" y="4236945"/>
            <a:ext cx="11083637" cy="1613647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54177" y="3778446"/>
            <a:ext cx="11083637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565263" y="4088821"/>
            <a:ext cx="11083637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55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4144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76267" y="198921"/>
            <a:ext cx="11661629" cy="646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9975273" y="6280783"/>
            <a:ext cx="1687677" cy="192004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haroni" panose="02010803020104030203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54" dirty="0" smtClean="0">
                <a:solidFill>
                  <a:srgbClr val="2D2F36"/>
                </a:solidFill>
                <a:latin typeface="+mj-lt"/>
              </a:rPr>
              <a:t>PAGE </a:t>
            </a:r>
            <a:fld id="{F69BA1DF-21C5-4D49-B664-F9B649E0FA4A}" type="slidenum">
              <a:rPr lang="en-US" sz="1454" smtClean="0">
                <a:solidFill>
                  <a:srgbClr val="2D2F36"/>
                </a:solidFill>
                <a:latin typeface="+mj-lt"/>
              </a:rPr>
              <a:pPr/>
              <a:t>‹#›</a:t>
            </a:fld>
            <a:endParaRPr lang="en-US" sz="1454" dirty="0">
              <a:solidFill>
                <a:srgbClr val="2D2F36"/>
              </a:solidFill>
              <a:latin typeface="+mj-lt"/>
            </a:endParaRPr>
          </a:p>
        </p:txBody>
      </p:sp>
      <p:sp>
        <p:nvSpPr>
          <p:cNvPr id="14" name="TextBox 26"/>
          <p:cNvSpPr txBox="1">
            <a:spLocks noChangeArrowheads="1"/>
          </p:cNvSpPr>
          <p:nvPr userDrawn="1"/>
        </p:nvSpPr>
        <p:spPr bwMode="auto">
          <a:xfrm>
            <a:off x="872184" y="6174327"/>
            <a:ext cx="3561272" cy="3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262626"/>
                </a:solidFill>
                <a:latin typeface="Roboto Light" panose="02000000000000000000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54" b="1" dirty="0" smtClean="0">
                <a:solidFill>
                  <a:srgbClr val="2D2F36"/>
                </a:solidFill>
                <a:latin typeface="+mj-lt"/>
              </a:rPr>
              <a:t>RoundPoint</a:t>
            </a:r>
            <a:endParaRPr lang="en-US" altLang="en-US" sz="1454" i="1" dirty="0">
              <a:solidFill>
                <a:srgbClr val="2D2F36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78" y="6009719"/>
            <a:ext cx="646546" cy="617683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554181" y="1813876"/>
            <a:ext cx="11083637" cy="4035595"/>
          </a:xfrm>
        </p:spPr>
        <p:txBody>
          <a:bodyPr>
            <a:normAutofit/>
          </a:bodyPr>
          <a:lstStyle>
            <a:lvl1pPr>
              <a:defRPr sz="2182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94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9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54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1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4206" y="1403855"/>
            <a:ext cx="11083637" cy="311661"/>
          </a:xfrm>
        </p:spPr>
        <p:txBody>
          <a:bodyPr anchor="b">
            <a:noAutofit/>
          </a:bodyPr>
          <a:lstStyle>
            <a:lvl1pPr marL="0" indent="0">
              <a:buNone/>
              <a:defRPr sz="2182" b="1" spc="-182" baseline="0">
                <a:solidFill>
                  <a:srgbClr val="29AB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19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54180" y="1706938"/>
            <a:ext cx="11105803" cy="16136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36" b="1" spc="-364">
                <a:solidFill>
                  <a:srgbClr val="2D2F36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9169" y="807097"/>
            <a:ext cx="11108764" cy="264686"/>
          </a:xfrm>
        </p:spPr>
        <p:txBody>
          <a:bodyPr>
            <a:normAutofit/>
          </a:bodyPr>
          <a:lstStyle>
            <a:lvl1pPr marL="0" indent="0">
              <a:buNone/>
              <a:defRPr sz="1819" i="1" baseline="0">
                <a:solidFill>
                  <a:srgbClr val="80B9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Slide Sub-Title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9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54182" y="1481037"/>
            <a:ext cx="11083637" cy="4767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569168" y="397842"/>
            <a:ext cx="11108766" cy="5174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2D2F3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36" spc="-364" smtClean="0"/>
              <a:t>Slide Title</a:t>
            </a:r>
            <a:endParaRPr lang="en-US" sz="3636" spc="-364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69167" y="1056469"/>
            <a:ext cx="7758545" cy="40340"/>
          </a:xfrm>
          <a:prstGeom prst="rect">
            <a:avLst/>
          </a:prstGeom>
          <a:solidFill>
            <a:srgbClr val="CCD0D6"/>
          </a:solidFill>
          <a:ln>
            <a:noFill/>
          </a:ln>
          <a:effectLst>
            <a:reflection blurRad="6350" stA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32"/>
          </a:p>
        </p:txBody>
      </p:sp>
      <p:sp>
        <p:nvSpPr>
          <p:cNvPr id="19" name="Text Placeholder 5"/>
          <p:cNvSpPr txBox="1">
            <a:spLocks/>
          </p:cNvSpPr>
          <p:nvPr userDrawn="1"/>
        </p:nvSpPr>
        <p:spPr>
          <a:xfrm>
            <a:off x="569169" y="807097"/>
            <a:ext cx="11108764" cy="26468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1500" i="1" kern="1200" baseline="0">
                <a:solidFill>
                  <a:srgbClr val="80B9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8B8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B8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8B8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000" kern="1200">
                <a:solidFill>
                  <a:srgbClr val="8B8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19" baseline="0" dirty="0" smtClean="0">
                <a:solidFill>
                  <a:srgbClr val="0070C0"/>
                </a:solidFill>
              </a:rPr>
              <a:t>Slide Sub-Title</a:t>
            </a:r>
            <a:endParaRPr lang="en-US" sz="1819" baseline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4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7" r:id="rId2"/>
    <p:sldLayoutId id="2147483684" r:id="rId3"/>
    <p:sldLayoutId id="2147483693" r:id="rId4"/>
    <p:sldLayoutId id="2147483678" r:id="rId5"/>
    <p:sldLayoutId id="2147483679" r:id="rId6"/>
    <p:sldLayoutId id="2147483690" r:id="rId7"/>
    <p:sldLayoutId id="2147483691" r:id="rId8"/>
    <p:sldLayoutId id="2147483692" r:id="rId9"/>
    <p:sldLayoutId id="2147483689" r:id="rId10"/>
  </p:sldLayoutIdLst>
  <p:timing>
    <p:tnLst>
      <p:par>
        <p:cTn id="1" dur="indefinite" restart="never" nodeType="tmRoot"/>
      </p:par>
    </p:tnLst>
  </p:timing>
  <p:txStyles>
    <p:titleStyle>
      <a:lvl1pPr algn="l" defTabSz="1219231" rtl="0" eaLnBrk="1" latinLnBrk="0" hangingPunct="1">
        <a:lnSpc>
          <a:spcPct val="90000"/>
        </a:lnSpc>
        <a:spcBef>
          <a:spcPct val="0"/>
        </a:spcBef>
        <a:buNone/>
        <a:defRPr sz="3636" b="1" kern="1200">
          <a:solidFill>
            <a:srgbClr val="2D2F3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04808" indent="-304808" algn="l" defTabSz="1219231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182" kern="1200">
          <a:solidFill>
            <a:srgbClr val="2D2F3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24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940" kern="1200">
          <a:solidFill>
            <a:srgbClr val="8B8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40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697" kern="1200">
          <a:solidFill>
            <a:srgbClr val="8B8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656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54" kern="1200">
          <a:solidFill>
            <a:srgbClr val="8B8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271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212" kern="1200">
          <a:solidFill>
            <a:srgbClr val="8B8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888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504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119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735" indent="-304808" algn="l" defTabSz="121923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16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1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48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64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80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5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311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928" algn="l" defTabSz="121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microservices.io/patterns/data/cqrs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architecture-styles/cqr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azure/architecture/guide/architecture-styles/cqrs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dinghorror.com/performance-is-a-feature/" TargetMode="External"/><Relationship Id="rId2" Type="http://schemas.openxmlformats.org/officeDocument/2006/relationships/hyperlink" Target="https://www.newtonsoft.com/json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data-serialization-comparison-json-yaml-bson-messagepack/" TargetMode="External"/><Relationship Id="rId2" Type="http://schemas.openxmlformats.org/officeDocument/2006/relationships/hyperlink" Target="https://blog.codinghorror.com/performance-is-a-feature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news/2017/07/versioning-event-sourcing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infoq.com/articles/microservices-aggregates-events-cqrs-part-2-richardson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microservices-aggregates-events-cqrs-part-2-richardson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azure/architecture/patterns/cqrs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microsoft.com/en-us/azure/architecture/patterns/cqr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azure/architecture/patterns/cqrs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patterns/cq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previous-versions/msp-n-p/jj591573(v=pandp.10)" TargetMode="External"/><Relationship Id="rId4" Type="http://schemas.openxmlformats.org/officeDocument/2006/relationships/hyperlink" Target="https://microservices.io/patterns/data/cq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microservices-architecture/microservice-ddd-cqrs-patterns/apply-simplified-microservice-cqrs-ddd-patter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and Scalability in </a:t>
            </a:r>
            <a:r>
              <a:rPr lang="en-US" dirty="0" smtClean="0"/>
              <a:t>Azure using </a:t>
            </a:r>
            <a:r>
              <a:rPr lang="en-US" dirty="0"/>
              <a:t>CQRS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96247" y="3890820"/>
            <a:ext cx="9141571" cy="3713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Jon Banta – Oct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956766" y="2915106"/>
            <a:ext cx="3961376" cy="30500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i="1" dirty="0">
              <a:solidFill>
                <a:srgbClr val="29ABE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94152" y="2909244"/>
            <a:ext cx="3961376" cy="30500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i="1" dirty="0">
              <a:solidFill>
                <a:srgbClr val="29ABE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- Comparisons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9814" y="1921609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bg1"/>
                </a:solidFill>
              </a:rPr>
              <a:t>Vue</a:t>
            </a:r>
            <a:r>
              <a:rPr lang="en-US" sz="1800" dirty="0" smtClean="0">
                <a:solidFill>
                  <a:schemeClr val="bg1"/>
                </a:solidFill>
              </a:rPr>
              <a:t> JS + </a:t>
            </a:r>
            <a:r>
              <a:rPr lang="en-US" sz="1800" dirty="0" err="1" smtClean="0">
                <a:solidFill>
                  <a:schemeClr val="bg1"/>
                </a:solidFill>
              </a:rPr>
              <a:t>Vuex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71496" y="1915748"/>
            <a:ext cx="1800985" cy="73268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ASP.NET Core MVC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7400" y="31593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bg1"/>
                </a:solidFill>
              </a:rPr>
              <a:t>Micoservice</a:t>
            </a:r>
            <a:r>
              <a:rPr lang="en-US" sz="1800" dirty="0" smtClean="0">
                <a:solidFill>
                  <a:schemeClr val="bg1"/>
                </a:solidFill>
              </a:rPr>
              <a:t> + </a:t>
            </a:r>
            <a:r>
              <a:rPr lang="en-US" sz="1800" dirty="0" err="1" smtClean="0">
                <a:solidFill>
                  <a:schemeClr val="bg1"/>
                </a:solidFill>
              </a:rPr>
              <a:t>WebSockets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57400" y="40737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Game Engine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39815" y="49881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In Memory Data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77200" y="31593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ASP.NET Core API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77200" y="40737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Game Engine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77200" y="4988177"/>
            <a:ext cx="1795281" cy="73268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</a:rPr>
              <a:t>In Memory Data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37354" y="1424573"/>
            <a:ext cx="1600200" cy="364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CQRS Example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0882" y="1472579"/>
            <a:ext cx="1962211" cy="364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“RESTful” Example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0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#4 –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#5 – Add Front End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– Multiple Data Stores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167" y="1371600"/>
            <a:ext cx="4688633" cy="472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Dedicated queries abstract the calls away from primary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Command (“Write”) operations only effect primary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Query (“Read”) operations can read from other data stores/caches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100" dirty="0" smtClean="0">
                <a:solidFill>
                  <a:schemeClr val="accent6"/>
                </a:solidFill>
                <a:hlinkClick r:id="rId2"/>
              </a:rPr>
              <a:t>microservices.io/patterns/data/cqrs.html</a:t>
            </a:r>
            <a:r>
              <a:rPr lang="en-US" sz="1100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2" name="Picture 4" descr="https://microservices.io/i/data/cq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73" y="1219200"/>
            <a:ext cx="6206160" cy="46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0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– Event-Driven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905000"/>
            <a:ext cx="4552950" cy="3267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167" y="1371600"/>
            <a:ext cx="6060233" cy="472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Events are used to synchronously or asynchronously update associated data stores/caches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Eventual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Data is written strategically for effective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Materialized views and calculations are updated with each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3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docs.microsoft.com/en-us/azure/architecture/guide/architecture-styles/cqrs</a:t>
            </a:r>
            <a:r>
              <a:rPr lang="en-US" dirty="0" smtClean="0">
                <a:solidFill>
                  <a:schemeClr val="accent6"/>
                </a:solidFill>
              </a:rPr>
              <a:t> 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– A Step towards to Event Sourcing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167" y="1371600"/>
            <a:ext cx="40790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 Sourcing is enforcing all changes to application state is a sequence of event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Reads are from materialized views of the event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Great for replay – streaming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Not required for the CQRS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docs.microsoft.com/en-us/azure/architecture/guide/architecture-styles/cqrs</a:t>
            </a:r>
            <a:r>
              <a:rPr lang="en-US" dirty="0" smtClean="0">
                <a:solidFill>
                  <a:schemeClr val="accent6"/>
                </a:solidFill>
              </a:rPr>
              <a:t> 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An overview and example of the Event Sourcing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34" y="1371600"/>
            <a:ext cx="6781800" cy="432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9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Auto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2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Auto Scaling –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7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02057" y="228600"/>
            <a:ext cx="5835761" cy="6400800"/>
          </a:xfrm>
        </p:spPr>
        <p:txBody>
          <a:bodyPr>
            <a:normAutofit/>
          </a:bodyPr>
          <a:lstStyle/>
          <a:p>
            <a:r>
              <a:rPr lang="en-US" dirty="0" smtClean="0"/>
              <a:t>Define CQRS and System Design</a:t>
            </a:r>
          </a:p>
          <a:p>
            <a:r>
              <a:rPr lang="en-US" dirty="0" smtClean="0"/>
              <a:t>Handling Multiple Data Sources</a:t>
            </a:r>
          </a:p>
          <a:p>
            <a:r>
              <a:rPr lang="en-US" dirty="0" smtClean="0"/>
              <a:t>Comparisons to Event Sourcing and Traditional </a:t>
            </a:r>
            <a:r>
              <a:rPr lang="en-US" baseline="0" dirty="0" smtClean="0"/>
              <a:t>patterns</a:t>
            </a:r>
          </a:p>
          <a:p>
            <a:r>
              <a:rPr lang="en-US" baseline="0" dirty="0" smtClean="0"/>
              <a:t>Effective Strategies for a CQRS System</a:t>
            </a:r>
          </a:p>
          <a:p>
            <a:r>
              <a:rPr lang="en-US" baseline="0" dirty="0" smtClean="0"/>
              <a:t>Performance and Scalability in Azure</a:t>
            </a:r>
          </a:p>
          <a:p>
            <a:r>
              <a:rPr lang="en-US" baseline="0" dirty="0" smtClean="0"/>
              <a:t>Code Demos!</a:t>
            </a:r>
          </a:p>
          <a:p>
            <a:r>
              <a:rPr lang="en-US" baseline="0" dirty="0" smtClean="0"/>
              <a:t>Sample Architectures</a:t>
            </a:r>
          </a:p>
          <a:p>
            <a:r>
              <a:rPr lang="en-US" baseline="0" dirty="0" smtClean="0"/>
              <a:t>Service Bus + Microservices Patterns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44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Requirement – Fantasy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2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#6 – Fantasy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</a:t>
            </a:r>
            <a:r>
              <a:rPr lang="en-US" baseline="0" dirty="0" smtClean="0"/>
              <a:t> / Cons of CQRS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0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</a:t>
            </a:r>
            <a:r>
              <a:rPr lang="en-US" baseline="0" dirty="0" smtClean="0"/>
              <a:t> – Serialization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27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 performance systems are heavily dependent upon serializing commands/queries across many endpoints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JsonConvert.SerializeObject</a:t>
            </a:r>
            <a:r>
              <a:rPr lang="en-US" sz="12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solidFill>
                  <a:schemeClr val="accent6"/>
                </a:solidFill>
              </a:rPr>
              <a:t>is not enough in most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Highly recommend abstracting serialization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www.newtonsoft.com/json</a:t>
            </a:r>
            <a:endParaRPr lang="en-US" sz="12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https</a:t>
            </a:r>
            <a:r>
              <a:rPr lang="en-US" sz="1200" dirty="0">
                <a:solidFill>
                  <a:schemeClr val="accent6"/>
                </a:solidFill>
                <a:hlinkClick r:id="rId3"/>
              </a:rPr>
              <a:t>://blog.codinghorror.com/performance-is-a-feature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/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3551" y="1371600"/>
            <a:ext cx="5230249" cy="467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Common Formats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JSON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BSON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Serialization Providers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Newtonsoft.Json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hlinkClick r:id="rId2"/>
              </a:rPr>
              <a:t>https://www.newtonsoft.com/json</a:t>
            </a:r>
            <a:endParaRPr lang="en-US" sz="1600" dirty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Jil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hlinkClick r:id="rId2"/>
              </a:rPr>
              <a:t>https://github.com/kevin-montrose/Jil </a:t>
            </a:r>
            <a:endParaRPr lang="en-US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ProtoBuf</a:t>
            </a:r>
            <a:endParaRPr lang="en-US" dirty="0" smtClean="0">
              <a:solidFill>
                <a:schemeClr val="accent6"/>
              </a:solidFill>
            </a:endParaRP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hlinkClick r:id="rId2"/>
              </a:rPr>
              <a:t>https://developers.google.com/protocol-buffers</a:t>
            </a:r>
            <a:r>
              <a:rPr lang="en-US" sz="1600" dirty="0" smtClean="0">
                <a:solidFill>
                  <a:schemeClr val="accent6"/>
                </a:solidFill>
                <a:hlinkClick r:id="rId2"/>
              </a:rPr>
              <a:t>/</a:t>
            </a:r>
            <a:endParaRPr lang="en-US" sz="1600" dirty="0" smtClean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79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</a:t>
            </a:r>
            <a:r>
              <a:rPr lang="en-US" baseline="0" dirty="0" smtClean="0"/>
              <a:t> – Serialization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38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Small # of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Small Bounded System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6"/>
                </a:solidFill>
                <a:cs typeface="Arial" panose="020B0604020202020204" pitchFamily="34" charset="0"/>
              </a:rPr>
              <a:t>ProtoBuf</a:t>
            </a:r>
            <a:endParaRPr lang="en-US" sz="1600" dirty="0" smtClean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Large # of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Multiple Consumers / Third Parties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accent6"/>
                </a:solidFill>
                <a:cs typeface="Arial" panose="020B0604020202020204" pitchFamily="34" charset="0"/>
              </a:rPr>
              <a:t>Jil</a:t>
            </a:r>
            <a:endParaRPr lang="en-US" sz="1600" dirty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Service Bus</a:t>
            </a:r>
            <a:endParaRPr lang="en-US" dirty="0">
              <a:solidFill>
                <a:schemeClr val="accent6"/>
              </a:solidFill>
            </a:endParaRP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6"/>
                </a:solidFill>
                <a:cs typeface="Arial" panose="020B0604020202020204" pitchFamily="34" charset="0"/>
              </a:rPr>
              <a:t>BSON</a:t>
            </a:r>
            <a:endParaRPr lang="en-US" sz="1600" dirty="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https://codeclimate.com/blog/choose-protocol-buffers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3"/>
              </a:rPr>
              <a:t>https://www.sitepoint.com/data-serialization-comparison-json-yaml-bson-messagepack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/</a:t>
            </a:r>
            <a:r>
              <a:rPr lang="en-US" sz="1200" dirty="0" smtClean="0">
                <a:solidFill>
                  <a:schemeClr val="accent6"/>
                </a:solidFill>
              </a:rPr>
              <a:t> 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3551" y="1371600"/>
            <a:ext cx="5230249" cy="396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This:</a:t>
            </a: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“property”: “”</a:t>
            </a: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Is Different: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“property”: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null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Than This: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1"/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17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- Versioning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While encouraging distributed commands and queries, it is possible to have out-of-date requestors /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Different versions could implement different business logic /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Highly recommend requiring version information on every command, query, event, and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https</a:t>
            </a:r>
            <a:r>
              <a:rPr lang="en-US" sz="1200" dirty="0">
                <a:solidFill>
                  <a:schemeClr val="accent6"/>
                </a:solidFill>
                <a:hlinkClick r:id="rId2"/>
              </a:rPr>
              <a:t>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www.infoq.com/news/2017/07/versioning-event-sourcing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3551" y="1371600"/>
            <a:ext cx="523024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In order to identify the version of any message, it is common to require header information on every message: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>
              <a:solidFill>
                <a:schemeClr val="accent6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“name”: “”,</a:t>
            </a:r>
          </a:p>
          <a:p>
            <a:pPr lvl="2"/>
            <a:r>
              <a:rPr lang="en-US" sz="1600" dirty="0" smtClean="0">
                <a:solidFill>
                  <a:srgbClr val="29AB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“version”: “1.0.0”,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“payload”: {</a:t>
            </a:r>
          </a:p>
          <a:p>
            <a:pPr lvl="3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chemeClr val="accent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Or require version in the url:</a:t>
            </a:r>
          </a:p>
          <a:p>
            <a:pPr lvl="1"/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http://tempuri.org/</a:t>
            </a:r>
            <a:r>
              <a:rPr lang="en-US" b="1" dirty="0" smtClean="0">
                <a:solidFill>
                  <a:srgbClr val="29ABE2"/>
                </a:solidFill>
                <a:latin typeface="Consolas" panose="020B0609020204030204" pitchFamily="49" charset="0"/>
              </a:rPr>
              <a:t>v1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/resource </a:t>
            </a:r>
          </a:p>
          <a:p>
            <a:pPr lvl="1"/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34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– Event Subscriptions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Highly recommend requiring subscriptions for events, rather than broadcast every event to every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Could implement a layered approach to events.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Events are broadcasted to parent / inherited systems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Events are NOT broadcasted to sub-systems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www.infoq.com/articles/microservices-aggregates-events-cqrs-part-2-richardson</a:t>
            </a:r>
            <a:r>
              <a:rPr lang="en-US" sz="1200" dirty="0" smtClean="0">
                <a:solidFill>
                  <a:schemeClr val="accent6"/>
                </a:solidFill>
              </a:rPr>
              <a:t>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905000"/>
            <a:ext cx="4552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72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– Hash-Based Read Caching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373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Perform hash lookup of query objects in cache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Does not require explicit knowledge / logic of each query – just the hash lookup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www.infoq.com/articles/microservices-aggregates-events-cqrs-part-2-richardson</a:t>
            </a:r>
            <a:r>
              <a:rPr lang="en-US" sz="1200" dirty="0" smtClean="0">
                <a:solidFill>
                  <a:schemeClr val="accent6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31763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– Command Responses?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Highly debated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Commands can return values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Confirm validation message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Acknowledgement of completion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Version increment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maybe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Commands should not respond with any </a:t>
            </a:r>
            <a:r>
              <a:rPr lang="en-US" dirty="0" err="1" smtClean="0">
                <a:solidFill>
                  <a:schemeClr val="accent6"/>
                </a:solidFill>
              </a:rPr>
              <a:t>stateful</a:t>
            </a:r>
            <a:r>
              <a:rPr lang="en-US" dirty="0" smtClean="0">
                <a:solidFill>
                  <a:schemeClr val="accent6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In our example, we reply with </a:t>
            </a:r>
            <a:r>
              <a:rPr lang="en-US" dirty="0" err="1" smtClean="0">
                <a:solidFill>
                  <a:schemeClr val="accent6"/>
                </a:solidFill>
              </a:rPr>
              <a:t>ErrorCode</a:t>
            </a:r>
            <a:r>
              <a:rPr lang="en-US" dirty="0" smtClean="0">
                <a:solidFill>
                  <a:schemeClr val="accent6"/>
                </a:solidFill>
              </a:rPr>
              <a:t> and </a:t>
            </a:r>
            <a:r>
              <a:rPr lang="en-US" dirty="0" err="1" smtClean="0">
                <a:solidFill>
                  <a:schemeClr val="accent6"/>
                </a:solidFill>
              </a:rPr>
              <a:t>ErrorMessage</a:t>
            </a:r>
            <a:r>
              <a:rPr lang="en-US" dirty="0" smtClean="0">
                <a:solidFill>
                  <a:schemeClr val="accent6"/>
                </a:solidFill>
              </a:rPr>
              <a:t> only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martinfowler.com/bliki/CQRS.html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514600"/>
            <a:ext cx="60388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18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Strategies - Batching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40790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Never limit a round trip between two endpoints to a single message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 single HTP request can define a series of messages and how they should be handled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Can be asynchronously or synchronously handled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Can define workflow parameters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Continue if…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If response then …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martinfowler.com/bliki/CQRS.html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676400"/>
            <a:ext cx="56864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7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System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167" y="1371600"/>
            <a:ext cx="4841033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Typical Database + Application + 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Application contains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Models update persistent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2"/>
              </a:rPr>
              <a:t>martinfowler.com/bliki/CQRS.html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s://martinfowler.com/bliki/images/cqrs/single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665" y="1752600"/>
            <a:ext cx="60674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1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Architectures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01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#6 – Service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83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89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Presentations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9167" y="1371600"/>
            <a:ext cx="11108767" cy="254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.NET Core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&lt;75 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TensorFlow</a:t>
            </a: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Securing Distributed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92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9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Definitions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01" y="1215114"/>
            <a:ext cx="6694032" cy="48760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167" y="1371600"/>
            <a:ext cx="4536233" cy="501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Command Query Responsibility Segregation (CQRS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Allows </a:t>
            </a:r>
            <a:r>
              <a:rPr lang="en-US" dirty="0">
                <a:solidFill>
                  <a:schemeClr val="accent6"/>
                </a:solidFill>
              </a:rPr>
              <a:t>you to separate the load from reads and writes allowing you to scale each </a:t>
            </a:r>
            <a:r>
              <a:rPr lang="en-US" dirty="0" smtClean="0">
                <a:solidFill>
                  <a:schemeClr val="accent6"/>
                </a:solidFill>
              </a:rPr>
              <a:t>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Apply </a:t>
            </a:r>
            <a:r>
              <a:rPr lang="en-US" dirty="0">
                <a:solidFill>
                  <a:schemeClr val="accent6"/>
                </a:solidFill>
              </a:rPr>
              <a:t>different optimization strategies to the two </a:t>
            </a:r>
            <a:r>
              <a:rPr lang="en-US" dirty="0" smtClean="0">
                <a:solidFill>
                  <a:schemeClr val="accent6"/>
                </a:solidFill>
              </a:rPr>
              <a:t>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3"/>
              </a:rPr>
              <a:t>https://martinfowler.com/bliki/CQRS.html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https</a:t>
            </a:r>
            <a:r>
              <a:rPr lang="en-US" sz="1200" dirty="0">
                <a:solidFill>
                  <a:schemeClr val="accent6"/>
                </a:solidFill>
                <a:hlinkClick r:id="rId3"/>
              </a:rPr>
              <a:t>://</a:t>
            </a:r>
            <a:r>
              <a:rPr lang="en-US" sz="1200" dirty="0" smtClean="0">
                <a:solidFill>
                  <a:schemeClr val="accent6"/>
                </a:solidFill>
                <a:hlinkClick r:id="rId3"/>
              </a:rPr>
              <a:t>docs.microsoft.com/en-us/azure/architecture/patterns/cqrs</a:t>
            </a:r>
            <a:endParaRPr lang="en-US" sz="1200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4"/>
              </a:rPr>
              <a:t>https://</a:t>
            </a:r>
            <a:r>
              <a:rPr lang="en-US" sz="1200" dirty="0" smtClean="0">
                <a:solidFill>
                  <a:schemeClr val="accent6"/>
                </a:solidFill>
                <a:hlinkClick r:id="rId4"/>
              </a:rPr>
              <a:t>microservices.io/patterns/data/cqrs.html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hlinkClick r:id="rId5"/>
              </a:rPr>
              <a:t>https://docs.microsoft.com/en-us/previous-versions/msp-n-p/jj591573(v=pandp.10</a:t>
            </a:r>
            <a:r>
              <a:rPr lang="en-US" sz="1200" dirty="0" smtClean="0">
                <a:solidFill>
                  <a:schemeClr val="accent6"/>
                </a:solidFill>
                <a:hlinkClick r:id="rId5"/>
              </a:rPr>
              <a:t>)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Code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9075" y="252412"/>
            <a:ext cx="11753850" cy="6353175"/>
            <a:chOff x="219075" y="252412"/>
            <a:chExt cx="11753850" cy="63531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75" y="252412"/>
              <a:ext cx="11753850" cy="63531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75" y="4639310"/>
              <a:ext cx="8067675" cy="186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414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#1 – Pattern Code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#2 – Game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24" y="1387642"/>
            <a:ext cx="8679110" cy="4017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CQRS Microservices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167" y="1371600"/>
            <a:ext cx="3164633" cy="458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Microservices with CQRS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Single container can contain both Commands +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6"/>
                </a:solidFill>
                <a:hlinkClick r:id="rId3"/>
              </a:rPr>
              <a:t>https://</a:t>
            </a:r>
            <a:r>
              <a:rPr lang="en-US" sz="1100" dirty="0" smtClean="0">
                <a:solidFill>
                  <a:schemeClr val="accent6"/>
                </a:solidFill>
                <a:hlinkClick r:id="rId3"/>
              </a:rPr>
              <a:t>docs.microsoft.com/en-us/dotnet/standard/microservices-architecture/microservice-ddd-cqrs-patterns/apply-simplified-microservice-cqrs-ddd-patterns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2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#3 – CQRS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EAEDEE"/>
      </a:accent1>
      <a:accent2>
        <a:srgbClr val="CCD0D6"/>
      </a:accent2>
      <a:accent3>
        <a:srgbClr val="8B8F99"/>
      </a:accent3>
      <a:accent4>
        <a:srgbClr val="41444D"/>
      </a:accent4>
      <a:accent5>
        <a:srgbClr val="2D2F36"/>
      </a:accent5>
      <a:accent6>
        <a:srgbClr val="2D2F36"/>
      </a:accent6>
      <a:hlink>
        <a:srgbClr val="29ABE2"/>
      </a:hlink>
      <a:folHlink>
        <a:srgbClr val="146FA8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PMS_Blank.pptx" id="{33B6C911-09EE-4AF1-8211-4CFA3A17BD01}" vid="{A4473179-7B7B-4440-8C7D-4969B3AEC7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286</TotalTime>
  <Words>740</Words>
  <Application>Microsoft Office PowerPoint</Application>
  <PresentationFormat>Widescreen</PresentationFormat>
  <Paragraphs>274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MS PGothic</vt:lpstr>
      <vt:lpstr>Aharoni</vt:lpstr>
      <vt:lpstr>Arial</vt:lpstr>
      <vt:lpstr>Calibri</vt:lpstr>
      <vt:lpstr>Calibri Light</vt:lpstr>
      <vt:lpstr>Consolas</vt:lpstr>
      <vt:lpstr>Courier New</vt:lpstr>
      <vt:lpstr>Open Sans</vt:lpstr>
      <vt:lpstr>Roboto</vt:lpstr>
      <vt:lpstr>Office Theme</vt:lpstr>
      <vt:lpstr>Performance and Scalability in Azure using CQRS Patterns</vt:lpstr>
      <vt:lpstr> </vt:lpstr>
      <vt:lpstr>Basic System Design</vt:lpstr>
      <vt:lpstr>CQRS Definitions</vt:lpstr>
      <vt:lpstr>CQRS Code Diagram</vt:lpstr>
      <vt:lpstr>Demo #1 – Pattern Code Definitions</vt:lpstr>
      <vt:lpstr>Demo #2 – Game Logic</vt:lpstr>
      <vt:lpstr>CQRS Microservices</vt:lpstr>
      <vt:lpstr>Demo #3 – CQRS Services</vt:lpstr>
      <vt:lpstr>CQRS - Comparisons</vt:lpstr>
      <vt:lpstr>Demo #4 – REST</vt:lpstr>
      <vt:lpstr>Demo #5 – Add Front End Applications</vt:lpstr>
      <vt:lpstr>CQRS – Multiple Data Stores</vt:lpstr>
      <vt:lpstr>CQRS – Event-Driven Architecture</vt:lpstr>
      <vt:lpstr>CQRS – A Step towards to Event Sourcing</vt:lpstr>
      <vt:lpstr>CQRS in the Cloud</vt:lpstr>
      <vt:lpstr>Azure Auto Scaling</vt:lpstr>
      <vt:lpstr>Azure Auto Scaling – Best Practices</vt:lpstr>
      <vt:lpstr>ARM Templates</vt:lpstr>
      <vt:lpstr>New Requirement – Fantasy Points</vt:lpstr>
      <vt:lpstr>Demo #6 – Fantasy Points</vt:lpstr>
      <vt:lpstr>Pros / Cons of CQRS</vt:lpstr>
      <vt:lpstr>Strategies – Serialization</vt:lpstr>
      <vt:lpstr>Strategies – Serialization</vt:lpstr>
      <vt:lpstr>Strategies - Versioning</vt:lpstr>
      <vt:lpstr>Strategies – Event Subscriptions</vt:lpstr>
      <vt:lpstr>Strategies – Hash-Based Read Caching</vt:lpstr>
      <vt:lpstr>Strategies – Command Responses?</vt:lpstr>
      <vt:lpstr>Strategies - Batching</vt:lpstr>
      <vt:lpstr>The Ilities</vt:lpstr>
      <vt:lpstr>Sample Architectures</vt:lpstr>
      <vt:lpstr>Demo #6 – Service Bus</vt:lpstr>
      <vt:lpstr>Final Thoughts</vt:lpstr>
      <vt:lpstr>Final Thoughts</vt:lpstr>
      <vt:lpstr>Further Presentations</vt:lpstr>
      <vt:lpstr>Further Reading</vt:lpstr>
    </vt:vector>
  </TitlesOfParts>
  <Company>RoundPoint Mortgage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Banta, Jon</dc:creator>
  <cp:lastModifiedBy>Banta, Jon</cp:lastModifiedBy>
  <cp:revision>48</cp:revision>
  <cp:lastPrinted>2017-01-03T22:21:31Z</cp:lastPrinted>
  <dcterms:created xsi:type="dcterms:W3CDTF">2018-10-22T21:23:17Z</dcterms:created>
  <dcterms:modified xsi:type="dcterms:W3CDTF">2018-10-23T12:52:45Z</dcterms:modified>
</cp:coreProperties>
</file>