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94" r:id="rId3"/>
    <p:sldId id="262" r:id="rId4"/>
    <p:sldId id="293" r:id="rId5"/>
    <p:sldId id="268" r:id="rId6"/>
    <p:sldId id="258" r:id="rId7"/>
    <p:sldId id="273" r:id="rId8"/>
    <p:sldId id="267" r:id="rId9"/>
    <p:sldId id="279" r:id="rId10"/>
    <p:sldId id="283" r:id="rId11"/>
    <p:sldId id="285" r:id="rId12"/>
    <p:sldId id="298" r:id="rId13"/>
    <p:sldId id="269" r:id="rId14"/>
    <p:sldId id="295" r:id="rId15"/>
    <p:sldId id="296" r:id="rId16"/>
    <p:sldId id="280" r:id="rId17"/>
    <p:sldId id="304" r:id="rId18"/>
    <p:sldId id="306" r:id="rId19"/>
    <p:sldId id="307" r:id="rId20"/>
    <p:sldId id="308" r:id="rId21"/>
    <p:sldId id="309" r:id="rId22"/>
    <p:sldId id="305" r:id="rId23"/>
    <p:sldId id="281" r:id="rId24"/>
    <p:sldId id="311" r:id="rId25"/>
    <p:sldId id="303" r:id="rId26"/>
    <p:sldId id="310" r:id="rId27"/>
    <p:sldId id="286" r:id="rId28"/>
    <p:sldId id="287" r:id="rId29"/>
    <p:sldId id="272" r:id="rId30"/>
    <p:sldId id="297" r:id="rId31"/>
    <p:sldId id="292" r:id="rId32"/>
    <p:sldId id="274" r:id="rId33"/>
    <p:sldId id="275" r:id="rId34"/>
    <p:sldId id="277" r:id="rId35"/>
    <p:sldId id="278" r:id="rId36"/>
    <p:sldId id="312" r:id="rId37"/>
    <p:sldId id="313" r:id="rId38"/>
    <p:sldId id="317" r:id="rId39"/>
  </p:sldIdLst>
  <p:sldSz cx="12192000" cy="6858000"/>
  <p:notesSz cx="7315200" cy="9601200"/>
  <p:defaultTextStyle>
    <a:defPPr>
      <a:defRPr lang="en-US"/>
    </a:defPPr>
    <a:lvl1pPr marL="0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D2F36"/>
    <a:srgbClr val="41444D"/>
    <a:srgbClr val="8B8F99"/>
    <a:srgbClr val="80B955"/>
    <a:srgbClr val="CC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395" autoAdjust="0"/>
  </p:normalViewPr>
  <p:slideViewPr>
    <p:cSldViewPr>
      <p:cViewPr>
        <p:scale>
          <a:sx n="90" d="100"/>
          <a:sy n="90" d="100"/>
        </p:scale>
        <p:origin x="912" y="294"/>
      </p:cViewPr>
      <p:guideLst/>
    </p:cSldViewPr>
  </p:slideViewPr>
  <p:outlineViewPr>
    <p:cViewPr>
      <p:scale>
        <a:sx n="33" d="100"/>
        <a:sy n="33" d="100"/>
      </p:scale>
      <p:origin x="0" y="-196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7E0A728-BE90-4168-8EB8-411BAB3AFF4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66628-391F-4026-A6F7-6C2D1695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6628-391F-4026-A6F7-6C2D1695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2" y="2554942"/>
            <a:ext cx="1383024" cy="1275702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496247" y="2919787"/>
            <a:ext cx="9141571" cy="5791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49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6247" y="3498909"/>
            <a:ext cx="9141571" cy="270341"/>
          </a:xfrm>
        </p:spPr>
        <p:txBody>
          <a:bodyPr/>
          <a:lstStyle>
            <a:lvl1pPr marL="0" indent="0">
              <a:buNone/>
              <a:defRPr spc="364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4183" y="992567"/>
            <a:ext cx="11083639" cy="4856904"/>
          </a:xfrm>
        </p:spPr>
        <p:txBody>
          <a:bodyPr>
            <a:normAutofit/>
          </a:bodyPr>
          <a:lstStyle>
            <a:lvl1pPr marL="0" indent="0">
              <a:buNone/>
              <a:defRPr sz="1697" b="0">
                <a:solidFill>
                  <a:srgbClr val="4144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Enter here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dirty="0" smtClean="0">
                <a:solidFill>
                  <a:srgbClr val="2D2F36"/>
                </a:solidFill>
              </a:rPr>
              <a:t>Confidentiality </a:t>
            </a:r>
            <a:endParaRPr lang="en-US" sz="3636" dirty="0">
              <a:solidFill>
                <a:srgbClr val="2D2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1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H="1">
            <a:off x="0" y="0"/>
            <a:ext cx="5524965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1491" y="179294"/>
            <a:ext cx="4976309" cy="6451600"/>
          </a:xfrm>
          <a:prstGeom prst="rect">
            <a:avLst/>
          </a:prstGeom>
          <a:pattFill prst="ltUpDiag">
            <a:fgClr>
              <a:srgbClr val="2D2F36"/>
            </a:fgClr>
            <a:bgClr>
              <a:srgbClr val="4144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558583" y="3544008"/>
            <a:ext cx="4394417" cy="19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558583" y="1322739"/>
            <a:ext cx="4394417" cy="980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1234971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940" b="1" kern="0" spc="727" baseline="0" dirty="0">
                <a:solidFill>
                  <a:srgbClr val="80B95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Calibri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0" y="2326654"/>
            <a:ext cx="4381530" cy="1217354"/>
          </a:xfrm>
        </p:spPr>
        <p:txBody>
          <a:bodyPr anchor="ctr">
            <a:noAutofit/>
          </a:bodyPr>
          <a:lstStyle>
            <a:lvl1pPr marL="0" indent="0" algn="ctr" defTabSz="1234971" rtl="0" eaLnBrk="1" latinLnBrk="0" hangingPunct="1">
              <a:spcBef>
                <a:spcPct val="0"/>
              </a:spcBef>
              <a:buNone/>
              <a:defRPr lang="en-US" sz="4849" b="1" kern="1200" spc="-364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02057" y="1322738"/>
            <a:ext cx="5835761" cy="3009369"/>
          </a:xfrm>
        </p:spPr>
        <p:txBody>
          <a:bodyPr anchor="ctr"/>
          <a:lstStyle>
            <a:lvl1pPr marL="415647" indent="-415647">
              <a:buFont typeface="+mj-lt"/>
              <a:buAutoNum type="arabicPeriod"/>
              <a:defRPr baseline="0"/>
            </a:lvl1pPr>
          </a:lstStyle>
          <a:p>
            <a:pPr lvl="0"/>
            <a:r>
              <a:rPr lang="en-US" dirty="0" smtClean="0"/>
              <a:t>Agenda Item 1</a:t>
            </a:r>
          </a:p>
          <a:p>
            <a:pPr lvl="0"/>
            <a:r>
              <a:rPr lang="en-US" dirty="0" smtClean="0"/>
              <a:t>Agenda Item 2</a:t>
            </a:r>
          </a:p>
          <a:p>
            <a:pPr lvl="0"/>
            <a:r>
              <a:rPr lang="en-US" dirty="0" smtClean="0"/>
              <a:t>Agenda Item 3</a:t>
            </a:r>
          </a:p>
          <a:p>
            <a:pPr lvl="0"/>
            <a:r>
              <a:rPr lang="en-US" dirty="0" smtClean="0"/>
              <a:t>Agenda Item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sp>
        <p:nvSpPr>
          <p:cNvPr id="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69455" y="2485205"/>
            <a:ext cx="11822546" cy="4369256"/>
          </a:xfrm>
          <a:custGeom>
            <a:avLst/>
            <a:gdLst>
              <a:gd name="connsiteX0" fmla="*/ 9753601 w 9753601"/>
              <a:gd name="connsiteY0" fmla="*/ 0 h 4951824"/>
              <a:gd name="connsiteX1" fmla="*/ 9753601 w 9753601"/>
              <a:gd name="connsiteY1" fmla="*/ 4906476 h 4951824"/>
              <a:gd name="connsiteX2" fmla="*/ 9748420 w 9753601"/>
              <a:gd name="connsiteY2" fmla="*/ 4951824 h 4951824"/>
              <a:gd name="connsiteX3" fmla="*/ 0 w 9753601"/>
              <a:gd name="connsiteY3" fmla="*/ 4951824 h 495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1" h="4951824">
                <a:moveTo>
                  <a:pt x="9753601" y="0"/>
                </a:moveTo>
                <a:lnTo>
                  <a:pt x="9753601" y="4906476"/>
                </a:lnTo>
                <a:lnTo>
                  <a:pt x="9748420" y="4951824"/>
                </a:lnTo>
                <a:lnTo>
                  <a:pt x="0" y="49518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" y="3632512"/>
            <a:ext cx="8142491" cy="3221949"/>
          </a:xfrm>
          <a:custGeom>
            <a:avLst/>
            <a:gdLst>
              <a:gd name="connsiteX0" fmla="*/ 0 w 6717554"/>
              <a:gd name="connsiteY0" fmla="*/ 0 h 3651542"/>
              <a:gd name="connsiteX1" fmla="*/ 6717554 w 6717554"/>
              <a:gd name="connsiteY1" fmla="*/ 3651542 h 3651542"/>
              <a:gd name="connsiteX2" fmla="*/ 0 w 6717554"/>
              <a:gd name="connsiteY2" fmla="*/ 3651542 h 365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7554" h="3651542">
                <a:moveTo>
                  <a:pt x="0" y="0"/>
                </a:moveTo>
                <a:lnTo>
                  <a:pt x="6717554" y="3651542"/>
                </a:lnTo>
                <a:lnTo>
                  <a:pt x="0" y="365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7392"/>
            <a:ext cx="646546" cy="62764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 baseline="0">
                <a:solidFill>
                  <a:srgbClr val="2D2F3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3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84728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6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" y="6025205"/>
            <a:ext cx="646546" cy="61435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6287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5" y="6023549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50031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2492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2490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6025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29015" y="1403856"/>
            <a:ext cx="5412920" cy="4445614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7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825"/>
            <a:ext cx="646546" cy="616561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7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552068" y="4236945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54177" y="3778446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565263" y="4088821"/>
            <a:ext cx="11083637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719"/>
            <a:ext cx="646546" cy="617683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6"/>
            <a:ext cx="11083637" cy="4035595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54182" y="1481037"/>
            <a:ext cx="11083637" cy="4767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2D2F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spc="-364" smtClean="0"/>
              <a:t>Slide Title</a:t>
            </a:r>
            <a:endParaRPr lang="en-US" sz="3636" spc="-36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19" name="Text Placeholder 5"/>
          <p:cNvSpPr txBox="1">
            <a:spLocks/>
          </p:cNvSpPr>
          <p:nvPr userDrawn="1"/>
        </p:nvSpPr>
        <p:spPr>
          <a:xfrm>
            <a:off x="569169" y="807097"/>
            <a:ext cx="11108764" cy="264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500" i="1" kern="1200" baseline="0">
                <a:solidFill>
                  <a:srgbClr val="80B9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19" baseline="0" dirty="0" smtClean="0">
                <a:solidFill>
                  <a:srgbClr val="0070C0"/>
                </a:solidFill>
              </a:rPr>
              <a:t>Slide Sub-Title</a:t>
            </a:r>
            <a:endParaRPr lang="en-US" sz="1819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4" r:id="rId3"/>
    <p:sldLayoutId id="2147483693" r:id="rId4"/>
    <p:sldLayoutId id="2147483678" r:id="rId5"/>
    <p:sldLayoutId id="2147483679" r:id="rId6"/>
    <p:sldLayoutId id="2147483690" r:id="rId7"/>
    <p:sldLayoutId id="2147483691" r:id="rId8"/>
    <p:sldLayoutId id="2147483692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l" defTabSz="1219231" rtl="0" eaLnBrk="1" latinLnBrk="0" hangingPunct="1">
        <a:lnSpc>
          <a:spcPct val="90000"/>
        </a:lnSpc>
        <a:spcBef>
          <a:spcPct val="0"/>
        </a:spcBef>
        <a:buNone/>
        <a:defRPr sz="3636" b="1" kern="1200">
          <a:solidFill>
            <a:srgbClr val="2D2F3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808" indent="-304808" algn="l" defTabSz="121923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182" kern="1200">
          <a:solidFill>
            <a:srgbClr val="2D2F3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2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40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40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97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656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54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271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212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888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9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35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6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4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8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5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1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architecture/guide/architecture-styles/cqr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azuredev/2017/03/09/cqrs-in-azure-part-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azuredev/2017/03/09/cqrs-in-azure-part-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architecture/patterns/materialized-view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azure/architecture/patterns/queue-based-load-levelin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zure/architecture/patterns/pipes-and-filters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ichard.j.gobbett/serverless-cqrs-in-azure-p1-e0f2c423f07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lvanydev.com/Microservices-part2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performance-is-a-feature/" TargetMode="External"/><Relationship Id="rId2" Type="http://schemas.openxmlformats.org/officeDocument/2006/relationships/hyperlink" Target="https://www.newtonsoft.com/jso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data-serialization-comparison-json-yaml-bson-messagepack/" TargetMode="External"/><Relationship Id="rId2" Type="http://schemas.openxmlformats.org/officeDocument/2006/relationships/hyperlink" Target="https://blog.codinghorror.com/performance-is-a-feature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news/2017/07/versioning-event-sourcing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q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previous-versions/msp-n-p/jj591573(v=pandp.10)" TargetMode="External"/><Relationship Id="rId4" Type="http://schemas.openxmlformats.org/officeDocument/2006/relationships/hyperlink" Target="https://microservices.io/patterns/data/cq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microservices-architecture/microservice-ddd-cqrs-patterns/apply-simplified-microservice-cqrs-ddd-patter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Scalability in </a:t>
            </a:r>
            <a:r>
              <a:rPr lang="en-US" dirty="0" smtClean="0"/>
              <a:t>Azure using </a:t>
            </a:r>
            <a:r>
              <a:rPr lang="en-US" dirty="0"/>
              <a:t>CQRS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96247" y="3890820"/>
            <a:ext cx="9141571" cy="3713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Jon Banta – Oct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56766" y="2915106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94152" y="2909244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- Comparisons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9814" y="1921609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Vue</a:t>
            </a:r>
            <a:r>
              <a:rPr lang="en-US" sz="1800" dirty="0" smtClean="0">
                <a:solidFill>
                  <a:schemeClr val="bg1"/>
                </a:solidFill>
              </a:rPr>
              <a:t> JS + </a:t>
            </a:r>
            <a:r>
              <a:rPr lang="en-US" sz="1800" dirty="0" err="1" smtClean="0">
                <a:solidFill>
                  <a:schemeClr val="bg1"/>
                </a:solidFill>
              </a:rPr>
              <a:t>Vuex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1496" y="1915748"/>
            <a:ext cx="1800985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MVC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Micoservice</a:t>
            </a:r>
            <a:r>
              <a:rPr lang="en-US" sz="1800" dirty="0" smtClean="0">
                <a:solidFill>
                  <a:schemeClr val="bg1"/>
                </a:solidFill>
              </a:rPr>
              <a:t> + </a:t>
            </a:r>
            <a:r>
              <a:rPr lang="en-US" sz="1800" dirty="0" err="1" smtClean="0">
                <a:solidFill>
                  <a:schemeClr val="bg1"/>
                </a:solidFill>
              </a:rPr>
              <a:t>WebSockets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0669" y="5010636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72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API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772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77200" y="49881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7354" y="1424573"/>
            <a:ext cx="1600200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CQRS Example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0882" y="1472579"/>
            <a:ext cx="1962211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“RESTful” Example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96172" y="5010636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Read Cache Data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#4 –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#5 – Add Front End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Multiple Data Stores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6886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Dedicated queries abstract the calls away from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 (“Write”) operations only effect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Query (“Read”) operations can read from other data stores/caches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2"/>
              </a:rPr>
              <a:t>microservices.io/patterns/data/cqrs.html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https://microservices.io/i/data/cq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3" y="1219200"/>
            <a:ext cx="6206160" cy="4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0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Event-Driven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167" y="1371600"/>
            <a:ext cx="5603033" cy="490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used to synchronously or asynchronously update associated data stores/caches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Data is written strategically for effective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Materialized views and calculations are updated with each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A Step towards to Event Sourcing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 Sourcing is enforcing all changes to application state is a sequence of event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Reads are from materialized views of the event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Great for replay – streaming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Not required for the CQRS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An overview and example of the Event Sourcing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34" y="1371600"/>
            <a:ext cx="6781800" cy="43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pic>
        <p:nvPicPr>
          <p:cNvPr id="1026" name="Picture 2" descr="https://msdnshared.blob.core.windows.net/media/2017/03/diagram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172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5268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 Patterns apply to simple code structures as well as service / hardware / architecture design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Widespread virtualization, orchestration availability in the cloud allows for more flexible, elastic designs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Primary goal of separating read / writes allow for vastly different architectures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https://blogs.msdn.microsoft.com/azuredev/2017/03/09/cqrs-in-azure-part-1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pic>
        <p:nvPicPr>
          <p:cNvPr id="1026" name="Picture 2" descr="https://msdnshared.blob.core.windows.net/media/2017/03/diagram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172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5268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Reads (Queries)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distributed read caches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hydrated by events, entire data store could start with nothing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Examples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SQL Server Availability Groups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redis</a:t>
            </a:r>
            <a:r>
              <a:rPr lang="en-US" dirty="0" smtClean="0">
                <a:solidFill>
                  <a:schemeClr val="accent6"/>
                </a:solidFill>
              </a:rPr>
              <a:t> cache as a data store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NoSql</a:t>
            </a:r>
            <a:r>
              <a:rPr lang="en-US" dirty="0" smtClean="0">
                <a:solidFill>
                  <a:schemeClr val="accent6"/>
                </a:solidFill>
              </a:rPr>
              <a:t>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Writes (Commands)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Reads are migrated away </a:t>
            </a:r>
            <a:r>
              <a:rPr lang="en-US" dirty="0" smtClean="0">
                <a:solidFill>
                  <a:schemeClr val="accent6"/>
                </a:solidFill>
              </a:rPr>
              <a:t>to allow </a:t>
            </a:r>
            <a:r>
              <a:rPr lang="en-US" dirty="0">
                <a:solidFill>
                  <a:schemeClr val="accent6"/>
                </a:solidFill>
              </a:rPr>
              <a:t>for more “append only” </a:t>
            </a:r>
            <a:r>
              <a:rPr lang="en-US" dirty="0" smtClean="0">
                <a:solidFill>
                  <a:schemeClr val="accent6"/>
                </a:solidFill>
              </a:rPr>
              <a:t>persistent write data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https://blogs.msdn.microsoft.com/azuredev/2017/03/09/cqrs-in-azure-part-1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9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252" y="1295400"/>
            <a:ext cx="4267199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hlinkClick r:id="rId2"/>
              </a:rPr>
              <a:t>Materialized </a:t>
            </a:r>
            <a:r>
              <a:rPr lang="en-US" dirty="0" smtClean="0">
                <a:solidFill>
                  <a:schemeClr val="accent6"/>
                </a:solidFill>
                <a:hlinkClick r:id="rId2"/>
              </a:rPr>
              <a:t>Views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2052" name="Picture 4" descr="Figure 2: Using the Materialized View pattern to generate a summary of s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9293225" cy="39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6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52683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Queue-Based Load Leveling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Great for buffering write operations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facilitate handling exceptions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 descr="Figure 1 - Using a queue to level the load on a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83" y="2821833"/>
            <a:ext cx="7248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1470" y="3828722"/>
            <a:ext cx="4381530" cy="2383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228600"/>
            <a:ext cx="5835761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Define CQRS and System Design</a:t>
            </a:r>
          </a:p>
          <a:p>
            <a:r>
              <a:rPr lang="en-US" dirty="0"/>
              <a:t>Code Demos</a:t>
            </a:r>
            <a:endParaRPr lang="en-US" dirty="0" smtClean="0"/>
          </a:p>
          <a:p>
            <a:r>
              <a:rPr lang="en-US" dirty="0" smtClean="0"/>
              <a:t>CQRS Architectures</a:t>
            </a:r>
            <a:endParaRPr lang="en-US" dirty="0" smtClean="0"/>
          </a:p>
          <a:p>
            <a:r>
              <a:rPr lang="en-US" dirty="0" smtClean="0"/>
              <a:t>Comparisons to Other Patterns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Data Sources</a:t>
            </a:r>
          </a:p>
          <a:p>
            <a:r>
              <a:rPr lang="en-US" dirty="0" smtClean="0"/>
              <a:t>Comparisons to Event </a:t>
            </a:r>
            <a:r>
              <a:rPr lang="en-US" dirty="0" smtClean="0"/>
              <a:t>Sourcing</a:t>
            </a:r>
            <a:endParaRPr lang="en-US" baseline="0" dirty="0" smtClean="0"/>
          </a:p>
          <a:p>
            <a:r>
              <a:rPr lang="en-US" baseline="0" dirty="0" smtClean="0"/>
              <a:t>Performance </a:t>
            </a:r>
            <a:r>
              <a:rPr lang="en-US" baseline="0" dirty="0" smtClean="0"/>
              <a:t>and Scalability in Azure</a:t>
            </a:r>
          </a:p>
          <a:p>
            <a:r>
              <a:rPr lang="en-US" baseline="0" dirty="0" smtClean="0"/>
              <a:t>More Code Demos!</a:t>
            </a:r>
            <a:endParaRPr lang="en-US" baseline="0" dirty="0" smtClean="0"/>
          </a:p>
          <a:p>
            <a:r>
              <a:rPr lang="en-US" dirty="0" smtClean="0"/>
              <a:t>Effective Design Strategies</a:t>
            </a:r>
          </a:p>
          <a:p>
            <a:r>
              <a:rPr lang="en-US" dirty="0"/>
              <a:t>Sample Architectures</a:t>
            </a:r>
            <a:endParaRPr lang="en-US" dirty="0" smtClean="0"/>
          </a:p>
          <a:p>
            <a:r>
              <a:rPr lang="en-US" dirty="0" smtClean="0"/>
              <a:t>Final Thoughts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621833" cy="199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Pipes and Filters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ETL Processes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Pipeline can be workflow based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6146" name="Picture 2" descr="Figure 2 - A solution implemented using pipes and fil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07" y="2133600"/>
            <a:ext cx="76009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3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6556375" cy="469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22203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3"/>
              </a:rPr>
              <a:t>CQRS-Based Service Bus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Handles both Queries and Commands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Routes messages to correct consumer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063895"/>
            <a:ext cx="2438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393233" cy="363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With Containers</a:t>
            </a: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Interchangeable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 does not have to be enforced across the entire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3074" name="Picture 2" descr="Image result for cqrs kubernetes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5297"/>
            <a:ext cx="7800945" cy="59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1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</a:t>
            </a:r>
            <a:r>
              <a:rPr lang="en-US" dirty="0" smtClean="0"/>
              <a:t>Redundant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450633" cy="535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Blog Storage should be considered as a possible replication pattern for CQRS’ read operations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Document Storage 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Content / Video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Types of Storage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Locally redundant storage, LRS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Zone redundant storage, ZRS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Geo redundant storage, GRS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 access geo redundant storage, RA-GRS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For example: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Command will intake new document and write to single storage path.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Azure handles replication to: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Within the same region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Within the same zone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Global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34" y="198120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2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</a:t>
            </a:r>
            <a:endParaRPr lang="en-US" dirty="0"/>
          </a:p>
        </p:txBody>
      </p:sp>
      <p:pic>
        <p:nvPicPr>
          <p:cNvPr id="8194" name="Picture 2" descr="Image result for azure autoscaling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74" y="2438400"/>
            <a:ext cx="5324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45063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With reads / writes in separate architecture paths, the elastic growth of the system can be separately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Auto Scaling can provision new </a:t>
            </a:r>
            <a:r>
              <a:rPr lang="en-US" dirty="0" smtClean="0">
                <a:solidFill>
                  <a:schemeClr val="accent6"/>
                </a:solidFill>
              </a:rPr>
              <a:t>VMs, services, or increase / decrease the capacity of a resource – i.e. horizontal and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For example: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Scale </a:t>
            </a:r>
            <a:r>
              <a:rPr lang="en-US" sz="1600" dirty="0">
                <a:solidFill>
                  <a:schemeClr val="accent6"/>
                </a:solidFill>
              </a:rPr>
              <a:t>out to 10 instances on weekdays, and scale in to 4 instances on Saturday and Sunday.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Scale out by one instance if average CPU usage is above 70%, and scale in by one instance if CPU usage falls below 50%.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Scale out by one instance if the number of messages in a queue exceeds a certain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2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 – Best Practices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167" y="1371600"/>
            <a:ext cx="54506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 smtClean="0">
                <a:solidFill>
                  <a:schemeClr val="accent6"/>
                </a:solidFill>
              </a:rPr>
              <a:t>Resource </a:t>
            </a:r>
            <a:r>
              <a:rPr lang="en-US" dirty="0">
                <a:solidFill>
                  <a:schemeClr val="accent6"/>
                </a:solidFill>
              </a:rPr>
              <a:t>can have only </a:t>
            </a:r>
            <a:r>
              <a:rPr lang="en-US" i="1" dirty="0">
                <a:solidFill>
                  <a:schemeClr val="accent6"/>
                </a:solidFill>
              </a:rPr>
              <a:t>one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 err="1">
                <a:solidFill>
                  <a:schemeClr val="accent6"/>
                </a:solidFill>
              </a:rPr>
              <a:t>autoscale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setting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Architecture should design around this…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Scale Metrics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Processor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Threads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Memory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Disk IO, Free Space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Network IO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Incoming Request Bytes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Queue Size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You can also configure email and </a:t>
            </a:r>
            <a:r>
              <a:rPr lang="en-US" dirty="0" err="1">
                <a:solidFill>
                  <a:schemeClr val="accent6"/>
                </a:solidFill>
              </a:rPr>
              <a:t>webhook</a:t>
            </a:r>
            <a:r>
              <a:rPr lang="en-US" dirty="0">
                <a:solidFill>
                  <a:schemeClr val="accent6"/>
                </a:solidFill>
              </a:rPr>
              <a:t> notifications for scale </a:t>
            </a:r>
            <a:r>
              <a:rPr lang="en-US" dirty="0" smtClean="0">
                <a:solidFill>
                  <a:schemeClr val="accent6"/>
                </a:solidFill>
              </a:rPr>
              <a:t>actions…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441124"/>
            <a:ext cx="59078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myRuleScaleOut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New-</a:t>
            </a:r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AzureRmAutoscaleRule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"Percentage CPU"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MetricResourceId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virtualMachineScaleSets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myScaleSet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TimeGrain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00:01:00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MetricStatistic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"Average"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00:05:00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GreaterThan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-Threshold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70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"Increase"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sz="1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ScaleActionScaleType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ChangeCount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ScaleActionCooldown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00:05:00</a:t>
            </a: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1470" y="3828722"/>
            <a:ext cx="4381530" cy="2383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Learned </a:t>
            </a:r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228600"/>
            <a:ext cx="5835761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Define CQRS and System Design</a:t>
            </a:r>
          </a:p>
          <a:p>
            <a:r>
              <a:rPr lang="en-US" dirty="0"/>
              <a:t>Code Demos</a:t>
            </a:r>
            <a:endParaRPr lang="en-US" dirty="0" smtClean="0"/>
          </a:p>
          <a:p>
            <a:r>
              <a:rPr lang="en-US" dirty="0" smtClean="0"/>
              <a:t>CQRS Architectures</a:t>
            </a:r>
            <a:endParaRPr lang="en-US" dirty="0" smtClean="0"/>
          </a:p>
          <a:p>
            <a:r>
              <a:rPr lang="en-US" dirty="0" smtClean="0"/>
              <a:t>Comparisons to Other Patterns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Data Sources</a:t>
            </a:r>
          </a:p>
          <a:p>
            <a:r>
              <a:rPr lang="en-US" dirty="0" smtClean="0"/>
              <a:t>Comparisons to Event </a:t>
            </a:r>
            <a:r>
              <a:rPr lang="en-US" dirty="0" smtClean="0"/>
              <a:t>Sourcing</a:t>
            </a:r>
            <a:endParaRPr lang="en-US" baseline="0" dirty="0" smtClean="0"/>
          </a:p>
          <a:p>
            <a:r>
              <a:rPr lang="en-US" baseline="0" dirty="0" smtClean="0"/>
              <a:t>Performance </a:t>
            </a:r>
            <a:r>
              <a:rPr lang="en-US" baseline="0" dirty="0" smtClean="0"/>
              <a:t>and Scalability in Azure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Requirement – Fantasy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450633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How will the new requirement effect our solutions?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RESTful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What is the minimal effort to get this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How much of the system requires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this feature added significant load to the system, would the current architecture gracefully handle it, or would we need to make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2902018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6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3211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#6 – Fantasy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 performance systems are heavily dependent upon serializing commands/queries across many endpoints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JsonConvert.SerializeObject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6"/>
                </a:solidFill>
              </a:rPr>
              <a:t>is not enough in most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abstracting serialization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www.newtonsoft.com/json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://blog.codinghorror.com/performance-is-a-feature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Common Formats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JSON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Serialization Providers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Newtonsoft.Json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https://www.newtonsoft.com/json</a:t>
            </a:r>
            <a:endParaRPr lang="en-US" sz="1600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Jil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https://github.com/kevin-montrose/Jil </a:t>
            </a: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ProtoBuf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https://developers.google.com/protocol-buffers</a:t>
            </a:r>
            <a:r>
              <a:rPr lang="en-US" sz="16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System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167" y="1371600"/>
            <a:ext cx="4841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Typical Database + Application +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Application contains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Models update persistent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martinfowler.com/bliki/images/cqrs/single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65" y="1752600"/>
            <a:ext cx="60674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764833" cy="438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Bounded System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ProtoBuf</a:t>
            </a:r>
            <a:endParaRPr lang="en-US" sz="1600" dirty="0" smtClean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Large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Multiple Consumers / Third Parties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Jil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Service Bus</a:t>
            </a:r>
            <a:endParaRPr lang="en-US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cs typeface="Arial" panose="020B0604020202020204" pitchFamily="34" charset="0"/>
              </a:rPr>
              <a:t>BSON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https://codeclimate.com/blog/choose-protocol-buffers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https://www.sitepoint.com/data-serialization-comparison-json-yaml-bson-messagepack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396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This: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“property”: “”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Is Different: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“property”: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Than This: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17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Versioning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While encouraging distributed commands and queries, it is possible to have out-of-date requestors /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Different versions could implement different business logic /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version information on every command, query, event, and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www.infoq.com/news/2017/07/versioning-event-sourcing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In order to identify the version of any message, it is common to require header information on every message: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“name”: “”,</a:t>
            </a:r>
          </a:p>
          <a:p>
            <a:pPr lvl="2"/>
            <a:r>
              <a:rPr lang="en-US" sz="1600" dirty="0" smtClean="0">
                <a:solidFill>
                  <a:srgbClr val="29AB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“version”: “1.0.0”,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“payload”: {</a:t>
            </a:r>
          </a:p>
          <a:p>
            <a:pPr lvl="3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Or require version in the url: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http://tempuri.org/</a:t>
            </a:r>
            <a:r>
              <a:rPr lang="en-US" b="1" dirty="0" smtClean="0">
                <a:solidFill>
                  <a:srgbClr val="29ABE2"/>
                </a:solidFill>
                <a:latin typeface="Consolas" panose="020B0609020204030204" pitchFamily="49" charset="0"/>
              </a:rPr>
              <a:t>v1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/resource </a:t>
            </a: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Event Subscriptions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subscriptions for events, rather than broadcast every event to every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Could implement a layered approach to events.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broadcasted to parent / inherited systems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NOT broadcasted to sub-systems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Hash-Based Read Caching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Perform hash lookup of query objects in cache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Does not require explicit knowledge / logic of each query – just the hash lookup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176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Command Responses?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Highly debated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can return values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Confirm validation message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Acknowledgement of completion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Version increment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maybe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should not respond with any </a:t>
            </a:r>
            <a:r>
              <a:rPr lang="en-US" dirty="0" err="1" smtClean="0">
                <a:solidFill>
                  <a:schemeClr val="accent6"/>
                </a:solidFill>
              </a:rPr>
              <a:t>stateful</a:t>
            </a:r>
            <a:r>
              <a:rPr lang="en-US" dirty="0" smtClean="0">
                <a:solidFill>
                  <a:schemeClr val="accent6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 our example, we reply with </a:t>
            </a:r>
            <a:r>
              <a:rPr lang="en-US" dirty="0" err="1" smtClean="0">
                <a:solidFill>
                  <a:schemeClr val="accent6"/>
                </a:solidFill>
              </a:rPr>
              <a:t>ErrorCode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ErrorMessage</a:t>
            </a:r>
            <a:r>
              <a:rPr lang="en-US" dirty="0" smtClean="0">
                <a:solidFill>
                  <a:schemeClr val="accent6"/>
                </a:solidFill>
              </a:rPr>
              <a:t> only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14600"/>
            <a:ext cx="6038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Batching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Never limit a round trip between two endpoints to a single message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 single HTP request can define a series of messages and how they should be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be asynchronously or synchronously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define workflow parameters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Continue if…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response then …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5686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990600"/>
            <a:ext cx="5835761" cy="5181600"/>
          </a:xfrm>
        </p:spPr>
        <p:txBody>
          <a:bodyPr>
            <a:normAutofit/>
          </a:bodyPr>
          <a:lstStyle/>
          <a:p>
            <a:r>
              <a:rPr lang="en-US" dirty="0"/>
              <a:t>Are you constantly changing your platform to meet new requirements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Are you having difficulty releasing software </a:t>
            </a:r>
            <a:r>
              <a:rPr lang="en-US" dirty="0" smtClean="0"/>
              <a:t>in a timely manner?</a:t>
            </a:r>
          </a:p>
          <a:p>
            <a:endParaRPr lang="en-US" dirty="0"/>
          </a:p>
          <a:p>
            <a:r>
              <a:rPr lang="en-US" dirty="0"/>
              <a:t>Is the system </a:t>
            </a:r>
            <a:r>
              <a:rPr lang="en-US" dirty="0" smtClean="0"/>
              <a:t>brittle, difficult </a:t>
            </a:r>
            <a:r>
              <a:rPr lang="en-US" dirty="0"/>
              <a:t>to test, </a:t>
            </a:r>
            <a:r>
              <a:rPr lang="en-US" dirty="0" smtClean="0"/>
              <a:t>and/or difficult to narrow </a:t>
            </a:r>
            <a:r>
              <a:rPr lang="en-US" dirty="0"/>
              <a:t>down issues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CQRS or a CQRS derivative could help…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2326654"/>
            <a:ext cx="4876800" cy="1217354"/>
          </a:xfrm>
        </p:spPr>
        <p:txBody>
          <a:bodyPr/>
          <a:lstStyle/>
          <a:p>
            <a:r>
              <a:rPr lang="en-US" dirty="0" smtClean="0"/>
              <a:t>Presentation Ideas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685800"/>
            <a:ext cx="5835761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.NET Core Containers</a:t>
            </a:r>
          </a:p>
          <a:p>
            <a:pPr lvl="1"/>
            <a:r>
              <a:rPr lang="en-US" dirty="0" smtClean="0"/>
              <a:t>Deployment Strategies</a:t>
            </a:r>
          </a:p>
          <a:p>
            <a:pPr lvl="1"/>
            <a:r>
              <a:rPr lang="en-US" dirty="0" smtClean="0"/>
              <a:t>Docker Swarm vs. Kubernetes</a:t>
            </a:r>
          </a:p>
          <a:p>
            <a:pPr lvl="1"/>
            <a:r>
              <a:rPr lang="en-US" sz="1500" dirty="0" smtClean="0"/>
              <a:t>&lt;</a:t>
            </a:r>
            <a:r>
              <a:rPr lang="en-US" dirty="0" smtClean="0"/>
              <a:t> 75 MB .NET Core Containers w/ Alpine Linux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 Sourcing and Machine Learning using Prediction Data Models</a:t>
            </a:r>
          </a:p>
          <a:p>
            <a:pPr lvl="1"/>
            <a:r>
              <a:rPr lang="en-US" dirty="0" smtClean="0"/>
              <a:t>Strategies for data sources purely sourced with event data</a:t>
            </a:r>
          </a:p>
          <a:p>
            <a:pPr lvl="1"/>
            <a:r>
              <a:rPr lang="en-US" dirty="0" smtClean="0"/>
              <a:t>Running simulations and prediction models to make real time decisions</a:t>
            </a:r>
          </a:p>
          <a:p>
            <a:pPr lvl="1"/>
            <a:r>
              <a:rPr lang="en-US" dirty="0" smtClean="0"/>
              <a:t>Neural Network Designs and Frameworks</a:t>
            </a:r>
          </a:p>
          <a:p>
            <a:pPr lvl="2"/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Securing Distributed Systems</a:t>
            </a:r>
          </a:p>
          <a:p>
            <a:pPr lvl="1"/>
            <a:r>
              <a:rPr lang="en-US" dirty="0" smtClean="0"/>
              <a:t>Identity Provider comparisons</a:t>
            </a:r>
          </a:p>
          <a:p>
            <a:pPr lvl="2"/>
            <a:r>
              <a:rPr lang="en-US" dirty="0" smtClean="0"/>
              <a:t>Azure AD, Auth0, </a:t>
            </a:r>
            <a:r>
              <a:rPr lang="en-US" dirty="0" err="1" smtClean="0"/>
              <a:t>Okta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Common methods for locking down your in house, or public application</a:t>
            </a:r>
          </a:p>
          <a:p>
            <a:pPr lvl="1"/>
            <a:r>
              <a:rPr lang="en-US" dirty="0" smtClean="0"/>
              <a:t>JWT token design, strategies</a:t>
            </a:r>
          </a:p>
          <a:p>
            <a:pPr lvl="1"/>
            <a:r>
              <a:rPr lang="en-US" dirty="0" smtClean="0"/>
              <a:t>Granular permissions across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red s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8305800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01" y="1215114"/>
            <a:ext cx="6694032" cy="4876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67" y="1371600"/>
            <a:ext cx="4536233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Command Query Responsibility Segregation (CQRS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Allows </a:t>
            </a:r>
            <a:r>
              <a:rPr lang="en-US" dirty="0">
                <a:solidFill>
                  <a:schemeClr val="accent6"/>
                </a:solidFill>
              </a:rPr>
              <a:t>you to separate the load from reads and writes allowing you to scale each </a:t>
            </a:r>
            <a:r>
              <a:rPr lang="en-US" dirty="0" smtClean="0">
                <a:solidFill>
                  <a:schemeClr val="accent6"/>
                </a:solidFill>
              </a:rPr>
              <a:t>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Apply </a:t>
            </a:r>
            <a:r>
              <a:rPr lang="en-US" dirty="0">
                <a:solidFill>
                  <a:schemeClr val="accent6"/>
                </a:solidFill>
              </a:rPr>
              <a:t>different optimization strategies to the two </a:t>
            </a:r>
            <a:r>
              <a:rPr lang="en-US" dirty="0" smtClean="0">
                <a:solidFill>
                  <a:schemeClr val="accent6"/>
                </a:solidFill>
              </a:rPr>
              <a:t>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https://martinfowler.com/bliki/CQRS.html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docs.microsoft.com/en-us/azure/architecture/patterns/cqrs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microservices.io/patterns/data/cqrs.html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5"/>
              </a:rPr>
              <a:t>https://docs.microsoft.com/en-us/previous-versions/msp-n-p/jj591573(v=pandp.10</a:t>
            </a:r>
            <a:r>
              <a:rPr lang="en-US" sz="1200" dirty="0" smtClean="0">
                <a:solidFill>
                  <a:schemeClr val="accent6"/>
                </a:solidFill>
                <a:hlinkClick r:id="rId5"/>
              </a:rPr>
              <a:t>)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Code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075" y="252412"/>
            <a:ext cx="11753850" cy="6353175"/>
            <a:chOff x="219075" y="252412"/>
            <a:chExt cx="11753850" cy="6353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252412"/>
              <a:ext cx="11753850" cy="63531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4639310"/>
              <a:ext cx="806767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1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#1 – Pattern Code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#2 – Game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24" y="1387642"/>
            <a:ext cx="8679110" cy="401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Microservices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164633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Microservices with CQRS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Single container can contain both Commands +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3"/>
              </a:rPr>
              <a:t>docs.microsoft.com/en-us/dotnet/standard/microservices-architecture/microservice-ddd-cqrs-patterns/apply-simplified-microservice-cqrs-ddd-patterns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#3 – CQRS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AEDEE"/>
      </a:accent1>
      <a:accent2>
        <a:srgbClr val="CCD0D6"/>
      </a:accent2>
      <a:accent3>
        <a:srgbClr val="8B8F99"/>
      </a:accent3>
      <a:accent4>
        <a:srgbClr val="41444D"/>
      </a:accent4>
      <a:accent5>
        <a:srgbClr val="2D2F36"/>
      </a:accent5>
      <a:accent6>
        <a:srgbClr val="2D2F36"/>
      </a:accent6>
      <a:hlink>
        <a:srgbClr val="29ABE2"/>
      </a:hlink>
      <a:folHlink>
        <a:srgbClr val="146FA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MS_Blank.pptx" id="{33B6C911-09EE-4AF1-8211-4CFA3A17BD01}" vid="{A4473179-7B7B-4440-8C7D-4969B3AEC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672</TotalTime>
  <Words>1395</Words>
  <Application>Microsoft Office PowerPoint</Application>
  <PresentationFormat>Widescreen</PresentationFormat>
  <Paragraphs>417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Aharoni</vt:lpstr>
      <vt:lpstr>Arial</vt:lpstr>
      <vt:lpstr>Calibri</vt:lpstr>
      <vt:lpstr>Calibri Light</vt:lpstr>
      <vt:lpstr>Consolas</vt:lpstr>
      <vt:lpstr>Courier New</vt:lpstr>
      <vt:lpstr>Open Sans</vt:lpstr>
      <vt:lpstr>Roboto</vt:lpstr>
      <vt:lpstr>Office Theme</vt:lpstr>
      <vt:lpstr>Performance and Scalability in Azure using CQRS Patterns</vt:lpstr>
      <vt:lpstr> </vt:lpstr>
      <vt:lpstr>Basic System Design</vt:lpstr>
      <vt:lpstr>CQRS Definitions</vt:lpstr>
      <vt:lpstr>CQRS Code Diagram</vt:lpstr>
      <vt:lpstr>Demo #1 – Pattern Code Definitions</vt:lpstr>
      <vt:lpstr>Demo #2 – Game Logic</vt:lpstr>
      <vt:lpstr>CQRS Microservices</vt:lpstr>
      <vt:lpstr>Demo #3 – CQRS Services</vt:lpstr>
      <vt:lpstr>CQRS - Comparisons</vt:lpstr>
      <vt:lpstr>Demo #4 – REST</vt:lpstr>
      <vt:lpstr>Demo #5 – Add Front End Applications</vt:lpstr>
      <vt:lpstr>CQRS – Multiple Data Stores</vt:lpstr>
      <vt:lpstr>CQRS – Event-Driven Architecture</vt:lpstr>
      <vt:lpstr>CQRS – A Step towards to Event Sourcing</vt:lpstr>
      <vt:lpstr>CQRS in the Cloud</vt:lpstr>
      <vt:lpstr>CQRS in the Cloud</vt:lpstr>
      <vt:lpstr>CQRS in the Cloud</vt:lpstr>
      <vt:lpstr>CQRS in the Cloud</vt:lpstr>
      <vt:lpstr>CQRS in the Cloud</vt:lpstr>
      <vt:lpstr>CQRS in the Cloud</vt:lpstr>
      <vt:lpstr>CQRS in the Cloud</vt:lpstr>
      <vt:lpstr>Azure Redundant Storage</vt:lpstr>
      <vt:lpstr>Azure Auto Scaling</vt:lpstr>
      <vt:lpstr>Azure Auto Scaling – Best Practices</vt:lpstr>
      <vt:lpstr> </vt:lpstr>
      <vt:lpstr>New Requirement – Fantasy Points</vt:lpstr>
      <vt:lpstr>Demo #6 – Fantasy Points</vt:lpstr>
      <vt:lpstr>Strategies – Serialization</vt:lpstr>
      <vt:lpstr>Strategies – Serialization</vt:lpstr>
      <vt:lpstr>Strategies - Versioning</vt:lpstr>
      <vt:lpstr>Strategies – Event Subscriptions</vt:lpstr>
      <vt:lpstr>Strategies – Hash-Based Read Caching</vt:lpstr>
      <vt:lpstr>Strategies – Command Responses?</vt:lpstr>
      <vt:lpstr>Strategies - Batching</vt:lpstr>
      <vt:lpstr>PowerPoint Presentation</vt:lpstr>
      <vt:lpstr>PowerPoint Presentation</vt:lpstr>
      <vt:lpstr>PowerPoint Presentation</vt:lpstr>
    </vt:vector>
  </TitlesOfParts>
  <Company>RoundPoint Mortgage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Banta, Jon</dc:creator>
  <cp:lastModifiedBy>Banta, Jon</cp:lastModifiedBy>
  <cp:revision>79</cp:revision>
  <cp:lastPrinted>2017-01-03T22:21:31Z</cp:lastPrinted>
  <dcterms:created xsi:type="dcterms:W3CDTF">2018-10-22T21:23:17Z</dcterms:created>
  <dcterms:modified xsi:type="dcterms:W3CDTF">2018-10-23T20:02:41Z</dcterms:modified>
</cp:coreProperties>
</file>