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73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>
        <p:scale>
          <a:sx n="80" d="100"/>
          <a:sy n="80" d="100"/>
        </p:scale>
        <p:origin x="-1272" y="-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69360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4AF466F-BDA4-4F18-9C7B-FF0A9A1B0E80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1CEF607B-A47E-422C-9BEF-122CCDB7C526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63A9A7CB-BEE6-4F99-898E-913F06E8E125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B6EE300C-6FC5-4FC3-AF1A-075E4F50620D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F50D295D-4A77-4DEB-B04C-9F4282A8BC04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FDF226C0-9885-4BA9-BBFA-A52CBFEBB775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EBEE1B38-C5EB-4D66-9137-0AFE9CDEDE8F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280475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327B613C-1AD7-49D3-885D-F654C5CDBAA6}" type="datetime1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ured.cu/index.php/Paralelismo_(_inform%C3%A1tica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79512" y="205978"/>
            <a:ext cx="8568952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dirty="0" smtClean="0"/>
              <a:t>Ingeniería de computadores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s-ES" dirty="0" smtClean="0"/>
          </a:p>
          <a:p>
            <a:pPr>
              <a:spcBef>
                <a:spcPts val="0"/>
              </a:spcBef>
              <a:buNone/>
            </a:pPr>
            <a:r>
              <a:rPr lang="es-ES" sz="3200" b="1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Prácticas 1 y 2: </a:t>
            </a:r>
          </a:p>
          <a:p>
            <a:pPr>
              <a:spcBef>
                <a:spcPts val="0"/>
              </a:spcBef>
              <a:buNone/>
            </a:pPr>
            <a:r>
              <a:rPr lang="es-ES" i="1" dirty="0" smtClean="0"/>
              <a:t>	Introducción </a:t>
            </a:r>
            <a:r>
              <a:rPr lang="es-ES" i="1" dirty="0" smtClean="0"/>
              <a:t>a los problemas paralelos </a:t>
            </a:r>
            <a:r>
              <a:rPr lang="es-ES" i="1" dirty="0" smtClean="0"/>
              <a:t>y proyecto </a:t>
            </a:r>
            <a:r>
              <a:rPr lang="es-ES" i="1" dirty="0" smtClean="0"/>
              <a:t>de evaluación paralela</a:t>
            </a:r>
          </a:p>
          <a:p>
            <a:pPr>
              <a:spcBef>
                <a:spcPts val="0"/>
              </a:spcBef>
              <a:buNone/>
            </a:pPr>
            <a:endParaRPr lang="es-ES" sz="2400" dirty="0"/>
          </a:p>
          <a:p>
            <a:pPr algn="r">
              <a:spcBef>
                <a:spcPts val="0"/>
              </a:spcBef>
              <a:buNone/>
            </a:pPr>
            <a:r>
              <a:rPr lang="es-ES" sz="2000" dirty="0" smtClean="0"/>
              <a:t>Francisco José Castellanos</a:t>
            </a:r>
          </a:p>
          <a:p>
            <a:pPr algn="r">
              <a:spcBef>
                <a:spcPts val="0"/>
              </a:spcBef>
              <a:buNone/>
            </a:pPr>
            <a:r>
              <a:rPr lang="es-ES" sz="2000" dirty="0" smtClean="0"/>
              <a:t>Javier Ortega Bastida</a:t>
            </a:r>
          </a:p>
          <a:p>
            <a:pPr algn="r">
              <a:spcBef>
                <a:spcPts val="0"/>
              </a:spcBef>
              <a:buNone/>
            </a:pPr>
            <a:r>
              <a:rPr lang="es-ES" sz="2000" dirty="0" smtClean="0"/>
              <a:t>Antonio Miguel Rodríguez</a:t>
            </a:r>
          </a:p>
          <a:p>
            <a:pPr algn="r">
              <a:spcBef>
                <a:spcPts val="0"/>
              </a:spcBef>
              <a:buNone/>
            </a:pPr>
            <a:r>
              <a:rPr lang="es-ES" sz="2000" dirty="0" smtClean="0"/>
              <a:t>Ismael Piñeiro Ramos</a:t>
            </a:r>
            <a:endParaRPr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11560" y="1501790"/>
            <a:ext cx="3384376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es" sz="2400" dirty="0">
                <a:solidFill>
                  <a:srgbClr val="FFFFFF"/>
                </a:solidFill>
              </a:rPr>
              <a:t>Con el fin de comparar </a:t>
            </a:r>
            <a:r>
              <a:rPr lang="es" sz="2400" dirty="0" smtClean="0">
                <a:solidFill>
                  <a:srgbClr val="FFFFFF"/>
                </a:solidFill>
              </a:rPr>
              <a:t>el </a:t>
            </a:r>
            <a:r>
              <a:rPr lang="es" sz="2400" dirty="0">
                <a:solidFill>
                  <a:srgbClr val="FFFFFF"/>
                </a:solidFill>
              </a:rPr>
              <a:t>algoritmo con </a:t>
            </a:r>
            <a:r>
              <a:rPr lang="es" sz="2400" dirty="0" smtClean="0">
                <a:solidFill>
                  <a:srgbClr val="FFFFFF"/>
                </a:solidFill>
              </a:rPr>
              <a:t>el implementado en futuras prácticas analizamos </a:t>
            </a:r>
            <a:r>
              <a:rPr lang="es" sz="2400" dirty="0">
                <a:solidFill>
                  <a:srgbClr val="FFFFFF"/>
                </a:solidFill>
              </a:rPr>
              <a:t>sus </a:t>
            </a:r>
            <a:r>
              <a:rPr lang="es" sz="2400" dirty="0" smtClean="0">
                <a:solidFill>
                  <a:srgbClr val="FFFFFF"/>
                </a:solidFill>
              </a:rPr>
              <a:t>resultados</a:t>
            </a:r>
            <a:r>
              <a:rPr lang="es" sz="24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41" y="688650"/>
            <a:ext cx="4927811" cy="4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49"/>
          <p:cNvSpPr txBox="1">
            <a:spLocks noGrp="1"/>
          </p:cNvSpPr>
          <p:nvPr>
            <p:ph type="title"/>
          </p:nvPr>
        </p:nvSpPr>
        <p:spPr>
          <a:xfrm>
            <a:off x="467544" y="562222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 smtClean="0"/>
              <a:t>5.Evaluación de resultados</a:t>
            </a:r>
            <a:endParaRPr lang="e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71600" y="51470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 dirty="0" smtClean="0"/>
              <a:t>Gráfica</a:t>
            </a:r>
            <a:endParaRPr lang="es" dirty="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56" y="843558"/>
            <a:ext cx="7787800" cy="41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/>
              <a:t>6.Conclusiones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987574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2400" dirty="0">
                <a:solidFill>
                  <a:srgbClr val="FFFFFF"/>
                </a:solidFill>
              </a:rPr>
              <a:t>Un programa diseñado de manera secuencial puede ser muy poco eficiente en cuanto a tiempo de ejecución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2400" dirty="0">
                <a:solidFill>
                  <a:srgbClr val="FFFFFF"/>
                </a:solidFill>
              </a:rPr>
              <a:t>Es necesario optimizar los resultados de alguna manera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2400" dirty="0">
                <a:solidFill>
                  <a:srgbClr val="FFFFFF"/>
                </a:solidFill>
              </a:rPr>
              <a:t>La paralelización es una poderosa y útil herramienta que a día de hoy es necesaria para el desarrollo de problemas que necesitan una alta densidad de cálculo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/>
              <a:t>7.Bibliografía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5810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</a:rPr>
              <a:t>Paralelismo en informática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1300" dirty="0"/>
              <a:t>http://www.ecured.cu/index.php/Paralelismo_%28_inform%C3%A1tica%29</a:t>
            </a:r>
            <a:endParaRPr lang="es" sz="1300" dirty="0">
              <a:hlinkClick r:id="rId3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 dirty="0">
              <a:solidFill>
                <a:srgbClr val="3D85C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</a:rPr>
              <a:t>Multicomputadores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1300" dirty="0">
                <a:solidFill>
                  <a:srgbClr val="FFFFFF"/>
                </a:solidFill>
              </a:rPr>
              <a:t>http://edukanda.es/mediatecaweb/data/zip/638/PID_00150197/web/main/m1/v4_4.html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 dirty="0">
              <a:solidFill>
                <a:srgbClr val="3D85C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</a:rPr>
              <a:t>Operaciones con vectores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1300" dirty="0">
                <a:solidFill>
                  <a:srgbClr val="FFFFFF"/>
                </a:solidFill>
              </a:rPr>
              <a:t>http://hyperphysics.phy-astr.gsu.edu/hbasees/vect.html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 dirty="0">
              <a:solidFill>
                <a:srgbClr val="3D85C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</a:rPr>
              <a:t>Problema de los 3 cuerpos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1300" dirty="0">
                <a:solidFill>
                  <a:srgbClr val="FFFFFF"/>
                </a:solidFill>
              </a:rPr>
              <a:t>http://es.wikipedia.org/wiki/Problema_de_los_tres_cuerpos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300" dirty="0">
              <a:solidFill>
                <a:srgbClr val="3D85C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</a:rPr>
              <a:t>Problema de los N cuerpos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1300" dirty="0">
                <a:solidFill>
                  <a:srgbClr val="FFFFFF"/>
                </a:solidFill>
              </a:rPr>
              <a:t>http://www.ugr.es/~isa/numerical-methods2.pdf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1300" dirty="0">
                <a:solidFill>
                  <a:srgbClr val="FFFFFF"/>
                </a:solidFill>
              </a:rPr>
              <a:t>https://freeshell.de/~rgh/arch/mec-unsj-teo-4.pdf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>
              <a:solidFill>
                <a:srgbClr val="CFE2F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065275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s" dirty="0"/>
              <a:t>1. </a:t>
            </a:r>
            <a:r>
              <a:rPr lang="es" dirty="0" smtClean="0"/>
              <a:t>Objetivos</a:t>
            </a:r>
            <a:endParaRPr lang="es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dirty="0"/>
              <a:t>	</a:t>
            </a:r>
            <a:r>
              <a:rPr lang="es" sz="2400" dirty="0"/>
              <a:t>En la primera parte de esta práctica, se pretende tomar un primer contact</a:t>
            </a:r>
            <a:r>
              <a:rPr lang="es" sz="2400" dirty="0">
                <a:solidFill>
                  <a:srgbClr val="EFEFEF"/>
                </a:solidFill>
              </a:rPr>
              <a:t>o con la problemática asociada a las arquitecturas de altas prestaciones. Teniendo claro varios conceptos relacionados con el paralelismo.</a:t>
            </a:r>
          </a:p>
          <a:p>
            <a:pPr rtl="0">
              <a:spcBef>
                <a:spcPts val="0"/>
              </a:spcBef>
              <a:buNone/>
            </a:pPr>
            <a:r>
              <a:rPr lang="es" sz="2400" dirty="0">
                <a:solidFill>
                  <a:srgbClr val="EFEFEF"/>
                </a:solidFill>
              </a:rPr>
              <a:t>	</a:t>
            </a:r>
            <a:endParaRPr sz="2400" dirty="0">
              <a:solidFill>
                <a:srgbClr val="EFEFE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" sz="2400" dirty="0">
                <a:solidFill>
                  <a:srgbClr val="EFEFEF"/>
                </a:solidFill>
              </a:rPr>
              <a:t>	En la segunda parte, desarrollaremos un problema real con altas prestaciones computacionales que se resolverá de forma tradicional (sin paralelismo).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51521" y="58166"/>
            <a:ext cx="864096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s" sz="3200" dirty="0"/>
              <a:t>2</a:t>
            </a:r>
            <a:r>
              <a:rPr lang="es" sz="3200" dirty="0" smtClean="0"/>
              <a:t>. Introducción </a:t>
            </a:r>
            <a:r>
              <a:rPr lang="es" sz="3200" dirty="0"/>
              <a:t>a los Sistemas </a:t>
            </a:r>
            <a:r>
              <a:rPr lang="es" sz="3200" dirty="0" smtClean="0"/>
              <a:t>Paralelos</a:t>
            </a:r>
            <a:endParaRPr lang="es" sz="3200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28076"/>
            <a:ext cx="8229600" cy="380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800" u="sng" dirty="0"/>
              <a:t>Paralelismo</a:t>
            </a:r>
            <a:r>
              <a:rPr lang="es" sz="1800" dirty="0"/>
              <a:t>: </a:t>
            </a:r>
            <a:r>
              <a:rPr lang="es" sz="1800" dirty="0">
                <a:solidFill>
                  <a:srgbClr val="EFEFEF"/>
                </a:solidFill>
              </a:rPr>
              <a:t>Acción que realiza el procesador para ejecutar varias tareas al mismo tiempo. Realiza varios cálculos simultáneos dividiendo problemas grandes.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EFEFE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s" sz="1800" dirty="0">
                <a:solidFill>
                  <a:srgbClr val="EFEFEF"/>
                </a:solidFill>
              </a:rPr>
              <a:t>	</a:t>
            </a:r>
            <a:r>
              <a:rPr lang="es" sz="1800" dirty="0" smtClean="0">
                <a:solidFill>
                  <a:srgbClr val="EFEFEF"/>
                </a:solidFill>
              </a:rPr>
              <a:t>Tipos </a:t>
            </a:r>
            <a:r>
              <a:rPr lang="es" sz="1800" dirty="0">
                <a:solidFill>
                  <a:srgbClr val="EFEFEF"/>
                </a:solidFill>
              </a:rPr>
              <a:t>de paralelismo:</a:t>
            </a:r>
          </a:p>
          <a:p>
            <a:pPr rtl="0">
              <a:spcBef>
                <a:spcPts val="0"/>
              </a:spcBef>
              <a:buNone/>
            </a:pPr>
            <a:endParaRPr sz="1800" dirty="0">
              <a:solidFill>
                <a:srgbClr val="EFEFEF"/>
              </a:solidFill>
            </a:endParaRPr>
          </a:p>
          <a:p>
            <a:pPr marL="832104" lvl="1" indent="-342900"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s" sz="1500" dirty="0">
                <a:solidFill>
                  <a:srgbClr val="EFEFEF"/>
                </a:solidFill>
              </a:rPr>
              <a:t>Nivel bit: Tamaño de la palabra que es capaz de manejar el procesador.</a:t>
            </a: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rgbClr val="EFEFEF"/>
              </a:solidFill>
            </a:endParaRPr>
          </a:p>
          <a:p>
            <a:pPr marL="832104" lvl="1" indent="-342900"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s" sz="1500" dirty="0">
                <a:solidFill>
                  <a:srgbClr val="EFEFEF"/>
                </a:solidFill>
              </a:rPr>
              <a:t>Nivel de instrucción:Capacidad de procesar instrucciones en paralelo.</a:t>
            </a: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rgbClr val="EFEFEF"/>
              </a:solidFill>
            </a:endParaRPr>
          </a:p>
          <a:p>
            <a:pPr marL="832104" lvl="1" indent="-342900"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s" sz="1500" dirty="0">
                <a:solidFill>
                  <a:srgbClr val="EFEFEF"/>
                </a:solidFill>
              </a:rPr>
              <a:t>Nivel de datos: Distribución de los datos entre varios procesadores.</a:t>
            </a: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rgbClr val="EFEFEF"/>
              </a:solidFill>
            </a:endParaRPr>
          </a:p>
          <a:p>
            <a:pPr marL="832104" lvl="1" indent="-342900"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s" sz="1500" dirty="0">
                <a:solidFill>
                  <a:srgbClr val="EFEFEF"/>
                </a:solidFill>
              </a:rPr>
              <a:t>Nivel de tarea:Ejecuta cálculos distintos sobre el mismo conjunto de </a:t>
            </a:r>
            <a:r>
              <a:rPr lang="es" sz="1500" dirty="0" smtClean="0">
                <a:solidFill>
                  <a:srgbClr val="EFEFEF"/>
                </a:solidFill>
              </a:rPr>
              <a:t>datos.</a:t>
            </a:r>
            <a:endParaRPr lang="es" sz="1500" dirty="0">
              <a:solidFill>
                <a:srgbClr val="EFEFE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6252" y="594975"/>
            <a:ext cx="9091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r>
              <a:rPr lang="es" sz="2800" dirty="0"/>
              <a:t>¿Para qué sirve el paralelismo en computación</a:t>
            </a:r>
            <a:r>
              <a:rPr lang="es" sz="2800" dirty="0" smtClean="0"/>
              <a:t>?</a:t>
            </a:r>
            <a:endParaRPr lang="es" sz="28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80425" y="843558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s" sz="2400" dirty="0">
                <a:solidFill>
                  <a:srgbClr val="EFEFEF"/>
                </a:solidFill>
              </a:rPr>
              <a:t>Resolver problemas considerados anteriormente muy largos y costosos.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EFEFE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s" sz="2400" dirty="0">
                <a:solidFill>
                  <a:srgbClr val="EFEFEF"/>
                </a:solidFill>
              </a:rPr>
              <a:t>La necesidad de realizar unos cálculos más complejos.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EFEFE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s" sz="2400" dirty="0">
                <a:solidFill>
                  <a:srgbClr val="EFEFEF"/>
                </a:solidFill>
              </a:rPr>
              <a:t>Dividir el trabajo es un método más económico y eficiente que aumentar la capacidad un procesador.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EFEFE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s" sz="2400" dirty="0">
                <a:solidFill>
                  <a:srgbClr val="EFEFEF"/>
                </a:solidFill>
              </a:rPr>
              <a:t>Ejemplos: Matemática financiera, programación dinámica o el algoritmo de ramificación y poda.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95536" y="-92546"/>
            <a:ext cx="8244088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s" sz="3200" dirty="0" smtClean="0"/>
              <a:t>¿Para </a:t>
            </a:r>
            <a:r>
              <a:rPr lang="es" sz="3200" dirty="0"/>
              <a:t>qué sirve un Multicomputador?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690501"/>
            <a:ext cx="8229600" cy="404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 u="sng" dirty="0"/>
              <a:t>Multicomputador</a:t>
            </a:r>
            <a:r>
              <a:rPr lang="es" sz="2200" dirty="0"/>
              <a:t>: </a:t>
            </a:r>
            <a:r>
              <a:rPr lang="es" sz="2200" dirty="0">
                <a:solidFill>
                  <a:srgbClr val="EFEFEF"/>
                </a:solidFill>
              </a:rPr>
              <a:t>Sistema formado por un conjunto de computadores, con las mismas capacidades y características de rendimiento. 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EFEFE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s" sz="2200" dirty="0">
                <a:solidFill>
                  <a:srgbClr val="EFEFEF"/>
                </a:solidFill>
              </a:rPr>
              <a:t>Las tareas se puedan distribuir entre los diferentes ordenadores que integran el conjunto del multicomputador y hacer el trabajo más rápido.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 dirty="0">
              <a:solidFill>
                <a:srgbClr val="EFEFE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s" sz="2200" dirty="0">
                <a:solidFill>
                  <a:srgbClr val="EFEFEF"/>
                </a:solidFill>
              </a:rPr>
              <a:t>Ejemplo: Una productora de cine de animación por ordenador o atender peticiones de miles de usuarios como los grandes servicios de búsqueda de Internet.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rgbClr val="EFEFE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91264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algn="ctr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s" b="1" dirty="0" smtClean="0"/>
              <a:t/>
            </a:r>
            <a:br>
              <a:rPr lang="es" b="1" dirty="0" smtClean="0"/>
            </a:br>
            <a:r>
              <a:rPr lang="es" dirty="0" smtClean="0"/>
              <a:t>3. Descripción </a:t>
            </a:r>
            <a:r>
              <a:rPr lang="es" dirty="0"/>
              <a:t>del problema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400"/>
              <a:t>Problema dos/tres cuerpos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400"/>
              <a:t>Problema de los n-cuerpos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400"/>
              <a:t>Ejemplo: sistema solar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400"/>
              <a:t>Adaptación del problema de los n-cuerpos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575" y="1416951"/>
            <a:ext cx="2415800" cy="23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23528" y="195486"/>
            <a:ext cx="850728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s" dirty="0" smtClean="0"/>
              <a:t>4. Planteamiento </a:t>
            </a:r>
            <a:r>
              <a:rPr lang="es" dirty="0"/>
              <a:t>de la solución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400"/>
              <a:t>Programa diseñado en C que implementa el problema de los N cuerpos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400"/>
              <a:t>Parámetros que solicita:</a:t>
            </a:r>
          </a:p>
          <a:p>
            <a:pPr marL="914400" lvl="1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1800"/>
              <a:t>Número de cuerpos</a:t>
            </a:r>
          </a:p>
          <a:p>
            <a:pPr marL="914400" lvl="1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1800"/>
              <a:t>Velocidad inicial</a:t>
            </a:r>
          </a:p>
          <a:p>
            <a:pPr marL="914400" lvl="1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1800"/>
              <a:t>Posición de los cuerpos</a:t>
            </a:r>
          </a:p>
          <a:p>
            <a:pPr marL="914400" lvl="1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1800"/>
              <a:t>Número de movimientos</a:t>
            </a:r>
          </a:p>
          <a:p>
            <a:pPr marL="914400" lvl="1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1800"/>
              <a:t>Fuerza gravitatoria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/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400"/>
              <a:t>Aplicación gráfica en java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23528" y="205975"/>
            <a:ext cx="8388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s" dirty="0" smtClean="0"/>
              <a:t>4. Planteamiento </a:t>
            </a:r>
            <a:r>
              <a:rPr lang="es" dirty="0"/>
              <a:t>de la solución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4354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400" dirty="0"/>
              <a:t>El programa se basa en la suma de vectores en el plano y en trigonometría.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400" dirty="0"/>
              <a:t>Los vectores se obtienen a partir de la recta que une un cuerpo con el centro de gravedad y de la velocidad del cuerpo y la fuerza de gravedad.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827" y="1063375"/>
            <a:ext cx="2315899" cy="16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425" y="3105237"/>
            <a:ext cx="1643059" cy="75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901" y="4132175"/>
            <a:ext cx="1249525" cy="3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mo cuerpos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399</Words>
  <Application>Microsoft Office PowerPoint</Application>
  <PresentationFormat>Presentación en pantalla (16:9)</PresentationFormat>
  <Paragraphs>88</Paragraphs>
  <Slides>13</Slides>
  <Notes>13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Brío</vt:lpstr>
      <vt:lpstr>Ingeniería de computadores</vt:lpstr>
      <vt:lpstr>1. Objetivos</vt:lpstr>
      <vt:lpstr>2. Introducción a los Sistemas Paralelos</vt:lpstr>
      <vt:lpstr>¿Para qué sirve el paralelismo en computación? </vt:lpstr>
      <vt:lpstr>¿Para qué sirve un Multicomputador?</vt:lpstr>
      <vt:lpstr> 3. Descripción del problema</vt:lpstr>
      <vt:lpstr>4. Planteamiento de la solución</vt:lpstr>
      <vt:lpstr>4. Planteamiento de la solución</vt:lpstr>
      <vt:lpstr>Presentación de PowerPoint</vt:lpstr>
      <vt:lpstr>5.Evaluación de resultados</vt:lpstr>
      <vt:lpstr>Gráfica</vt:lpstr>
      <vt:lpstr>6.Conclusiones</vt:lpstr>
      <vt:lpstr>7.Bibliografía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Paco Apellidos</cp:lastModifiedBy>
  <cp:revision>7</cp:revision>
  <dcterms:modified xsi:type="dcterms:W3CDTF">2014-10-13T21:41:24Z</dcterms:modified>
</cp:coreProperties>
</file>