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95124B-BF9D-42CF-8E7A-58E89750EC4A}">
  <a:tblStyle styleId="{D995124B-BF9D-42CF-8E7A-58E89750EC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Average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32e05481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32e05481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32e054811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32e05481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32e054811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32e05481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32e05481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32e05481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Profeco Challenge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Engineering Bootcamp </a:t>
            </a:r>
            <a:r>
              <a:rPr lang="es"/>
              <a:t>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52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5. Lessons learned</a:t>
            </a:r>
            <a:endParaRPr/>
          </a:p>
        </p:txBody>
      </p:sp>
      <p:grpSp>
        <p:nvGrpSpPr>
          <p:cNvPr id="118" name="Google Shape;118;p22"/>
          <p:cNvGrpSpPr/>
          <p:nvPr/>
        </p:nvGrpSpPr>
        <p:grpSpPr>
          <a:xfrm>
            <a:off x="424825" y="1863573"/>
            <a:ext cx="8294372" cy="799416"/>
            <a:chOff x="424813" y="1177875"/>
            <a:chExt cx="8294372" cy="849900"/>
          </a:xfrm>
        </p:grpSpPr>
        <p:sp>
          <p:nvSpPr>
            <p:cNvPr id="119" name="Google Shape;119;p22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2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22"/>
          <p:cNvSpPr txBox="1"/>
          <p:nvPr>
            <p:ph idx="4294967295" type="body"/>
          </p:nvPr>
        </p:nvSpPr>
        <p:spPr>
          <a:xfrm>
            <a:off x="539675" y="18638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Lesson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22"/>
          <p:cNvSpPr txBox="1"/>
          <p:nvPr>
            <p:ph idx="4294967295" type="body"/>
          </p:nvPr>
        </p:nvSpPr>
        <p:spPr>
          <a:xfrm>
            <a:off x="3480453" y="18637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>
                <a:solidFill>
                  <a:schemeClr val="lt1"/>
                </a:solidFill>
              </a:rPr>
              <a:t>Chunk the data to read heavy files 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3" name="Google Shape;123;p22"/>
          <p:cNvGrpSpPr/>
          <p:nvPr/>
        </p:nvGrpSpPr>
        <p:grpSpPr>
          <a:xfrm>
            <a:off x="424825" y="2736939"/>
            <a:ext cx="8294360" cy="799416"/>
            <a:chOff x="424813" y="2075689"/>
            <a:chExt cx="8294360" cy="849900"/>
          </a:xfrm>
        </p:grpSpPr>
        <p:sp>
          <p:nvSpPr>
            <p:cNvPr id="124" name="Google Shape;124;p22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2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22"/>
          <p:cNvSpPr txBox="1"/>
          <p:nvPr>
            <p:ph idx="4294967295" type="body"/>
          </p:nvPr>
        </p:nvSpPr>
        <p:spPr>
          <a:xfrm>
            <a:off x="539675" y="27370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Lesson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22"/>
          <p:cNvSpPr txBox="1"/>
          <p:nvPr>
            <p:ph idx="4294967295" type="body"/>
          </p:nvPr>
        </p:nvSpPr>
        <p:spPr>
          <a:xfrm>
            <a:off x="3480453" y="27370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>
                <a:solidFill>
                  <a:schemeClr val="lt1"/>
                </a:solidFill>
              </a:rPr>
              <a:t>Deconstruct or re-organize the data in order to answer the questions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8" name="Google Shape;128;p22"/>
          <p:cNvGrpSpPr/>
          <p:nvPr/>
        </p:nvGrpSpPr>
        <p:grpSpPr>
          <a:xfrm>
            <a:off x="424825" y="3610305"/>
            <a:ext cx="8294360" cy="799447"/>
            <a:chOff x="424813" y="2974405"/>
            <a:chExt cx="8294360" cy="849933"/>
          </a:xfrm>
        </p:grpSpPr>
        <p:sp>
          <p:nvSpPr>
            <p:cNvPr id="129" name="Google Shape;129;p22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22"/>
          <p:cNvSpPr txBox="1"/>
          <p:nvPr>
            <p:ph idx="4294967295" type="body"/>
          </p:nvPr>
        </p:nvSpPr>
        <p:spPr>
          <a:xfrm>
            <a:off x="539675" y="36103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Lesson</a:t>
            </a:r>
            <a:r>
              <a:rPr lang="es">
                <a:solidFill>
                  <a:schemeClr val="lt1"/>
                </a:solidFill>
              </a:rPr>
              <a:t>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22"/>
          <p:cNvSpPr txBox="1"/>
          <p:nvPr>
            <p:ph idx="4294967295" type="body"/>
          </p:nvPr>
        </p:nvSpPr>
        <p:spPr>
          <a:xfrm>
            <a:off x="3480453" y="36139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>
                <a:solidFill>
                  <a:schemeClr val="lt1"/>
                </a:solidFill>
              </a:rPr>
              <a:t>Filter the data to get the industries interesting facts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6. Identify other ways to approach this problem</a:t>
            </a:r>
            <a:endParaRPr sz="3800"/>
          </a:p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Excel Pivot Table analysis (common office task)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Dask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3">
            <a:alphaModFix/>
          </a:blip>
          <a:srcRect b="32953" l="0" r="0" t="406"/>
          <a:stretch/>
        </p:blipFill>
        <p:spPr>
          <a:xfrm>
            <a:off x="3749846" y="1348225"/>
            <a:ext cx="16443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>
            <p:ph idx="4294967295" type="body"/>
          </p:nvPr>
        </p:nvSpPr>
        <p:spPr>
          <a:xfrm>
            <a:off x="3483309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700">
                <a:solidFill>
                  <a:schemeClr val="dk1"/>
                </a:solidFill>
              </a:rPr>
              <a:t>Francisco López Torres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46" name="Google Shape;146;p24"/>
          <p:cNvCxnSpPr/>
          <p:nvPr/>
        </p:nvCxnSpPr>
        <p:spPr>
          <a:xfrm>
            <a:off x="4436550" y="3858844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24"/>
          <p:cNvSpPr txBox="1"/>
          <p:nvPr>
            <p:ph idx="4294967295" type="body"/>
          </p:nvPr>
        </p:nvSpPr>
        <p:spPr>
          <a:xfrm>
            <a:off x="3483295" y="3938568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300"/>
              <a:t>Wizeline Data Engineering Bootcamp - Candidate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712175"/>
            <a:ext cx="8520600" cy="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Problem Statement</a:t>
            </a:r>
            <a:endParaRPr sz="43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929625"/>
            <a:ext cx="8520600" cy="142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The Customer Service team at Profeco (Mexican Consumer Protection Agency) wants to analyze the monitored products in Mexico. The IT team downloaded the database into an Google Drive on a CSV file of about 20GB.</a:t>
            </a:r>
            <a:endParaRPr sz="17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325425" y="310850"/>
            <a:ext cx="849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712175"/>
            <a:ext cx="8520600" cy="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Objective</a:t>
            </a:r>
            <a:endParaRPr sz="4300"/>
          </a:p>
        </p:txBody>
      </p:sp>
      <p:sp>
        <p:nvSpPr>
          <p:cNvPr id="73" name="Google Shape;73;p15"/>
          <p:cNvSpPr txBox="1"/>
          <p:nvPr>
            <p:ph idx="4294967295" type="body"/>
          </p:nvPr>
        </p:nvSpPr>
        <p:spPr>
          <a:xfrm>
            <a:off x="311700" y="1858500"/>
            <a:ext cx="8520600" cy="142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Your task as a Data Engineer is processing the data and creating an exploratory analysis with Python Pandas without using pure Python functions.</a:t>
            </a:r>
            <a:endParaRPr sz="17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63125" y="474175"/>
            <a:ext cx="8520600" cy="7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Deliverables</a:t>
            </a:r>
            <a:endParaRPr sz="4300"/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442450" y="16953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{D995124B-BF9D-42CF-8E7A-58E89750EC4A}</a:tableStyleId>
              </a:tblPr>
              <a:tblGrid>
                <a:gridCol w="2740875"/>
                <a:gridCol w="2740875"/>
                <a:gridCol w="2740875"/>
              </a:tblGrid>
              <a:tr h="102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3F3F3"/>
                          </a:solidFill>
                        </a:rPr>
                        <a:t>How many commercial chains are monitored, and therefore, included in this database?</a:t>
                      </a:r>
                      <a:endParaRPr sz="7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3F3F3"/>
                          </a:solidFill>
                        </a:rPr>
                        <a:t>What are the top 10 monitored products by State?</a:t>
                      </a:r>
                      <a:endParaRPr sz="12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3F3F3"/>
                          </a:solidFill>
                        </a:rPr>
                        <a:t>Which is the commercial chain with the highest number of monitored products?</a:t>
                      </a:r>
                      <a:endParaRPr sz="12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76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3F3F3"/>
                          </a:solidFill>
                        </a:rPr>
                        <a:t>Use the data to find an interesting fact.</a:t>
                      </a:r>
                      <a:endParaRPr sz="12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3F3F3"/>
                          </a:solidFill>
                        </a:rPr>
                        <a:t>What are the lessons learned from this exercise?</a:t>
                      </a: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3F3F3"/>
                          </a:solidFill>
                        </a:rPr>
                        <a:t>Can you identify other ways to approach this problem? Explain.</a:t>
                      </a: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AutoNum type="arabicPeriod"/>
            </a:pPr>
            <a:r>
              <a:rPr lang="es" sz="3800"/>
              <a:t>Number of commercial chains</a:t>
            </a:r>
            <a:endParaRPr sz="3800"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704 commercial chains are being monitored by Profeco in this database.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325425" y="310850"/>
            <a:ext cx="849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712175"/>
            <a:ext cx="8520600" cy="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2. Top 10 Products</a:t>
            </a:r>
            <a:endParaRPr sz="4300"/>
          </a:p>
        </p:txBody>
      </p:sp>
      <p:sp>
        <p:nvSpPr>
          <p:cNvPr id="92" name="Google Shape;92;p18"/>
          <p:cNvSpPr txBox="1"/>
          <p:nvPr>
            <p:ph idx="4294967295" type="body"/>
          </p:nvPr>
        </p:nvSpPr>
        <p:spPr>
          <a:xfrm>
            <a:off x="311700" y="1858500"/>
            <a:ext cx="8520600" cy="142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Please see the attachment file in my repository url “output.xslx” for more details about the top 10 products by state.</a:t>
            </a:r>
            <a:endParaRPr sz="17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3. Highest commercial chain</a:t>
            </a:r>
            <a:endParaRPr sz="3800"/>
          </a:p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WAL-MART has the highest number of products being monitored.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325425" y="310850"/>
            <a:ext cx="849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712175"/>
            <a:ext cx="8520600" cy="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4. Interesting facts</a:t>
            </a:r>
            <a:endParaRPr sz="4300"/>
          </a:p>
        </p:txBody>
      </p:sp>
      <p:sp>
        <p:nvSpPr>
          <p:cNvPr id="105" name="Google Shape;105;p20"/>
          <p:cNvSpPr txBox="1"/>
          <p:nvPr>
            <p:ph idx="4294967295" type="body"/>
          </p:nvPr>
        </p:nvSpPr>
        <p:spPr>
          <a:xfrm>
            <a:off x="311700" y="2087100"/>
            <a:ext cx="8520600" cy="1630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WAL-MART is the commercial chain with highest number of products vs PESCADERIA LA AMISTAD, which has the lowest number of products </a:t>
            </a:r>
            <a:r>
              <a:rPr lang="es" sz="17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being</a:t>
            </a:r>
            <a:r>
              <a:rPr lang="es" sz="17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monitored. WAL-MART has 8.6 million </a:t>
            </a:r>
            <a:r>
              <a:rPr lang="es" sz="17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products</a:t>
            </a:r>
            <a:r>
              <a:rPr lang="es" sz="17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and PESCADERIA LA AMISTAD has only 1.</a:t>
            </a:r>
            <a:endParaRPr sz="17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1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4.1 Interesting facts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731425"/>
            <a:ext cx="39999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Top 3 Industries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600"/>
              <a:t>Industries (“giros”):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Tienda de Autoservicio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Farmacia botica y droguería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Tienda departamental</a:t>
            </a:r>
            <a:endParaRPr sz="1600"/>
          </a:p>
        </p:txBody>
      </p:sp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4832400" y="1731425"/>
            <a:ext cx="39999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Last/Bottom 3 Industries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600"/>
              <a:t>Industries (“giros”):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Artículos deportivos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Salchichoneria tocineria y cremeria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Mercado ambulante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