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81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3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41C0733-CDC7-4948-B23F-AD28111E5C8C}"/>
    <pc:docChg chg="delSld modSld">
      <pc:chgData name="Luis Jesús Herrero de Cos" userId="1a803f82-0012-431b-a368-6f3c9304e3f9" providerId="ADAL" clId="{641C0733-CDC7-4948-B23F-AD28111E5C8C}" dt="2023-09-19T15:14:07.824" v="235" actId="20577"/>
      <pc:docMkLst>
        <pc:docMk/>
      </pc:docMkLst>
      <pc:sldChg chg="modSp mod">
        <pc:chgData name="Luis Jesús Herrero de Cos" userId="1a803f82-0012-431b-a368-6f3c9304e3f9" providerId="ADAL" clId="{641C0733-CDC7-4948-B23F-AD28111E5C8C}" dt="2023-09-19T15:14:07.824" v="235" actId="20577"/>
        <pc:sldMkLst>
          <pc:docMk/>
          <pc:sldMk cId="0" sldId="273"/>
        </pc:sldMkLst>
        <pc:spChg chg="mod">
          <ac:chgData name="Luis Jesús Herrero de Cos" userId="1a803f82-0012-431b-a368-6f3c9304e3f9" providerId="ADAL" clId="{641C0733-CDC7-4948-B23F-AD28111E5C8C}" dt="2023-09-19T15:14:07.824" v="235" actId="20577"/>
          <ac:spMkLst>
            <pc:docMk/>
            <pc:sldMk cId="0" sldId="273"/>
            <ac:spMk id="271" creationId="{00000000-0000-0000-0000-000000000000}"/>
          </ac:spMkLst>
        </pc:spChg>
      </pc:sldChg>
      <pc:sldChg chg="modSp mod">
        <pc:chgData name="Luis Jesús Herrero de Cos" userId="1a803f82-0012-431b-a368-6f3c9304e3f9" providerId="ADAL" clId="{641C0733-CDC7-4948-B23F-AD28111E5C8C}" dt="2023-09-19T15:01:46.299" v="174" actId="20577"/>
        <pc:sldMkLst>
          <pc:docMk/>
          <pc:sldMk cId="0" sldId="274"/>
        </pc:sldMkLst>
        <pc:spChg chg="mod">
          <ac:chgData name="Luis Jesús Herrero de Cos" userId="1a803f82-0012-431b-a368-6f3c9304e3f9" providerId="ADAL" clId="{641C0733-CDC7-4948-B23F-AD28111E5C8C}" dt="2023-09-19T15:01:46.299" v="174" actId="20577"/>
          <ac:spMkLst>
            <pc:docMk/>
            <pc:sldMk cId="0" sldId="274"/>
            <ac:spMk id="282" creationId="{00000000-0000-0000-0000-000000000000}"/>
          </ac:spMkLst>
        </pc:spChg>
      </pc:sldChg>
      <pc:sldChg chg="del">
        <pc:chgData name="Luis Jesús Herrero de Cos" userId="1a803f82-0012-431b-a368-6f3c9304e3f9" providerId="ADAL" clId="{641C0733-CDC7-4948-B23F-AD28111E5C8C}" dt="2023-09-19T14:59:14.366" v="0" actId="47"/>
        <pc:sldMkLst>
          <pc:docMk/>
          <pc:sldMk cId="1553612771" sldId="291"/>
        </pc:sldMkLst>
      </pc:sldChg>
      <pc:sldChg chg="del">
        <pc:chgData name="Luis Jesús Herrero de Cos" userId="1a803f82-0012-431b-a368-6f3c9304e3f9" providerId="ADAL" clId="{641C0733-CDC7-4948-B23F-AD28111E5C8C}" dt="2023-09-19T15:04:45.610" v="175" actId="47"/>
        <pc:sldMkLst>
          <pc:docMk/>
          <pc:sldMk cId="2708412331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78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696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2" y="333375"/>
            <a:ext cx="8286750" cy="53546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1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almacenamiento de la información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7" y="839787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597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 Bases de Datos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76262" y="831850"/>
            <a:ext cx="7991475" cy="566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bases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ser:</a:t>
            </a:r>
            <a:endParaRPr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alquiler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coches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dividirá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informativas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coches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dividirá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informativas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préstamos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centros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escolares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Consejería</a:t>
            </a:r>
            <a:r>
              <a:rPr lang="en-U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dividirá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informativas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profesorado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personal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consejos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escolares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niveles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audiovisuales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estadísticas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576262" y="1206500"/>
            <a:ext cx="799147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información concreta sobre algo y se caracteriza por pertenecer a un tipo. Por ejemplo 201</a:t>
            </a:r>
            <a:r>
              <a:rPr lang="es-ES" sz="2000" dirty="0">
                <a:solidFill>
                  <a:schemeClr val="dk1"/>
                </a:solidFill>
              </a:rPr>
              <a:t>9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dato que representa el año actual y su tipo es un número entero.</a:t>
            </a:r>
            <a:endParaRPr lang="es-ES" sz="1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dato:</a:t>
            </a:r>
            <a:r>
              <a:rPr lang="es-E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la naturaleza del dato. Representa que conjunto de valores puede tomar. Son tipos de datos texto, carácter, numérico entero, numérico real, fecha, etc.</a:t>
            </a:r>
            <a:endParaRPr lang="es-ES"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Campo:</a:t>
            </a:r>
            <a:r>
              <a:rPr lang="es-E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representación de un conjunto de datos. Por ejemplo el campo para representar la fecha de nacimiento de los alumnos puede llamarse </a:t>
            </a:r>
            <a:r>
              <a:rPr lang="es-E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FechaNac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ES"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s-ES" sz="20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Registro:</a:t>
            </a:r>
            <a:r>
              <a:rPr lang="es-E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conjunto de datos referentes a un mismo elemento. Por ejemplo, un alumno concreto tendría varios datos como </a:t>
            </a:r>
            <a:r>
              <a:rPr lang="es-E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nombre, apellidos, fecha de nacimiento, etc.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191" name="Google Shape;191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94" name="Google Shape;194;p23" descr="Resultado de imagen de tabla campo regist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1214437"/>
            <a:ext cx="61341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42937" y="1357312"/>
            <a:ext cx="7991475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 un conjunto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representado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un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Una 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relacional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Por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podría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matriculaciones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dirty="0"/>
          </a:p>
        </p:txBody>
      </p:sp>
      <p:sp>
        <p:nvSpPr>
          <p:cNvPr id="203" name="Google Shape;203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06" name="Google Shape;206;p24" descr="Resultado de imagen de tabla registro camp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3357562"/>
            <a:ext cx="57626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576262" y="1068387"/>
            <a:ext cx="7991475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trata de una instrucción para hacer peticiones de datos a una base de datos para que se haga una búsqueda en la base de datos de los registros que cumplen con las condiciones expresadas en la instrucción.</a:t>
            </a:r>
            <a:endParaRPr/>
          </a:p>
        </p:txBody>
      </p:sp>
      <p:sp>
        <p:nvSpPr>
          <p:cNvPr id="215" name="Google Shape;215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18" name="Google Shape;218;p25" descr="Resultado de imagen de consulta base de datos"/>
          <p:cNvPicPr preferRelativeResize="0"/>
          <p:nvPr/>
        </p:nvPicPr>
        <p:blipFill rotWithShape="1">
          <a:blip r:embed="rId3">
            <a:alphaModFix/>
          </a:blip>
          <a:srcRect l="3889" t="16986" r="2723" b="29440"/>
          <a:stretch/>
        </p:blipFill>
        <p:spPr>
          <a:xfrm>
            <a:off x="1143000" y="3063875"/>
            <a:ext cx="6858000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642937" y="1357312"/>
            <a:ext cx="79914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endParaRPr/>
          </a:p>
        </p:txBody>
      </p:sp>
      <p:sp>
        <p:nvSpPr>
          <p:cNvPr id="227" name="Google Shape;227;p2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30" name="Google Shape;230;p26" descr="Resultado de imagen de consulta base de da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2" y="1071562"/>
            <a:ext cx="5595937" cy="55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642937" y="1357312"/>
            <a:ext cx="7991475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Índice: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estructura que almacena los campos clave de una tabla para que sea más rápido encontrar y ordenar los registros de la tabla.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transformación que se hace de una o más tablas para obtener una tabla que será visible para determinados usuarios. Esta tabla es virtual, no permanece almacenada.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documento que se genera como resultado de una consulta a la base de datos y que es fácilmente legible para los usuarios.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Guiones o scripts: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conjuntos de instrucciones que realizan operaciones avanzadas de mantenimiento de los datos.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2.1 Conceptos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642937" y="1357312"/>
            <a:ext cx="7991475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Diccionario de datos o esquema: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la definición de la estructura donde se almacenan los datos. Contiene todo lo necesario para organizar la información mediante tablas, registros y campos o columnas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 en MySQL hay una base de datos llamada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information_schema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contiene una serie de tablas que sirven para definir la estructura de todas las bases de datos que se gestionen en MySQL.</a:t>
            </a:r>
            <a:endParaRPr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 varias tablas como TABLES, ROUTINES, TRIGGERS, USER_PRIVILEGES, etc.</a:t>
            </a:r>
            <a:endParaRPr/>
          </a:p>
        </p:txBody>
      </p:sp>
      <p:sp>
        <p:nvSpPr>
          <p:cNvPr id="250" name="Google Shape;250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250825" y="207962"/>
            <a:ext cx="53673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BD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dirty="0"/>
          </a:p>
        </p:txBody>
      </p:sp>
      <p:sp>
        <p:nvSpPr>
          <p:cNvPr id="269" name="Google Shape;269;p3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403225" y="742950"/>
            <a:ext cx="799147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bases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relacionales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algebra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relacional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Son las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bases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para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manipularlas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orientadas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organizan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relacionados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facilitan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lenguajes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orientados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</a:t>
            </a:r>
            <a:r>
              <a:rPr lang="en-US" sz="180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objeto-relacionales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las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relacionales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admitiendo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bases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documentales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diseñadas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semiestructurados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800" b="0" i="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JSON o XML.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expresar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 natural.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 err="1">
                <a:solidFill>
                  <a:schemeClr val="dk1"/>
                </a:solidFill>
              </a:rPr>
              <a:t>Otros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tipos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b="1" dirty="0">
                <a:solidFill>
                  <a:schemeClr val="dk1"/>
                </a:solidFill>
              </a:rPr>
              <a:t>clave-valor, </a:t>
            </a:r>
            <a:r>
              <a:rPr lang="en-US" sz="1800" b="1" dirty="0" err="1">
                <a:solidFill>
                  <a:schemeClr val="dk1"/>
                </a:solidFill>
              </a:rPr>
              <a:t>orientadas</a:t>
            </a:r>
            <a:r>
              <a:rPr lang="en-US" sz="1800" b="1" dirty="0">
                <a:solidFill>
                  <a:schemeClr val="dk1"/>
                </a:solidFill>
              </a:rPr>
              <a:t> a </a:t>
            </a:r>
            <a:r>
              <a:rPr lang="en-US" sz="1800" b="1" dirty="0" err="1">
                <a:solidFill>
                  <a:schemeClr val="dk1"/>
                </a:solidFill>
              </a:rPr>
              <a:t>grafo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tabulares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272" name="Google Shape;272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2.3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BD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dirty="0"/>
          </a:p>
        </p:txBody>
      </p:sp>
      <p:sp>
        <p:nvSpPr>
          <p:cNvPr id="280" name="Google Shape;280;p3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403225" y="742950"/>
            <a:ext cx="7991475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Local: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produce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embebidas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local.</a:t>
            </a:r>
            <a:endParaRPr sz="1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Centralizadas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ordenador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red. Los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ordenadores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conectados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red.</a:t>
            </a:r>
            <a:endParaRPr sz="1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Distribuidas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gran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necesidad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tenerlos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distribuidos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geográficamente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dice que la base de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reflejada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dirty="0">
                <a:solidFill>
                  <a:schemeClr val="dk1"/>
                </a:solidFill>
              </a:rPr>
              <a:t>Una </a:t>
            </a:r>
            <a:r>
              <a:rPr lang="en-US" sz="1800" dirty="0" err="1">
                <a:solidFill>
                  <a:schemeClr val="dk1"/>
                </a:solidFill>
              </a:rPr>
              <a:t>reflejada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podría</a:t>
            </a:r>
            <a:r>
              <a:rPr lang="en-US" sz="1800" dirty="0">
                <a:solidFill>
                  <a:schemeClr val="dk1"/>
                </a:solidFill>
              </a:rPr>
              <a:t> ser de </a:t>
            </a:r>
            <a:r>
              <a:rPr lang="en-US" sz="1800" dirty="0" err="1">
                <a:solidFill>
                  <a:schemeClr val="dk1"/>
                </a:solidFill>
              </a:rPr>
              <a:t>cualquiera</a:t>
            </a:r>
            <a:r>
              <a:rPr lang="en-US" sz="1800" dirty="0">
                <a:solidFill>
                  <a:schemeClr val="dk1"/>
                </a:solidFill>
              </a:rPr>
              <a:t> de </a:t>
            </a:r>
            <a:r>
              <a:rPr lang="en-US" sz="1800" dirty="0" err="1">
                <a:solidFill>
                  <a:schemeClr val="dk1"/>
                </a:solidFill>
              </a:rPr>
              <a:t>los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tipos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anteriores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200" dirty="0"/>
          </a:p>
        </p:txBody>
      </p:sp>
      <p:sp>
        <p:nvSpPr>
          <p:cNvPr id="283" name="Google Shape;283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2D2E1-26F0-46E4-AC30-E06D8DA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de nuestro entorno de trabajo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1B42A-86A9-456B-8286-6A573824E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primer lugar nos vamos a descargar la OVA correspondiente a una máquina virtual de Windows 10 donde realizaremos tareas de instalación y pruebas de software.</a:t>
            </a:r>
          </a:p>
          <a:p>
            <a:r>
              <a:rPr lang="es-ES" dirty="0"/>
              <a:t>Este fichero os le podéis llevar a casa a instalar esta máquina virtual en vuestro equipo para hacer las mismas tareas que se realizan en clase.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D9420-0357-4446-8327-589FEA8EDB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/>
        </p:nvSpPr>
        <p:spPr>
          <a:xfrm>
            <a:off x="250825" y="207962"/>
            <a:ext cx="532130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2.4  Bases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centralizadas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distribuidas</a:t>
            </a:r>
            <a:endParaRPr dirty="0"/>
          </a:p>
        </p:txBody>
      </p:sp>
      <p:sp>
        <p:nvSpPr>
          <p:cNvPr id="370" name="Google Shape;370;p3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403225" y="742950"/>
            <a:ext cx="8489950" cy="2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datos centralizada </a:t>
            </a: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base de datos almacenada en su totalidad en un solo ordenador servidor. Eso no impide que se pueda acceder a esa base de datos desde otros equipos y que se pueda realizar acceso concurrente.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75" name="Google Shape;375;p38" descr="Resultado de imagen de base de datos centraliz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62" y="3000375"/>
            <a:ext cx="5572125" cy="2928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3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/>
        </p:nvSpPr>
        <p:spPr>
          <a:xfrm>
            <a:off x="250825" y="207962"/>
            <a:ext cx="532130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2.4  Bases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centralizadas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distribuidas</a:t>
            </a:r>
            <a:endParaRPr dirty="0"/>
          </a:p>
        </p:txBody>
      </p:sp>
      <p:sp>
        <p:nvSpPr>
          <p:cNvPr id="381" name="Google Shape;381;p3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403225" y="742950"/>
            <a:ext cx="8489950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base de datos distribuida</a:t>
            </a: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una base de datos en la que los datos se encuentran distribuidos entre diferentes sitios interconectados por una red de comunicaciones. 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87" name="Google Shape;387;p39" descr="Resultado de imagen de base de datos distribui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2371725"/>
            <a:ext cx="5145087" cy="398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49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384175" y="414337"/>
            <a:ext cx="57007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  Sistemas Gestores de Bases de Datos 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403225" y="742950"/>
            <a:ext cx="79914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7" name="Google Shape;297;p32" descr="Resultado de imagen de microsoft access logo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2" descr="Resultado de imagen de microsoft acces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1406525"/>
            <a:ext cx="2420937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 descr="Resultado de imagen de mysql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1009650"/>
            <a:ext cx="21844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 descr="Resultado de imagen de sql server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1512" y="1008062"/>
            <a:ext cx="28194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 descr="Resultado de imagen de postgresql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950" y="2428875"/>
            <a:ext cx="1819275" cy="202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 descr="Resultado de imagen de oracle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51512" y="2879725"/>
            <a:ext cx="2197100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 descr="Resultado de imagen de mariadb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162" y="4749800"/>
            <a:ext cx="2674937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 descr="Resultado de imagen de sqlit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97237" y="5008562"/>
            <a:ext cx="2232025" cy="111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ongo DB | Empresa asociada @aslan">
            <a:extLst>
              <a:ext uri="{FF2B5EF4-FFF2-40B4-BE49-F238E27FC236}">
                <a16:creationId xmlns:a16="http://schemas.microsoft.com/office/drawing/2014/main" id="{B07CF9A7-FCB6-1AB3-BD48-84E078E1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71" y="1984777"/>
            <a:ext cx="2616591" cy="26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g Data noSQL: ObjectDB">
            <a:extLst>
              <a:ext uri="{FF2B5EF4-FFF2-40B4-BE49-F238E27FC236}">
                <a16:creationId xmlns:a16="http://schemas.microsoft.com/office/drawing/2014/main" id="{882D63E5-5C06-1095-913F-494E0E54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5242144"/>
            <a:ext cx="2819400" cy="6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  Sistemas Gestores de Bases de Datos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403225" y="742950"/>
            <a:ext cx="7991475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Gestor de Bases de </a:t>
            </a:r>
            <a:r>
              <a:rPr lang="en-US" sz="2000" b="1" i="0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1" i="0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(SGBD o DBMS): 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 conjunto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interrelacionados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un conjunto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administrar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para que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puedan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usar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18" name="Google Shape;318;p33" descr="Resultado de imagen de db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462" y="2869810"/>
            <a:ext cx="5386875" cy="376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/>
        </p:nvSpPr>
        <p:spPr>
          <a:xfrm>
            <a:off x="250825" y="207962"/>
            <a:ext cx="6207125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3.1  Funciones de los Sistemas Gestores de Bases de Datos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403225" y="742950"/>
            <a:ext cx="7991475" cy="59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Funciones de un SGBD (no todos las tienen todas):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Permiten a los usuarios almacenar datos, acceder a ellos y actualizarlos de forma sencilla.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Garantizan la integridad de los datos.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Disponen de un sistema de seguridad que garantiza el acceso a la información a los usuarios autorizados.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Proporcionan un diccionario de metadatos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Ofrecen conectividad con el exterior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Permiten la concurrencia.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Permiten el uso de transacciones.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Ofrecen estadísticas sobre el uso del gestor, registran operaciones efectuadas, consultas solicitadas, operaciones fallidas y cualquier tipo de incidencia.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 </a:t>
            </a:r>
            <a:endParaRPr/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Independizan los datos de la aplicación o usuario que esté utilizándolos.</a:t>
            </a:r>
            <a:endParaRPr sz="1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81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Incorporan herramientas para la salvaguarda y restauración de los datos en caso de desastre.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27" name="Google Shape;327;p3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250825" y="207962"/>
            <a:ext cx="38163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3.2  Componentes de los SGBD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403225" y="742950"/>
            <a:ext cx="7991475" cy="579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1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Programas gestores: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Atienden consultas 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buscan archivos.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Diccionario de datos: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</a:pPr>
            <a:r>
              <a:rPr lang="en-US" sz="16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Contiene información para los analistas que usan en diseño. Flujos de datos, tamaños…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humanos: </a:t>
            </a:r>
            <a:r>
              <a:rPr lang="en-US" sz="16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usuarios, gestores, diseñadores, etc.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 de interacción con las bases de datos: </a:t>
            </a:r>
            <a:r>
              <a:rPr lang="en-US" sz="16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SQL, CQL, OQL, Xquery…</a:t>
            </a:r>
            <a:endParaRPr/>
          </a:p>
        </p:txBody>
      </p:sp>
      <p:sp>
        <p:nvSpPr>
          <p:cNvPr id="338" name="Google Shape;338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41" name="Google Shape;341;p35" descr="Resultado de imagen de componentes de un sgb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837" y="908050"/>
            <a:ext cx="4722812" cy="38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/>
        </p:nvSpPr>
        <p:spPr>
          <a:xfrm>
            <a:off x="250825" y="207962"/>
            <a:ext cx="38163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3.2  Componentes de los SGBD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403225" y="742950"/>
            <a:ext cx="7991475" cy="592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Humanos: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⮚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Administradores: </a:t>
            </a: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 los encargados del control central del SGDB y de las bases de datos gestionadas. Sus tareas son: 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esquema lógico de la base de datos.  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el esquema físico de la base de datos, estructuras y modos de almacenamiento, métodos de acceso a los datos.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Definir los subesquemas o vistas que de la base de datos va a tener cada usuario.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Establecer privilegios y permisos sobre los usuarios.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Establecer procedimientos de recuperación de datos en casos de fallo del sistema.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⮚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⮚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Diseñadores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⮚"/>
            </a:pP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Analistas y Programadores</a:t>
            </a:r>
            <a:endParaRPr/>
          </a:p>
        </p:txBody>
      </p:sp>
      <p:sp>
        <p:nvSpPr>
          <p:cNvPr id="350" name="Google Shape;350;p3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/>
        </p:nvSpPr>
        <p:spPr>
          <a:xfrm>
            <a:off x="250825" y="207962"/>
            <a:ext cx="38163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3.2  Componentes de los SGBD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403225" y="742950"/>
            <a:ext cx="8489950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Lenguajes de interacción con la base de datos: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lenguaje SQL es un estándar como lenguaje de interacción con las bases de datos relacionales. Este lenguaje se puede dividir en tres sublenguajes: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000" b="1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 DDL </a:t>
            </a: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 descripción de datos): Permite definir la estructura de la base de datos (tablas, relaciones entre tablas, tipos de datos de las tablas, etc.).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000" b="1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 DML </a:t>
            </a: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 manipulación de datos): Para realizar consultas, inserciones, borrados y modificaciones de los datos.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000" b="1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 DCL </a:t>
            </a:r>
            <a:r>
              <a:rPr lang="en-US" sz="2000" b="0" i="1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 control de datos): Se usa para controlar la seguridad, integridad y privacidad de las bases de datos (crear usuarios, definir privilegios de usuario, dar permisos sobre tablas, establecer mecanismos de recuperación de la información, etc.).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1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/>
        </p:nvSpPr>
        <p:spPr>
          <a:xfrm>
            <a:off x="250825" y="207962"/>
            <a:ext cx="36004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11151A"/>
                </a:solidFill>
              </a:rPr>
              <a:t>4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capas</a:t>
            </a:r>
            <a:endParaRPr dirty="0"/>
          </a:p>
        </p:txBody>
      </p:sp>
      <p:sp>
        <p:nvSpPr>
          <p:cNvPr id="405" name="Google Shape;405;p4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sp>
        <p:nvSpPr>
          <p:cNvPr id="407" name="Google Shape;407;p41"/>
          <p:cNvSpPr txBox="1"/>
          <p:nvPr/>
        </p:nvSpPr>
        <p:spPr>
          <a:xfrm>
            <a:off x="403225" y="742950"/>
            <a:ext cx="8489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arquitectura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basa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niveles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visión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aspectos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base de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usuarios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externo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 vistas: 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conocen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hay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base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campos 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contienen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Ven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únicamente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se les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conceptual: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base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campos,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físico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interno</a:t>
            </a:r>
            <a:r>
              <a:rPr lang="en-US" sz="20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nivel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trabaja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realmente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unidades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almacenamiento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cuales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Decide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donde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</a:t>
            </a: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etc.</a:t>
            </a: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4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/>
        </p:nvSpPr>
        <p:spPr>
          <a:xfrm>
            <a:off x="250825" y="207962"/>
            <a:ext cx="36004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11151A"/>
                </a:solidFill>
              </a:rPr>
              <a:t>4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capas</a:t>
            </a:r>
            <a:endParaRPr dirty="0"/>
          </a:p>
        </p:txBody>
      </p:sp>
      <p:sp>
        <p:nvSpPr>
          <p:cNvPr id="393" name="Google Shape;393;p4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403225" y="742950"/>
            <a:ext cx="848995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4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99" name="Google Shape;399;p40" descr="Resultado de imagen de niveles bases de da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887" y="1887537"/>
            <a:ext cx="6299200" cy="40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71937" y="586962"/>
            <a:ext cx="84645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 1: SISTEMAS DE ALMACENAMIENTO DE LA INFORMACIÓN</a:t>
            </a:r>
            <a:endParaRPr dirty="0"/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Ficheros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Ubicación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gestores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base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centralizadas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bases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distribuidas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dirty="0"/>
          </a:p>
          <a:p>
            <a:pPr marL="3238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capas</a:t>
            </a: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/>
        </p:nvSpPr>
        <p:spPr>
          <a:xfrm>
            <a:off x="250825" y="207962"/>
            <a:ext cx="3600450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11151A"/>
                </a:solidFill>
              </a:rPr>
              <a:t>4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600" b="1" i="0" u="none" dirty="0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i="0" u="none" dirty="0" err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capas</a:t>
            </a:r>
            <a:endParaRPr dirty="0"/>
          </a:p>
        </p:txBody>
      </p:sp>
      <p:sp>
        <p:nvSpPr>
          <p:cNvPr id="416" name="Google Shape;416;p4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sp>
        <p:nvSpPr>
          <p:cNvPr id="419" name="Google Shape;419;p4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DD470E-0E8A-430C-AD3D-90EBEDF03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" y="1356239"/>
            <a:ext cx="7659329" cy="3724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Ficheros. Tipos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42937" y="1357312"/>
            <a:ext cx="7991475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ordenador maneja y almacena  una gran cantidad de información.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información se almacena en dispositivos como discos duros, pendrives, DVDs, etc.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información almacenada debe estar adecuadamente organizada.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poder organizar la información se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u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tilizan los ficheros o archivos.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 descr="Resultado de imagen de ordenador fiche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0" y="4143375"/>
            <a:ext cx="2878137" cy="235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Ficheros. Tipos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42937" y="1357312"/>
            <a:ext cx="7991475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operativo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almacenada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TXT: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EXE: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Ejecutable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BMP: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bits o imagen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MP3: Audio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AVI: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 descr="Resultado de imagen de fichero informatica"/>
          <p:cNvPicPr preferRelativeResize="0"/>
          <p:nvPr/>
        </p:nvPicPr>
        <p:blipFill rotWithShape="1">
          <a:blip r:embed="rId3">
            <a:alphaModFix/>
          </a:blip>
          <a:srcRect t="7499"/>
          <a:stretch/>
        </p:blipFill>
        <p:spPr>
          <a:xfrm>
            <a:off x="5572125" y="3786187"/>
            <a:ext cx="2714625" cy="2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Ficheros. Tipos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42937" y="1357312"/>
            <a:ext cx="799147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representación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interna del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denominan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carácter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ANSI, UTF8, UTF16. Son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legibles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hojas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audio,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comprimidos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ejecutables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i="1" dirty="0"/>
          </a:p>
        </p:txBody>
      </p:sp>
      <p:sp>
        <p:nvSpPr>
          <p:cNvPr id="127" name="Google Shape;127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Ficheros. Tipos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42937" y="1357312"/>
            <a:ext cx="799147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la forma de acceder a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Secuenciales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van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almacenando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acceder a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hay que acceder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anteriores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accede a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forma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valor,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indexados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secuencial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accede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dirty="0"/>
          </a:p>
        </p:txBody>
      </p:sp>
      <p:sp>
        <p:nvSpPr>
          <p:cNvPr id="137" name="Google Shape;137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1. Ficheros. Tipos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76262" y="947737"/>
            <a:ext cx="7991475" cy="577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de usar sistemas de almacenamiento basados en ficheros.</a:t>
            </a:r>
            <a:endParaRPr lang="es-ES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redundantes + posibles inconsistencias de datos.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Costes de almacenamiento  y tiempos de procesamiento elevados</a:t>
            </a:r>
            <a:endParaRPr lang="es-ES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Distintos formatos para los mismos datos.</a:t>
            </a:r>
            <a:endParaRPr lang="es-ES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dependientes de la estructura física de los ficheros de datos.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costosa la modificación de los datos</a:t>
            </a:r>
            <a:r>
              <a:rPr lang="es-E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Distintos formatos  en </a:t>
            </a:r>
            <a:r>
              <a:rPr lang="es-E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fechaNac</a:t>
            </a: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para fichero de Alumnos y fichero de Extraescolares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dirty="0"/>
          </a:p>
        </p:txBody>
      </p:sp>
      <p:sp>
        <p:nvSpPr>
          <p:cNvPr id="147" name="Google Shape;147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CB0AD25-0D65-CE88-249C-9860073A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0482"/>
              </p:ext>
            </p:extLst>
          </p:nvPr>
        </p:nvGraphicFramePr>
        <p:xfrm>
          <a:off x="1046162" y="3078584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314">
                  <a:extLst>
                    <a:ext uri="{9D8B030D-6E8A-4147-A177-3AD203B41FA5}">
                      <a16:colId xmlns:a16="http://schemas.microsoft.com/office/drawing/2014/main" val="1181248435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1319898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965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habitantes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1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Reinosa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Cantabria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1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Ruente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Cantabria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9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Aguilar de Campoo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65678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7D4070F-B5AB-E47E-E4CC-B0D6D9A7B9FB}"/>
              </a:ext>
            </a:extLst>
          </p:cNvPr>
          <p:cNvCxnSpPr>
            <a:cxnSpLocks/>
          </p:cNvCxnSpPr>
          <p:nvPr/>
        </p:nvCxnSpPr>
        <p:spPr>
          <a:xfrm flipH="1" flipV="1">
            <a:off x="5618162" y="3576704"/>
            <a:ext cx="876007" cy="284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74A4B74-6D7C-8E0A-2BA8-7583CD5D6394}"/>
              </a:ext>
            </a:extLst>
          </p:cNvPr>
          <p:cNvCxnSpPr>
            <a:cxnSpLocks/>
          </p:cNvCxnSpPr>
          <p:nvPr/>
        </p:nvCxnSpPr>
        <p:spPr>
          <a:xfrm flipH="1">
            <a:off x="5618162" y="4013584"/>
            <a:ext cx="876007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53FB5E0-736C-F735-C730-194EC04D4544}"/>
              </a:ext>
            </a:extLst>
          </p:cNvPr>
          <p:cNvSpPr/>
          <p:nvPr/>
        </p:nvSpPr>
        <p:spPr>
          <a:xfrm>
            <a:off x="6494169" y="3392553"/>
            <a:ext cx="2021181" cy="97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Redundancia y posibles inconsistencias dentro de un fichero</a:t>
            </a:r>
          </a:p>
        </p:txBody>
      </p:sp>
      <p:graphicFrame>
        <p:nvGraphicFramePr>
          <p:cNvPr id="10" name="Tabla 2">
            <a:extLst>
              <a:ext uri="{FF2B5EF4-FFF2-40B4-BE49-F238E27FC236}">
                <a16:creationId xmlns:a16="http://schemas.microsoft.com/office/drawing/2014/main" id="{63897652-D97E-DD50-622A-17FF8E57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2002"/>
              </p:ext>
            </p:extLst>
          </p:nvPr>
        </p:nvGraphicFramePr>
        <p:xfrm>
          <a:off x="832802" y="5359791"/>
          <a:ext cx="3373437" cy="129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3">
                  <a:extLst>
                    <a:ext uri="{9D8B030D-6E8A-4147-A177-3AD203B41FA5}">
                      <a16:colId xmlns:a16="http://schemas.microsoft.com/office/drawing/2014/main" val="1181248435"/>
                    </a:ext>
                  </a:extLst>
                </a:gridCol>
                <a:gridCol w="1350499">
                  <a:extLst>
                    <a:ext uri="{9D8B030D-6E8A-4147-A177-3AD203B41FA5}">
                      <a16:colId xmlns:a16="http://schemas.microsoft.com/office/drawing/2014/main" val="1319898145"/>
                    </a:ext>
                  </a:extLst>
                </a:gridCol>
                <a:gridCol w="633045">
                  <a:extLst>
                    <a:ext uri="{9D8B030D-6E8A-4147-A177-3AD203B41FA5}">
                      <a16:colId xmlns:a16="http://schemas.microsoft.com/office/drawing/2014/main" val="1409657161"/>
                    </a:ext>
                  </a:extLst>
                </a:gridCol>
              </a:tblGrid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Alumno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fechaNac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18621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Ana Alonso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12/05/2006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16732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Beatriz 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15/06/2006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96237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Carlos Cuesta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11/01/2006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65678"/>
                  </a:ext>
                </a:extLst>
              </a:tr>
            </a:tbl>
          </a:graphicData>
        </a:graphic>
      </p:graphicFrame>
      <p:graphicFrame>
        <p:nvGraphicFramePr>
          <p:cNvPr id="11" name="Tabla 2">
            <a:extLst>
              <a:ext uri="{FF2B5EF4-FFF2-40B4-BE49-F238E27FC236}">
                <a16:creationId xmlns:a16="http://schemas.microsoft.com/office/drawing/2014/main" id="{F796A115-D8FA-701A-4B80-673F307B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37825"/>
              </p:ext>
            </p:extLst>
          </p:nvPr>
        </p:nvGraphicFramePr>
        <p:xfrm>
          <a:off x="4807450" y="5343599"/>
          <a:ext cx="3373437" cy="129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3">
                  <a:extLst>
                    <a:ext uri="{9D8B030D-6E8A-4147-A177-3AD203B41FA5}">
                      <a16:colId xmlns:a16="http://schemas.microsoft.com/office/drawing/2014/main" val="1181248435"/>
                    </a:ext>
                  </a:extLst>
                </a:gridCol>
                <a:gridCol w="1350499">
                  <a:extLst>
                    <a:ext uri="{9D8B030D-6E8A-4147-A177-3AD203B41FA5}">
                      <a16:colId xmlns:a16="http://schemas.microsoft.com/office/drawing/2014/main" val="1319898145"/>
                    </a:ext>
                  </a:extLst>
                </a:gridCol>
                <a:gridCol w="633045">
                  <a:extLst>
                    <a:ext uri="{9D8B030D-6E8A-4147-A177-3AD203B41FA5}">
                      <a16:colId xmlns:a16="http://schemas.microsoft.com/office/drawing/2014/main" val="1409657161"/>
                    </a:ext>
                  </a:extLst>
                </a:gridCol>
              </a:tblGrid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Alumno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fechaNac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18621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Ana Alonso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2006-05-12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16732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Beatriz 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2006-06-15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96237"/>
                  </a:ext>
                </a:extLst>
              </a:tr>
              <a:tr h="323038">
                <a:tc>
                  <a:txBody>
                    <a:bodyPr/>
                    <a:lstStyle/>
                    <a:p>
                      <a:r>
                        <a:rPr lang="es-ES" dirty="0"/>
                        <a:t>Carlos Cuesta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2006-01-11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65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50825" y="207962"/>
            <a:ext cx="5367337" cy="415925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 Bases de Datos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642936" y="1005619"/>
            <a:ext cx="7991475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Datos: 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colección de datos adecuadamente organizados, que constituyen información relevante para la administración o gestión de una empresa, organismo, asociación, etc., facilitando las tareas de administración y manipulación de esos datos.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lang="es-E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base de datos se organiza en </a:t>
            </a:r>
            <a:r>
              <a:rPr lang="es-ES" sz="2000" b="1" u="sng" dirty="0">
                <a:solidFill>
                  <a:schemeClr val="dk1"/>
                </a:solidFill>
              </a:rPr>
              <a:t>t</a:t>
            </a:r>
            <a:r>
              <a:rPr lang="es-ES" sz="2000" b="1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ablas, colecciones, objetos</a:t>
            </a:r>
            <a:r>
              <a:rPr lang="es-E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(depende del modelo de BD) que se relacionan entre si para que la información esté almacenada de forma ordenada y coherente. 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0" y="0"/>
            <a:ext cx="228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74BE0-0063-434A-F9E9-5C7E6761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56" y="3929793"/>
            <a:ext cx="4966701" cy="2715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2347</Words>
  <Application>Microsoft Office PowerPoint</Application>
  <PresentationFormat>Presentación en pantalla (4:3)</PresentationFormat>
  <Paragraphs>315</Paragraphs>
  <Slides>30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Noto Sans Symbols</vt:lpstr>
      <vt:lpstr>Times New Roman</vt:lpstr>
      <vt:lpstr>Tema de Office</vt:lpstr>
      <vt:lpstr>Presentación de PowerPoint</vt:lpstr>
      <vt:lpstr>Preparación de nuestro entorno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Jesús Herrero de Cos</cp:lastModifiedBy>
  <cp:revision>7</cp:revision>
  <dcterms:modified xsi:type="dcterms:W3CDTF">2023-09-19T15:14:14Z</dcterms:modified>
</cp:coreProperties>
</file>