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9144000" cy="6858000" type="screen4x3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3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Jesús Herrero de Cos" userId="1a803f82-0012-431b-a368-6f3c9304e3f9" providerId="ADAL" clId="{EE4B9E9B-419E-48FB-847F-5FD332DFDCC3}"/>
    <pc:docChg chg="modSld">
      <pc:chgData name="Luis Jesús Herrero de Cos" userId="1a803f82-0012-431b-a368-6f3c9304e3f9" providerId="ADAL" clId="{EE4B9E9B-419E-48FB-847F-5FD332DFDCC3}" dt="2023-12-05T17:03:07.116" v="3" actId="20577"/>
      <pc:docMkLst>
        <pc:docMk/>
      </pc:docMkLst>
      <pc:sldChg chg="modSp mod">
        <pc:chgData name="Luis Jesús Herrero de Cos" userId="1a803f82-0012-431b-a368-6f3c9304e3f9" providerId="ADAL" clId="{EE4B9E9B-419E-48FB-847F-5FD332DFDCC3}" dt="2023-12-05T17:03:02.700" v="1" actId="6549"/>
        <pc:sldMkLst>
          <pc:docMk/>
          <pc:sldMk cId="0" sldId="256"/>
        </pc:sldMkLst>
        <pc:spChg chg="mod">
          <ac:chgData name="Luis Jesús Herrero de Cos" userId="1a803f82-0012-431b-a368-6f3c9304e3f9" providerId="ADAL" clId="{EE4B9E9B-419E-48FB-847F-5FD332DFDCC3}" dt="2023-12-05T17:03:02.700" v="1" actId="6549"/>
          <ac:spMkLst>
            <pc:docMk/>
            <pc:sldMk cId="0" sldId="256"/>
            <ac:spMk id="87" creationId="{00000000-0000-0000-0000-000000000000}"/>
          </ac:spMkLst>
        </pc:spChg>
      </pc:sldChg>
      <pc:sldChg chg="modSp mod">
        <pc:chgData name="Luis Jesús Herrero de Cos" userId="1a803f82-0012-431b-a368-6f3c9304e3f9" providerId="ADAL" clId="{EE4B9E9B-419E-48FB-847F-5FD332DFDCC3}" dt="2023-12-05T17:03:07.116" v="3" actId="20577"/>
        <pc:sldMkLst>
          <pc:docMk/>
          <pc:sldMk cId="0" sldId="257"/>
        </pc:sldMkLst>
        <pc:spChg chg="mod">
          <ac:chgData name="Luis Jesús Herrero de Cos" userId="1a803f82-0012-431b-a368-6f3c9304e3f9" providerId="ADAL" clId="{EE4B9E9B-419E-48FB-847F-5FD332DFDCC3}" dt="2023-12-05T17:03:07.116" v="3" actId="20577"/>
          <ac:spMkLst>
            <pc:docMk/>
            <pc:sldMk cId="0" sldId="257"/>
            <ac:spMk id="90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30000" y="457200"/>
            <a:ext cx="2948760" cy="1599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887280" y="987480"/>
            <a:ext cx="4628880" cy="2324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887280" y="3533400"/>
            <a:ext cx="4628880" cy="2324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30000" y="457200"/>
            <a:ext cx="2948760" cy="1599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887280" y="987480"/>
            <a:ext cx="2258640" cy="2324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59320" y="987480"/>
            <a:ext cx="2258640" cy="2324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887280" y="3533400"/>
            <a:ext cx="2258640" cy="2324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59320" y="3533400"/>
            <a:ext cx="2258640" cy="2324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30000" y="457200"/>
            <a:ext cx="2948760" cy="1599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887280" y="987480"/>
            <a:ext cx="1490400" cy="2324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452560" y="987480"/>
            <a:ext cx="1490400" cy="2324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017840" y="987480"/>
            <a:ext cx="1490400" cy="2324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887280" y="3533400"/>
            <a:ext cx="1490400" cy="2324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5452560" y="3533400"/>
            <a:ext cx="1490400" cy="2324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017840" y="3533400"/>
            <a:ext cx="1490400" cy="2324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30000" y="457200"/>
            <a:ext cx="2948760" cy="1599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3887280" y="987480"/>
            <a:ext cx="4628880" cy="4873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30000" y="457200"/>
            <a:ext cx="2948760" cy="1599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887280" y="987480"/>
            <a:ext cx="4628880" cy="487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30000" y="457200"/>
            <a:ext cx="2948760" cy="1599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887280" y="987480"/>
            <a:ext cx="2258640" cy="487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59320" y="987480"/>
            <a:ext cx="2258640" cy="487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30000" y="457200"/>
            <a:ext cx="2948760" cy="1599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30000" y="457200"/>
            <a:ext cx="2948760" cy="7417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30000" y="457200"/>
            <a:ext cx="2948760" cy="1599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887280" y="987480"/>
            <a:ext cx="2258640" cy="2324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59320" y="987480"/>
            <a:ext cx="2258640" cy="487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3887280" y="3533400"/>
            <a:ext cx="2258640" cy="2324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30000" y="457200"/>
            <a:ext cx="2948760" cy="1599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887280" y="987480"/>
            <a:ext cx="4628880" cy="4873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30000" y="457200"/>
            <a:ext cx="2948760" cy="1599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887280" y="987480"/>
            <a:ext cx="2258640" cy="487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59320" y="987480"/>
            <a:ext cx="2258640" cy="2324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59320" y="3533400"/>
            <a:ext cx="2258640" cy="2324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30000" y="457200"/>
            <a:ext cx="2948760" cy="1599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887280" y="987480"/>
            <a:ext cx="2258640" cy="2324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59320" y="987480"/>
            <a:ext cx="2258640" cy="2324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887280" y="3533400"/>
            <a:ext cx="4628880" cy="2324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30000" y="457200"/>
            <a:ext cx="2948760" cy="1599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887280" y="987480"/>
            <a:ext cx="4628880" cy="2324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887280" y="3533400"/>
            <a:ext cx="4628880" cy="2324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30000" y="457200"/>
            <a:ext cx="2948760" cy="1599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887280" y="987480"/>
            <a:ext cx="2258640" cy="2324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59320" y="987480"/>
            <a:ext cx="2258640" cy="2324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3887280" y="3533400"/>
            <a:ext cx="2258640" cy="2324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59320" y="3533400"/>
            <a:ext cx="2258640" cy="2324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30000" y="457200"/>
            <a:ext cx="2948760" cy="1599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887280" y="987480"/>
            <a:ext cx="1490400" cy="2324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5452560" y="987480"/>
            <a:ext cx="1490400" cy="2324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7017840" y="987480"/>
            <a:ext cx="1490400" cy="2324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3887280" y="3533400"/>
            <a:ext cx="1490400" cy="2324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5452560" y="3533400"/>
            <a:ext cx="1490400" cy="2324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7017840" y="3533400"/>
            <a:ext cx="1490400" cy="2324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30000" y="457200"/>
            <a:ext cx="2948760" cy="1599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887280" y="987480"/>
            <a:ext cx="4628880" cy="487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30000" y="457200"/>
            <a:ext cx="2948760" cy="1599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887280" y="987480"/>
            <a:ext cx="2258640" cy="487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59320" y="987480"/>
            <a:ext cx="2258640" cy="487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30000" y="457200"/>
            <a:ext cx="2948760" cy="1599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30000" y="457200"/>
            <a:ext cx="2948760" cy="7417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30000" y="457200"/>
            <a:ext cx="2948760" cy="1599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887280" y="987480"/>
            <a:ext cx="2258640" cy="2324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59320" y="987480"/>
            <a:ext cx="2258640" cy="487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887280" y="3533400"/>
            <a:ext cx="2258640" cy="2324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30000" y="457200"/>
            <a:ext cx="2948760" cy="1599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887280" y="987480"/>
            <a:ext cx="2258640" cy="487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59320" y="987480"/>
            <a:ext cx="2258640" cy="2324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59320" y="3533400"/>
            <a:ext cx="2258640" cy="2324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30000" y="457200"/>
            <a:ext cx="2948760" cy="1599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887280" y="987480"/>
            <a:ext cx="2258640" cy="2324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59320" y="987480"/>
            <a:ext cx="2258640" cy="2324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887280" y="3533400"/>
            <a:ext cx="4628880" cy="2324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s-ES" sz="4500" b="0" strike="noStrike" spc="-1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lang="es-ES" sz="4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BD9BC3F2-9043-48C0-8D96-35287E4BBC30}" type="datetime1">
              <a:rPr lang="es-ES" sz="900" b="0" strike="noStrike" spc="-1">
                <a:solidFill>
                  <a:srgbClr val="8B8B8B"/>
                </a:solidFill>
                <a:latin typeface="Calibri"/>
              </a:rPr>
              <a:t>05/12/2023</a:t>
            </a:fld>
            <a:endParaRPr lang="es-ES" sz="9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900" b="0" strike="noStrike" spc="-1">
                <a:solidFill>
                  <a:srgbClr val="8B8B8B"/>
                </a:solidFill>
                <a:latin typeface="Calibri"/>
              </a:rPr>
              <a:t>Luis Herrero de Cos</a:t>
            </a:r>
            <a:endParaRPr lang="es-ES" sz="9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E65D0D7-C547-4C56-98CE-DBF88FA2B499}" type="slidenum">
              <a:rPr lang="es-ES" sz="9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s-ES" sz="9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100" b="0" strike="noStrike" spc="-1">
                <a:solidFill>
                  <a:srgbClr val="000000"/>
                </a:solidFill>
                <a:latin typeface="Calibri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500" b="0" strike="noStrike" spc="-1">
                <a:solidFill>
                  <a:srgbClr val="000000"/>
                </a:solidFill>
                <a:latin typeface="Calibri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350" b="0" strike="noStrike" spc="-1">
                <a:solidFill>
                  <a:srgbClr val="000000"/>
                </a:solidFill>
                <a:latin typeface="Calibri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350" b="0" strike="noStrike" spc="-1">
                <a:solidFill>
                  <a:srgbClr val="000000"/>
                </a:solidFill>
                <a:latin typeface="Calibri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30000" y="457200"/>
            <a:ext cx="2948760" cy="15998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s-ES" sz="2400" b="0" strike="noStrike" spc="-1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lang="es-E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3887280" y="987480"/>
            <a:ext cx="4628880" cy="487332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solidFill>
                  <a:srgbClr val="000000"/>
                </a:solidFill>
                <a:latin typeface="Calibri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400" b="0" strike="noStrike" spc="-1">
                <a:solidFill>
                  <a:srgbClr val="000000"/>
                </a:solidFill>
                <a:latin typeface="Calibri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solidFill>
                  <a:srgbClr val="000000"/>
                </a:solidFill>
                <a:latin typeface="Calibri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400" b="0" strike="noStrike" spc="-1">
                <a:solidFill>
                  <a:srgbClr val="000000"/>
                </a:solidFill>
                <a:latin typeface="Calibri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solidFill>
                  <a:srgbClr val="000000"/>
                </a:solidFill>
                <a:latin typeface="Calibri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solidFill>
                  <a:srgbClr val="000000"/>
                </a:solidFill>
                <a:latin typeface="Calibri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solidFill>
                  <a:srgbClr val="000000"/>
                </a:solidFill>
                <a:latin typeface="Calibri"/>
              </a:rPr>
              <a:t>Séptimo nivel del esquema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30000" y="2057400"/>
            <a:ext cx="2948760" cy="381132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751"/>
              </a:spcBef>
              <a:tabLst>
                <a:tab pos="0" algn="l"/>
              </a:tabLst>
            </a:pPr>
            <a:r>
              <a:rPr lang="es-ES" sz="1200" b="0" strike="noStrike" spc="-1">
                <a:solidFill>
                  <a:srgbClr val="000000"/>
                </a:solidFill>
                <a:latin typeface="Calibri"/>
              </a:rPr>
              <a:t>Haga clic para modificar los estilos de texto del patrón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14FF8043-CF61-43C1-BF75-0916910722EA}" type="datetime1">
              <a:rPr lang="es-ES" sz="900" b="0" strike="noStrike" spc="-1">
                <a:solidFill>
                  <a:srgbClr val="8B8B8B"/>
                </a:solidFill>
                <a:latin typeface="Calibri"/>
              </a:rPr>
              <a:t>05/12/2023</a:t>
            </a:fld>
            <a:endParaRPr lang="es-ES" sz="9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900" b="0" strike="noStrike" spc="-1">
                <a:solidFill>
                  <a:srgbClr val="8B8B8B"/>
                </a:solidFill>
                <a:latin typeface="Calibri"/>
              </a:rPr>
              <a:t>Luis Herrero de Cos</a:t>
            </a:r>
            <a:endParaRPr lang="es-ES" sz="900" b="0" strike="noStrike" spc="-1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6F4597F-9BF8-483D-880D-F631CA56E8FD}" type="slidenum">
              <a:rPr lang="es-ES" sz="9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s-ES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0" y="0"/>
            <a:ext cx="914148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ES"/>
          </a:p>
        </p:txBody>
      </p:sp>
      <p:pic>
        <p:nvPicPr>
          <p:cNvPr id="84" name="Picture 5" descr="Un patrón en 3D de formas de anillos conectados por líneas"/>
          <p:cNvPicPr/>
          <p:nvPr/>
        </p:nvPicPr>
        <p:blipFill>
          <a:blip r:embed="rId2"/>
          <a:srcRect r="25000"/>
          <a:stretch/>
        </p:blipFill>
        <p:spPr>
          <a:xfrm>
            <a:off x="-2160" y="0"/>
            <a:ext cx="9143640" cy="6857640"/>
          </a:xfrm>
          <a:prstGeom prst="rect">
            <a:avLst/>
          </a:prstGeom>
          <a:ln w="0">
            <a:noFill/>
          </a:ln>
        </p:spPr>
      </p:pic>
      <p:sp>
        <p:nvSpPr>
          <p:cNvPr id="85" name="CustomShape 2"/>
          <p:cNvSpPr/>
          <p:nvPr/>
        </p:nvSpPr>
        <p:spPr>
          <a:xfrm>
            <a:off x="0" y="2207520"/>
            <a:ext cx="9143640" cy="316188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30196"/>
                </a:srgbClr>
              </a:gs>
              <a:gs pos="100000">
                <a:srgbClr val="000000">
                  <a:alpha val="0"/>
                </a:srgbClr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86" name="TextShape 3"/>
          <p:cNvSpPr txBox="1"/>
          <p:nvPr/>
        </p:nvSpPr>
        <p:spPr>
          <a:xfrm>
            <a:off x="822960" y="325440"/>
            <a:ext cx="7543440" cy="3574440"/>
          </a:xfrm>
          <a:prstGeom prst="rect">
            <a:avLst/>
          </a:prstGeom>
          <a:noFill/>
          <a:ln w="0">
            <a:noFill/>
          </a:ln>
          <a:effectLst>
            <a:outerShdw dist="37674" dir="2700000">
              <a:srgbClr val="000000">
                <a:alpha val="40000"/>
              </a:srgbClr>
            </a:outerShdw>
          </a:effectLst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" sz="4500" b="0" strike="noStrike" spc="-1">
                <a:solidFill>
                  <a:srgbClr val="FFFFFF"/>
                </a:solidFill>
                <a:latin typeface="Calibri Light"/>
              </a:rPr>
              <a:t>Bases de Datos</a:t>
            </a:r>
            <a:endParaRPr lang="es-ES" sz="4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TextShape 4"/>
          <p:cNvSpPr txBox="1"/>
          <p:nvPr/>
        </p:nvSpPr>
        <p:spPr>
          <a:xfrm>
            <a:off x="825120" y="4071960"/>
            <a:ext cx="7543440" cy="1282320"/>
          </a:xfrm>
          <a:prstGeom prst="rect">
            <a:avLst/>
          </a:prstGeom>
          <a:noFill/>
          <a:ln w="0">
            <a:noFill/>
          </a:ln>
          <a:effectLst>
            <a:outerShdw dist="37674" dir="2700000">
              <a:srgbClr val="000000">
                <a:alpha val="40000"/>
              </a:srgbClr>
            </a:outerShdw>
          </a:effectLst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751"/>
              </a:spcBef>
              <a:tabLst>
                <a:tab pos="0" algn="l"/>
              </a:tabLst>
            </a:pPr>
            <a:r>
              <a:rPr lang="es-ES" sz="1800" b="0" strike="noStrike" spc="-1" dirty="0">
                <a:solidFill>
                  <a:srgbClr val="FFFFFF"/>
                </a:solidFill>
                <a:latin typeface="Calibri"/>
              </a:rPr>
              <a:t>UT3 – INTERPRETACIÓN DE DIAGRAMAS ER</a:t>
            </a:r>
            <a:endParaRPr lang="es-ES" sz="18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751"/>
              </a:spcBef>
              <a:tabLst>
                <a:tab pos="0" algn="l"/>
              </a:tabLst>
            </a:pPr>
            <a:r>
              <a:rPr lang="es-ES" sz="1800" b="0" strike="noStrike" spc="-1" dirty="0">
                <a:solidFill>
                  <a:srgbClr val="FFFFFF"/>
                </a:solidFill>
                <a:latin typeface="Calibri"/>
              </a:rPr>
              <a:t>EL MODELO RELACIONAL – ELEMENTOS Y CLAVES</a:t>
            </a:r>
            <a:endParaRPr lang="es-ES" sz="1800" b="0" strike="noStrike" spc="-1" dirty="0">
              <a:latin typeface="Arial"/>
            </a:endParaRPr>
          </a:p>
        </p:txBody>
      </p:sp>
      <p:sp>
        <p:nvSpPr>
          <p:cNvPr id="88" name="TextShape 5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D8EAC975-F437-4789-85B0-61AFE3CF0AF4}" type="slidenum">
              <a:rPr lang="es-ES" sz="900" b="0" strike="noStrike" spc="-1">
                <a:solidFill>
                  <a:srgbClr val="FFFFFF"/>
                </a:solidFill>
                <a:latin typeface="Calibri"/>
              </a:rPr>
              <a:t>1</a:t>
            </a:fld>
            <a:endParaRPr lang="es-ES" sz="9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0D59C4F3-F1E7-417B-AE49-C26442555129}" type="slidenum">
              <a:rPr lang="es-ES" sz="900" b="0" strike="noStrike" spc="-1">
                <a:solidFill>
                  <a:srgbClr val="8B8B8B"/>
                </a:solidFill>
                <a:latin typeface="Calibri"/>
              </a:rPr>
              <a:t>10</a:t>
            </a:fld>
            <a:endParaRPr lang="es-ES" sz="900" b="0" strike="noStrike" spc="-1">
              <a:latin typeface="Times New Roman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611640" y="1556640"/>
            <a:ext cx="7903440" cy="1005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000" b="1" strike="noStrike" spc="-1">
                <a:solidFill>
                  <a:srgbClr val="000000"/>
                </a:solidFill>
                <a:latin typeface="Calibri"/>
              </a:rPr>
              <a:t>Reglas de transformación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000" b="1" strike="noStrike" spc="-1">
                <a:solidFill>
                  <a:srgbClr val="000000"/>
                </a:solidFill>
                <a:latin typeface="Calibri"/>
              </a:rPr>
              <a:t>3. Transformación de atributos multivaluados (Solución 1)</a:t>
            </a:r>
            <a:endParaRPr lang="es-ES" sz="2000" b="0" strike="noStrike" spc="-1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376200" y="243360"/>
            <a:ext cx="8424720" cy="914040"/>
          </a:xfrm>
          <a:prstGeom prst="rect">
            <a:avLst/>
          </a:prstGeom>
          <a:noFill/>
          <a:ln w="2540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400" b="1" strike="noStrike" spc="-1">
                <a:solidFill>
                  <a:srgbClr val="000000"/>
                </a:solidFill>
                <a:latin typeface="Calibri Light"/>
              </a:rPr>
              <a:t>5-6 TRANSFORMACIÓN DIAGRAMA ER -&gt; GRAFO RELACIONAL</a:t>
            </a:r>
            <a:endParaRPr lang="es-ES" sz="2400" b="0" strike="noStrike" spc="-1">
              <a:latin typeface="Arial"/>
            </a:endParaRPr>
          </a:p>
        </p:txBody>
      </p:sp>
      <p:pic>
        <p:nvPicPr>
          <p:cNvPr id="127" name="Imagen 6"/>
          <p:cNvPicPr/>
          <p:nvPr/>
        </p:nvPicPr>
        <p:blipFill>
          <a:blip r:embed="rId2"/>
          <a:stretch/>
        </p:blipFill>
        <p:spPr>
          <a:xfrm>
            <a:off x="1979640" y="2991960"/>
            <a:ext cx="4248000" cy="2361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CB52D6F0-147C-4759-8A00-1E0EC6E63697}" type="slidenum">
              <a:rPr lang="es-ES" sz="900" b="0" strike="noStrike" spc="-1">
                <a:solidFill>
                  <a:srgbClr val="8B8B8B"/>
                </a:solidFill>
                <a:latin typeface="Calibri"/>
              </a:rPr>
              <a:t>11</a:t>
            </a:fld>
            <a:endParaRPr lang="es-ES" sz="900" b="0" strike="noStrike" spc="-1">
              <a:latin typeface="Times New Roman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611640" y="1556640"/>
            <a:ext cx="7903440" cy="1005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000" b="1" strike="noStrike" spc="-1">
                <a:solidFill>
                  <a:srgbClr val="000000"/>
                </a:solidFill>
                <a:latin typeface="Calibri"/>
              </a:rPr>
              <a:t>Reglas de transformación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000" b="1" strike="noStrike" spc="-1">
                <a:solidFill>
                  <a:srgbClr val="000000"/>
                </a:solidFill>
                <a:latin typeface="Calibri"/>
              </a:rPr>
              <a:t>3. Transformación de atributos multivaluados (Solución 2)</a:t>
            </a:r>
            <a:endParaRPr lang="es-ES" sz="2000" b="0" strike="noStrike" spc="-1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376200" y="243360"/>
            <a:ext cx="8424720" cy="914040"/>
          </a:xfrm>
          <a:prstGeom prst="rect">
            <a:avLst/>
          </a:prstGeom>
          <a:noFill/>
          <a:ln w="2540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400" b="1" strike="noStrike" spc="-1">
                <a:solidFill>
                  <a:srgbClr val="000000"/>
                </a:solidFill>
                <a:latin typeface="Calibri Light"/>
              </a:rPr>
              <a:t>5-6 TRANSFORMACIÓN DIAGRAMA ER -&gt; GRAFO RELACIONAL</a:t>
            </a:r>
            <a:endParaRPr lang="es-ES" sz="2400" b="0" strike="noStrike" spc="-1">
              <a:latin typeface="Arial"/>
            </a:endParaRPr>
          </a:p>
        </p:txBody>
      </p:sp>
      <p:pic>
        <p:nvPicPr>
          <p:cNvPr id="131" name="Imagen 5"/>
          <p:cNvPicPr/>
          <p:nvPr/>
        </p:nvPicPr>
        <p:blipFill>
          <a:blip r:embed="rId2"/>
          <a:stretch/>
        </p:blipFill>
        <p:spPr>
          <a:xfrm>
            <a:off x="1474200" y="2853360"/>
            <a:ext cx="5473800" cy="2609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71F52C1F-7177-4886-9CEF-93D4803D18E4}" type="slidenum">
              <a:rPr lang="es-ES" sz="900" b="0" strike="noStrike" spc="-1">
                <a:solidFill>
                  <a:srgbClr val="8B8B8B"/>
                </a:solidFill>
                <a:latin typeface="Calibri"/>
              </a:rPr>
              <a:t>12</a:t>
            </a:fld>
            <a:endParaRPr lang="es-ES" sz="900" b="0" strike="noStrike" spc="-1">
              <a:latin typeface="Times New Roman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611640" y="1556640"/>
            <a:ext cx="7903440" cy="1005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000" b="1" strike="noStrike" spc="-1">
                <a:solidFill>
                  <a:srgbClr val="000000"/>
                </a:solidFill>
                <a:latin typeface="Calibri"/>
              </a:rPr>
              <a:t>Reglas de transformación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000" b="1" strike="noStrike" spc="-1">
                <a:solidFill>
                  <a:srgbClr val="000000"/>
                </a:solidFill>
                <a:latin typeface="Calibri"/>
              </a:rPr>
              <a:t>4. Relaciones N:M</a:t>
            </a:r>
            <a:endParaRPr lang="es-ES" sz="2000" b="0" strike="noStrike" spc="-1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376200" y="243360"/>
            <a:ext cx="8424720" cy="914040"/>
          </a:xfrm>
          <a:prstGeom prst="rect">
            <a:avLst/>
          </a:prstGeom>
          <a:noFill/>
          <a:ln w="2540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400" b="1" strike="noStrike" spc="-1">
                <a:solidFill>
                  <a:srgbClr val="000000"/>
                </a:solidFill>
                <a:latin typeface="Calibri Light"/>
              </a:rPr>
              <a:t>5-6 TRANSFORMACIÓN DIAGRAMA ER -&gt; GRAFO RELACIONAL</a:t>
            </a:r>
            <a:endParaRPr lang="es-ES" sz="2400" b="0" strike="noStrike" spc="-1">
              <a:latin typeface="Arial"/>
            </a:endParaRPr>
          </a:p>
        </p:txBody>
      </p:sp>
      <p:pic>
        <p:nvPicPr>
          <p:cNvPr id="135" name="Imagen 6"/>
          <p:cNvPicPr/>
          <p:nvPr/>
        </p:nvPicPr>
        <p:blipFill>
          <a:blip r:embed="rId2"/>
          <a:stretch/>
        </p:blipFill>
        <p:spPr>
          <a:xfrm>
            <a:off x="1331640" y="2631240"/>
            <a:ext cx="5976360" cy="3184920"/>
          </a:xfrm>
          <a:prstGeom prst="rect">
            <a:avLst/>
          </a:prstGeom>
          <a:ln w="0">
            <a:noFill/>
          </a:ln>
        </p:spPr>
      </p:pic>
      <p:sp>
        <p:nvSpPr>
          <p:cNvPr id="136" name="CustomShape 4"/>
          <p:cNvSpPr/>
          <p:nvPr/>
        </p:nvSpPr>
        <p:spPr>
          <a:xfrm>
            <a:off x="827640" y="6021360"/>
            <a:ext cx="756036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Nueva tabla para la relación. Propagación de claves ajenas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PK formada por las dos claves ajenas</a:t>
            </a:r>
            <a:endParaRPr lang="es-E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DC1FB659-854F-44BF-821A-94B30D855478}" type="slidenum">
              <a:rPr lang="es-ES" sz="900" b="0" strike="noStrike" spc="-1">
                <a:solidFill>
                  <a:srgbClr val="8B8B8B"/>
                </a:solidFill>
                <a:latin typeface="Calibri"/>
              </a:rPr>
              <a:t>13</a:t>
            </a:fld>
            <a:endParaRPr lang="es-ES" sz="900" b="0" strike="noStrike" spc="-1">
              <a:latin typeface="Times New Roman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611640" y="1556640"/>
            <a:ext cx="7903440" cy="1005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000" b="1" strike="noStrike" spc="-1">
                <a:solidFill>
                  <a:srgbClr val="000000"/>
                </a:solidFill>
                <a:latin typeface="Calibri"/>
              </a:rPr>
              <a:t>Reglas de transformación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000" b="1" strike="noStrike" spc="-1">
                <a:solidFill>
                  <a:srgbClr val="000000"/>
                </a:solidFill>
                <a:latin typeface="Calibri"/>
              </a:rPr>
              <a:t>4. Relaciones N:M</a:t>
            </a:r>
            <a:endParaRPr lang="es-ES" sz="2000" b="0" strike="noStrike" spc="-1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376200" y="243360"/>
            <a:ext cx="8424720" cy="914040"/>
          </a:xfrm>
          <a:prstGeom prst="rect">
            <a:avLst/>
          </a:prstGeom>
          <a:noFill/>
          <a:ln w="2540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400" b="1" strike="noStrike" spc="-1">
                <a:solidFill>
                  <a:srgbClr val="000000"/>
                </a:solidFill>
                <a:latin typeface="Calibri Light"/>
              </a:rPr>
              <a:t>5-6 TRANSFORMACIÓN DIAGRAMA ER -&gt; GRAFO RELACIONAL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140" name="CustomShape 4"/>
          <p:cNvSpPr/>
          <p:nvPr/>
        </p:nvSpPr>
        <p:spPr>
          <a:xfrm>
            <a:off x="827640" y="6021360"/>
            <a:ext cx="756036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Nueva tabla para la relación. Propagación de claves ajenas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PK </a:t>
            </a:r>
            <a:r>
              <a:rPr lang="es-ES" sz="1800" b="1" strike="noStrike" spc="-1">
                <a:solidFill>
                  <a:srgbClr val="000000"/>
                </a:solidFill>
                <a:latin typeface="Calibri"/>
              </a:rPr>
              <a:t>NO PUEDE </a:t>
            </a: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estar formada por las dos claves ajenas</a:t>
            </a:r>
            <a:endParaRPr lang="es-ES" sz="1800" b="0" strike="noStrike" spc="-1">
              <a:latin typeface="Arial"/>
            </a:endParaRPr>
          </a:p>
        </p:txBody>
      </p:sp>
      <p:pic>
        <p:nvPicPr>
          <p:cNvPr id="141" name="Imagen 5"/>
          <p:cNvPicPr/>
          <p:nvPr/>
        </p:nvPicPr>
        <p:blipFill>
          <a:blip r:embed="rId2"/>
          <a:stretch/>
        </p:blipFill>
        <p:spPr>
          <a:xfrm>
            <a:off x="1331640" y="2536920"/>
            <a:ext cx="5486040" cy="3422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B7AAB5D9-2127-424F-B39E-89E44CC43501}" type="slidenum">
              <a:rPr lang="es-ES" sz="900" b="0" strike="noStrike" spc="-1">
                <a:solidFill>
                  <a:srgbClr val="8B8B8B"/>
                </a:solidFill>
                <a:latin typeface="Calibri"/>
              </a:rPr>
              <a:t>14</a:t>
            </a:fld>
            <a:endParaRPr lang="es-ES" sz="900" b="0" strike="noStrike" spc="-1">
              <a:latin typeface="Times New Roman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11640" y="1556640"/>
            <a:ext cx="7903440" cy="1005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000" b="1" strike="noStrike" spc="-1">
                <a:solidFill>
                  <a:srgbClr val="000000"/>
                </a:solidFill>
                <a:latin typeface="Calibri"/>
              </a:rPr>
              <a:t>Reglas de transformación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000" b="1" strike="noStrike" spc="-1">
                <a:solidFill>
                  <a:srgbClr val="000000"/>
                </a:solidFill>
                <a:latin typeface="Calibri"/>
              </a:rPr>
              <a:t>5.1 Relaciones 1:N. Participación de E1 (1,1)</a:t>
            </a:r>
            <a:endParaRPr lang="es-ES" sz="20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376200" y="243360"/>
            <a:ext cx="8424720" cy="914040"/>
          </a:xfrm>
          <a:prstGeom prst="rect">
            <a:avLst/>
          </a:prstGeom>
          <a:noFill/>
          <a:ln w="2540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400" b="1" strike="noStrike" spc="-1">
                <a:solidFill>
                  <a:srgbClr val="000000"/>
                </a:solidFill>
                <a:latin typeface="Calibri Light"/>
              </a:rPr>
              <a:t>5-6 TRANSFORMACIÓN DIAGRAMA ER -&gt; GRAFO RELACIONAL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827640" y="6021360"/>
            <a:ext cx="7560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Propagación de clave ajena a tabla con participación máxima N</a:t>
            </a:r>
            <a:endParaRPr lang="es-ES" sz="1800" b="0" strike="noStrike" spc="-1">
              <a:latin typeface="Arial"/>
            </a:endParaRPr>
          </a:p>
        </p:txBody>
      </p:sp>
      <p:pic>
        <p:nvPicPr>
          <p:cNvPr id="146" name="Imagen 2" descr="Diagrama&#10;&#10;Descripción generada automáticamente"/>
          <p:cNvPicPr/>
          <p:nvPr/>
        </p:nvPicPr>
        <p:blipFill>
          <a:blip r:embed="rId2"/>
          <a:stretch/>
        </p:blipFill>
        <p:spPr>
          <a:xfrm>
            <a:off x="1604160" y="2849040"/>
            <a:ext cx="5411160" cy="2883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649745EB-2DB3-4C46-822B-22B0C237D0EA}" type="slidenum">
              <a:rPr lang="es-ES" sz="900" b="0" strike="noStrike" spc="-1">
                <a:solidFill>
                  <a:srgbClr val="8B8B8B"/>
                </a:solidFill>
                <a:latin typeface="Calibri"/>
              </a:rPr>
              <a:t>15</a:t>
            </a:fld>
            <a:endParaRPr lang="es-ES" sz="900" b="0" strike="noStrike" spc="-1">
              <a:latin typeface="Times New Roman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611640" y="1556640"/>
            <a:ext cx="7903440" cy="1005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000" b="1" strike="noStrike" spc="-1">
                <a:solidFill>
                  <a:srgbClr val="000000"/>
                </a:solidFill>
                <a:latin typeface="Calibri"/>
              </a:rPr>
              <a:t>Reglas de transformación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000" b="1" strike="noStrike" spc="-1">
                <a:solidFill>
                  <a:srgbClr val="000000"/>
                </a:solidFill>
                <a:latin typeface="Calibri"/>
              </a:rPr>
              <a:t>5.2 Relaciones 1:N. Participación de E1 (0,1)</a:t>
            </a:r>
            <a:endParaRPr lang="es-ES" sz="2000" b="0" strike="noStrike" spc="-1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376200" y="243360"/>
            <a:ext cx="8424720" cy="914040"/>
          </a:xfrm>
          <a:prstGeom prst="rect">
            <a:avLst/>
          </a:prstGeom>
          <a:noFill/>
          <a:ln w="2540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400" b="1" strike="noStrike" spc="-1">
                <a:solidFill>
                  <a:srgbClr val="000000"/>
                </a:solidFill>
                <a:latin typeface="Calibri Light"/>
              </a:rPr>
              <a:t>5-6 TRANSFORMACIÓN DIAGRAMA ER -&gt; GRAFO RELACIONAL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827640" y="6021360"/>
            <a:ext cx="756036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1" strike="noStrike" spc="-1">
                <a:solidFill>
                  <a:srgbClr val="000000"/>
                </a:solidFill>
                <a:latin typeface="Calibri"/>
              </a:rPr>
              <a:t>Caso 1: La mayoría de las canciones está asociada a un grupo.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Propagación de clave ajena a tabla con participación máxima N</a:t>
            </a:r>
            <a:endParaRPr lang="es-ES" sz="1800" b="0" strike="noStrike" spc="-1">
              <a:latin typeface="Arial"/>
            </a:endParaRPr>
          </a:p>
        </p:txBody>
      </p:sp>
      <p:pic>
        <p:nvPicPr>
          <p:cNvPr id="151" name="Imagen 5" descr="Diagrama&#10;&#10;Descripción generada automáticamente"/>
          <p:cNvPicPr/>
          <p:nvPr/>
        </p:nvPicPr>
        <p:blipFill>
          <a:blip r:embed="rId2"/>
          <a:stretch/>
        </p:blipFill>
        <p:spPr>
          <a:xfrm>
            <a:off x="1150920" y="2697840"/>
            <a:ext cx="5869080" cy="3038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5CA13C3E-7D49-4ACA-AD61-D1AF4D7BDE2A}" type="slidenum">
              <a:rPr lang="es-ES" sz="900" b="0" strike="noStrike" spc="-1">
                <a:solidFill>
                  <a:srgbClr val="8B8B8B"/>
                </a:solidFill>
                <a:latin typeface="Calibri"/>
              </a:rPr>
              <a:t>16</a:t>
            </a:fld>
            <a:endParaRPr lang="es-ES" sz="900" b="0" strike="noStrike" spc="-1">
              <a:latin typeface="Times New Roman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611640" y="1556640"/>
            <a:ext cx="7903440" cy="1005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000" b="1" strike="noStrike" spc="-1">
                <a:solidFill>
                  <a:srgbClr val="000000"/>
                </a:solidFill>
                <a:latin typeface="Calibri"/>
              </a:rPr>
              <a:t>Reglas de transformación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000" b="1" strike="noStrike" spc="-1">
                <a:solidFill>
                  <a:srgbClr val="000000"/>
                </a:solidFill>
                <a:latin typeface="Calibri"/>
              </a:rPr>
              <a:t>5.2 Relaciones 1:N. Participación de E1 (0,1)</a:t>
            </a:r>
            <a:endParaRPr lang="es-ES" sz="2000" b="0" strike="noStrike" spc="-1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376200" y="243360"/>
            <a:ext cx="8424720" cy="914040"/>
          </a:xfrm>
          <a:prstGeom prst="rect">
            <a:avLst/>
          </a:prstGeom>
          <a:noFill/>
          <a:ln w="2540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400" b="1" strike="noStrike" spc="-1">
                <a:solidFill>
                  <a:srgbClr val="000000"/>
                </a:solidFill>
                <a:latin typeface="Calibri Light"/>
              </a:rPr>
              <a:t>5-6 TRANSFORMACIÓN DIAGRAMA ER -&gt; GRAFO RELACIONAL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827640" y="6021360"/>
            <a:ext cx="756036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1" strike="noStrike" spc="-1">
                <a:solidFill>
                  <a:srgbClr val="000000"/>
                </a:solidFill>
                <a:latin typeface="Calibri"/>
              </a:rPr>
              <a:t>Caso 2: Un alto porcentaje de canciones no está asociado a grupos.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Nueva tabla para la relación. Igual que si hubiera sido N:M</a:t>
            </a:r>
            <a:endParaRPr lang="es-ES" sz="1800" b="0" strike="noStrike" spc="-1">
              <a:latin typeface="Arial"/>
            </a:endParaRPr>
          </a:p>
        </p:txBody>
      </p:sp>
      <p:pic>
        <p:nvPicPr>
          <p:cNvPr id="156" name="Imagen 2" descr="Diagrama&#10;&#10;Descripción generada automáticamente"/>
          <p:cNvPicPr/>
          <p:nvPr/>
        </p:nvPicPr>
        <p:blipFill>
          <a:blip r:embed="rId2"/>
          <a:stretch/>
        </p:blipFill>
        <p:spPr>
          <a:xfrm>
            <a:off x="1043640" y="2577240"/>
            <a:ext cx="5904360" cy="3414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E5ACE3FB-AE78-4CF2-86B6-166B84C695BC}" type="slidenum">
              <a:rPr lang="es-ES" sz="900" b="0" strike="noStrike" spc="-1">
                <a:solidFill>
                  <a:srgbClr val="8B8B8B"/>
                </a:solidFill>
                <a:latin typeface="Calibri"/>
              </a:rPr>
              <a:t>17</a:t>
            </a:fld>
            <a:endParaRPr lang="es-ES" sz="900" b="0" strike="noStrike" spc="-1">
              <a:latin typeface="Times New Roman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611640" y="1556640"/>
            <a:ext cx="7903440" cy="1005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000" b="1" strike="noStrike" spc="-1">
                <a:solidFill>
                  <a:srgbClr val="000000"/>
                </a:solidFill>
                <a:latin typeface="Calibri"/>
              </a:rPr>
              <a:t>Reglas de transformación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000" b="1" strike="noStrike" spc="-1">
                <a:solidFill>
                  <a:srgbClr val="000000"/>
                </a:solidFill>
                <a:latin typeface="Calibri"/>
              </a:rPr>
              <a:t>6.1 Relaciones 1:1. Participación de las dos entidades (0,1)</a:t>
            </a:r>
            <a:endParaRPr lang="es-ES" sz="2000" b="0" strike="noStrike" spc="-1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376200" y="243360"/>
            <a:ext cx="8424720" cy="914040"/>
          </a:xfrm>
          <a:prstGeom prst="rect">
            <a:avLst/>
          </a:prstGeom>
          <a:noFill/>
          <a:ln w="2540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400" b="1" strike="noStrike" spc="-1">
                <a:solidFill>
                  <a:srgbClr val="000000"/>
                </a:solidFill>
                <a:latin typeface="Calibri Light"/>
              </a:rPr>
              <a:t>5-6 TRANSFORMACIÓN DIAGRAMA ER -&gt; GRAFO RELACIONAL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827640" y="6021360"/>
            <a:ext cx="756036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Nueva tabla para la relación. 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Propagación de claves ajenas. PK formada por las dos claves ajenas</a:t>
            </a:r>
            <a:endParaRPr lang="es-ES" sz="1800" b="0" strike="noStrike" spc="-1">
              <a:latin typeface="Arial"/>
            </a:endParaRPr>
          </a:p>
        </p:txBody>
      </p:sp>
      <p:pic>
        <p:nvPicPr>
          <p:cNvPr id="161" name="Imagen 5" descr="Diagrama&#10;&#10;Descripción generada automáticamente"/>
          <p:cNvPicPr/>
          <p:nvPr/>
        </p:nvPicPr>
        <p:blipFill>
          <a:blip r:embed="rId2"/>
          <a:stretch/>
        </p:blipFill>
        <p:spPr>
          <a:xfrm>
            <a:off x="1331640" y="2612160"/>
            <a:ext cx="5472360" cy="2667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3BBC853F-CED1-4CFE-A70D-C3856FB64618}" type="slidenum">
              <a:rPr lang="es-ES" sz="900" b="0" strike="noStrike" spc="-1">
                <a:solidFill>
                  <a:srgbClr val="8B8B8B"/>
                </a:solidFill>
                <a:latin typeface="Calibri"/>
              </a:rPr>
              <a:t>18</a:t>
            </a:fld>
            <a:endParaRPr lang="es-ES" sz="900" b="0" strike="noStrike" spc="-1">
              <a:latin typeface="Times New Roman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611640" y="1556640"/>
            <a:ext cx="7903440" cy="1005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000" b="1" strike="noStrike" spc="-1">
                <a:solidFill>
                  <a:srgbClr val="000000"/>
                </a:solidFill>
                <a:latin typeface="Calibri"/>
              </a:rPr>
              <a:t>Reglas de transformación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000" b="1" strike="noStrike" spc="-1">
                <a:solidFill>
                  <a:srgbClr val="000000"/>
                </a:solidFill>
                <a:latin typeface="Calibri"/>
              </a:rPr>
              <a:t>6.2 Relaciones 1:1. Participaciones E1(1,1) y E2(0,1)</a:t>
            </a:r>
            <a:endParaRPr lang="es-ES" sz="2000" b="0" strike="noStrike" spc="-1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376200" y="243360"/>
            <a:ext cx="8424720" cy="914040"/>
          </a:xfrm>
          <a:prstGeom prst="rect">
            <a:avLst/>
          </a:prstGeom>
          <a:noFill/>
          <a:ln w="2540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400" b="1" strike="noStrike" spc="-1">
                <a:solidFill>
                  <a:srgbClr val="000000"/>
                </a:solidFill>
                <a:latin typeface="Calibri Light"/>
              </a:rPr>
              <a:t>5-6 TRANSFORMACIÓN DIAGRAMA ER -&gt; GRAFO RELACIONAL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827640" y="6021360"/>
            <a:ext cx="756036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Propagación de clave ajena de E1 a E2.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La clave ajena debe declararse también UNIQUE KEY.</a:t>
            </a:r>
            <a:endParaRPr lang="es-ES" sz="1800" b="0" strike="noStrike" spc="-1">
              <a:latin typeface="Arial"/>
            </a:endParaRPr>
          </a:p>
        </p:txBody>
      </p:sp>
      <p:pic>
        <p:nvPicPr>
          <p:cNvPr id="166" name="Imagen 8"/>
          <p:cNvPicPr/>
          <p:nvPr/>
        </p:nvPicPr>
        <p:blipFill>
          <a:blip r:embed="rId2"/>
          <a:stretch/>
        </p:blipFill>
        <p:spPr>
          <a:xfrm>
            <a:off x="1187640" y="2743200"/>
            <a:ext cx="5832360" cy="2835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9D304AC0-ED1C-4379-A83A-89AC0892ACE6}" type="slidenum">
              <a:rPr lang="es-ES" sz="900" b="0" strike="noStrike" spc="-1">
                <a:solidFill>
                  <a:srgbClr val="8B8B8B"/>
                </a:solidFill>
                <a:latin typeface="Calibri"/>
              </a:rPr>
              <a:t>19</a:t>
            </a:fld>
            <a:endParaRPr lang="es-ES" sz="900" b="0" strike="noStrike" spc="-1">
              <a:latin typeface="Times New Roman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611640" y="1556640"/>
            <a:ext cx="7903440" cy="1005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000" b="1" strike="noStrike" spc="-1">
                <a:solidFill>
                  <a:srgbClr val="000000"/>
                </a:solidFill>
                <a:latin typeface="Calibri"/>
              </a:rPr>
              <a:t>Reglas de transformación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000" b="1" strike="noStrike" spc="-1">
                <a:solidFill>
                  <a:srgbClr val="000000"/>
                </a:solidFill>
                <a:latin typeface="Calibri"/>
              </a:rPr>
              <a:t>6.3 Relaciones 1:1. Participaciones (1,1) en las dos entidades</a:t>
            </a:r>
            <a:endParaRPr lang="es-ES" sz="2000" b="0" strike="noStrike" spc="-1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376200" y="243360"/>
            <a:ext cx="8424720" cy="914040"/>
          </a:xfrm>
          <a:prstGeom prst="rect">
            <a:avLst/>
          </a:prstGeom>
          <a:noFill/>
          <a:ln w="2540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400" b="1" strike="noStrike" spc="-1">
                <a:solidFill>
                  <a:srgbClr val="000000"/>
                </a:solidFill>
                <a:latin typeface="Calibri Light"/>
              </a:rPr>
              <a:t>5-6 TRANSFORMACIÓN DIAGRAMA ER -&gt; GRAFO RELACIONAL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170" name="CustomShape 4"/>
          <p:cNvSpPr/>
          <p:nvPr/>
        </p:nvSpPr>
        <p:spPr>
          <a:xfrm>
            <a:off x="827640" y="6021360"/>
            <a:ext cx="756036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Normalmente se modela por propagación de clave ajena de una entidad a otra.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Podría modelarse de otras formas aunque no suelen ser adecuadas.</a:t>
            </a:r>
            <a:endParaRPr lang="es-ES" sz="1800" b="0" strike="noStrike" spc="-1">
              <a:latin typeface="Arial"/>
            </a:endParaRPr>
          </a:p>
        </p:txBody>
      </p:sp>
      <p:pic>
        <p:nvPicPr>
          <p:cNvPr id="171" name="Imagen 5"/>
          <p:cNvPicPr/>
          <p:nvPr/>
        </p:nvPicPr>
        <p:blipFill>
          <a:blip r:embed="rId2"/>
          <a:stretch/>
        </p:blipFill>
        <p:spPr>
          <a:xfrm>
            <a:off x="1259640" y="2771280"/>
            <a:ext cx="6552360" cy="2974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6208FFB-C7F7-4CCB-8311-413C77DFA9DF}" type="slidenum">
              <a:rPr lang="es-ES" sz="2800" b="0" strike="noStrike" spc="-1">
                <a:solidFill>
                  <a:srgbClr val="898989"/>
                </a:solidFill>
                <a:latin typeface="Calibri"/>
              </a:rPr>
              <a:t>2</a:t>
            </a:fld>
            <a:endParaRPr lang="es-ES" sz="2800" b="0" strike="noStrike" spc="-1">
              <a:latin typeface="Times New Roman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679320" y="907920"/>
            <a:ext cx="7835400" cy="532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2000" b="1" strike="noStrike" spc="-1">
                <a:solidFill>
                  <a:srgbClr val="8FAADC"/>
                </a:solidFill>
                <a:latin typeface="Calibri Light"/>
                <a:ea typeface="Times New Roman"/>
              </a:rPr>
              <a:t>UNIDAD 3: </a:t>
            </a:r>
            <a:r>
              <a:rPr lang="es-ES" sz="2000" b="0" strike="noStrike" spc="-1">
                <a:solidFill>
                  <a:srgbClr val="000000"/>
                </a:solidFill>
                <a:latin typeface="Calibri"/>
                <a:ea typeface="Times New Roman"/>
              </a:rPr>
              <a:t>INTERPRETACIÓN DE DIAGRAMAS ER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2000" b="0" strike="noStrike" spc="-1" dirty="0">
              <a:latin typeface="Arial"/>
            </a:endParaRPr>
          </a:p>
          <a:p>
            <a:pPr marL="343080" indent="-342720">
              <a:lnSpc>
                <a:spcPts val="2001"/>
              </a:lnSpc>
              <a:buClr>
                <a:srgbClr val="000000"/>
              </a:buClr>
              <a:buFont typeface="Calibri Light"/>
              <a:buAutoNum type="arabicPeriod"/>
              <a:tabLst>
                <a:tab pos="0" algn="l"/>
              </a:tabLst>
            </a:pPr>
            <a:r>
              <a:rPr lang="es-ES" sz="1800" b="0" strike="noStrike" spc="-1" dirty="0">
                <a:solidFill>
                  <a:srgbClr val="000000"/>
                </a:solidFill>
                <a:latin typeface="Calibri Light"/>
                <a:ea typeface="Times New Roman"/>
              </a:rPr>
              <a:t>Modelo de datos</a:t>
            </a:r>
            <a:endParaRPr lang="es-ES" sz="1800" b="0" strike="noStrike" spc="-1" dirty="0">
              <a:latin typeface="Arial"/>
            </a:endParaRPr>
          </a:p>
          <a:p>
            <a:pPr marL="343080" indent="-342720">
              <a:lnSpc>
                <a:spcPts val="2001"/>
              </a:lnSpc>
              <a:buClr>
                <a:srgbClr val="000000"/>
              </a:buClr>
              <a:buFont typeface="Calibri Light"/>
              <a:buAutoNum type="arabicPeriod"/>
              <a:tabLst>
                <a:tab pos="0" algn="l"/>
              </a:tabLst>
            </a:pPr>
            <a:r>
              <a:rPr lang="es-ES" sz="1800" b="0" strike="noStrike" spc="-1" dirty="0">
                <a:solidFill>
                  <a:srgbClr val="000000"/>
                </a:solidFill>
                <a:latin typeface="Calibri Light"/>
                <a:ea typeface="Times New Roman"/>
              </a:rPr>
              <a:t>La representación del problema: los diagramas E/R</a:t>
            </a: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ts val="2001"/>
              </a:lnSpc>
              <a:tabLst>
                <a:tab pos="0" algn="l"/>
              </a:tabLst>
            </a:pPr>
            <a:r>
              <a:rPr lang="es-ES" sz="1800" b="0" strike="noStrike" spc="-1" dirty="0">
                <a:solidFill>
                  <a:srgbClr val="000000"/>
                </a:solidFill>
                <a:latin typeface="Calibri Light"/>
                <a:ea typeface="Times New Roman"/>
              </a:rPr>
              <a:t>2.1 Entidades</a:t>
            </a: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ts val="2001"/>
              </a:lnSpc>
              <a:tabLst>
                <a:tab pos="0" algn="l"/>
              </a:tabLst>
            </a:pPr>
            <a:r>
              <a:rPr lang="es-ES" sz="1800" b="0" strike="noStrike" spc="-1" dirty="0">
                <a:solidFill>
                  <a:srgbClr val="000000"/>
                </a:solidFill>
                <a:latin typeface="Calibri Light"/>
                <a:ea typeface="Times New Roman"/>
              </a:rPr>
              <a:t>2.2 Atributos y tipos</a:t>
            </a: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ts val="2001"/>
              </a:lnSpc>
              <a:tabLst>
                <a:tab pos="0" algn="l"/>
              </a:tabLst>
            </a:pPr>
            <a:r>
              <a:rPr lang="es-ES" sz="1800" b="0" strike="noStrike" spc="-1" dirty="0">
                <a:solidFill>
                  <a:srgbClr val="000000"/>
                </a:solidFill>
                <a:latin typeface="Calibri Light"/>
                <a:ea typeface="Times New Roman"/>
              </a:rPr>
              <a:t>2.3 Relaciones</a:t>
            </a: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ts val="2001"/>
              </a:lnSpc>
              <a:tabLst>
                <a:tab pos="0" algn="l"/>
              </a:tabLst>
            </a:pPr>
            <a:r>
              <a:rPr lang="es-ES" sz="1800" b="0" strike="noStrike" spc="-1" dirty="0">
                <a:solidFill>
                  <a:srgbClr val="000000"/>
                </a:solidFill>
                <a:latin typeface="Calibri Light"/>
                <a:ea typeface="Times New Roman"/>
              </a:rPr>
              <a:t>2.4 Cardinalidad </a:t>
            </a: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ts val="2001"/>
              </a:lnSpc>
              <a:tabLst>
                <a:tab pos="0" algn="l"/>
              </a:tabLst>
            </a:pPr>
            <a:r>
              <a:rPr lang="es-ES" sz="1800" b="0" strike="noStrike" spc="-1" dirty="0">
                <a:solidFill>
                  <a:srgbClr val="000000"/>
                </a:solidFill>
                <a:latin typeface="Calibri Light"/>
                <a:ea typeface="Times New Roman"/>
              </a:rPr>
              <a:t>2.5 Debilidad</a:t>
            </a:r>
            <a:endParaRPr lang="es-ES" sz="1800" b="0" strike="noStrike" spc="-1" dirty="0">
              <a:latin typeface="Arial"/>
            </a:endParaRPr>
          </a:p>
          <a:p>
            <a:pPr marL="343080" indent="-342720">
              <a:lnSpc>
                <a:spcPts val="2001"/>
              </a:lnSpc>
              <a:buClr>
                <a:srgbClr val="000000"/>
              </a:buClr>
              <a:buFont typeface="Calibri Light"/>
              <a:buAutoNum type="arabicPeriod"/>
              <a:tabLst>
                <a:tab pos="0" algn="l"/>
              </a:tabLst>
            </a:pPr>
            <a:r>
              <a:rPr lang="es-ES" sz="1800" b="0" strike="noStrike" spc="-1" dirty="0">
                <a:solidFill>
                  <a:srgbClr val="000000"/>
                </a:solidFill>
                <a:latin typeface="Calibri Light"/>
                <a:ea typeface="Times New Roman"/>
              </a:rPr>
              <a:t>El modelo E/R ampliado.</a:t>
            </a:r>
            <a:endParaRPr lang="es-ES" sz="1800" b="0" strike="noStrike" spc="-1" dirty="0">
              <a:latin typeface="Arial"/>
            </a:endParaRPr>
          </a:p>
          <a:p>
            <a:pPr marL="343080" indent="-342720">
              <a:lnSpc>
                <a:spcPts val="2001"/>
              </a:lnSpc>
              <a:buClr>
                <a:srgbClr val="000000"/>
              </a:buClr>
              <a:buFont typeface="Calibri Light"/>
              <a:buAutoNum type="arabicPeriod"/>
              <a:tabLst>
                <a:tab pos="0" algn="l"/>
              </a:tabLst>
            </a:pPr>
            <a:r>
              <a:rPr lang="es-ES" sz="1800" b="0" strike="noStrike" spc="-1" dirty="0">
                <a:solidFill>
                  <a:srgbClr val="000000"/>
                </a:solidFill>
                <a:latin typeface="Calibri Light"/>
                <a:ea typeface="Times New Roman"/>
              </a:rPr>
              <a:t>Construcción de un diagrama E/R</a:t>
            </a:r>
            <a:endParaRPr lang="es-ES" sz="1800" b="0" strike="noStrike" spc="-1" dirty="0">
              <a:latin typeface="Arial"/>
            </a:endParaRPr>
          </a:p>
          <a:p>
            <a:pPr marL="343080" indent="-342720">
              <a:lnSpc>
                <a:spcPts val="2001"/>
              </a:lnSpc>
              <a:buClr>
                <a:srgbClr val="000000"/>
              </a:buClr>
              <a:buFont typeface="Calibri Light"/>
              <a:buAutoNum type="arabicPeriod"/>
              <a:tabLst>
                <a:tab pos="0" algn="l"/>
              </a:tabLst>
            </a:pPr>
            <a:r>
              <a:rPr lang="es-ES" sz="1800" b="0" strike="noStrike" spc="-1" dirty="0">
                <a:solidFill>
                  <a:srgbClr val="000000"/>
                </a:solidFill>
                <a:latin typeface="Calibri Light"/>
                <a:ea typeface="Times New Roman"/>
              </a:rPr>
              <a:t>El modelo relacional</a:t>
            </a: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ts val="2001"/>
              </a:lnSpc>
              <a:tabLst>
                <a:tab pos="0" algn="l"/>
              </a:tabLst>
            </a:pPr>
            <a:r>
              <a:rPr lang="es-ES" sz="1800" b="0" strike="noStrike" spc="-1" dirty="0">
                <a:solidFill>
                  <a:srgbClr val="000000"/>
                </a:solidFill>
                <a:latin typeface="Calibri Light"/>
                <a:ea typeface="Times New Roman"/>
              </a:rPr>
              <a:t>5.1 Elementos de una relación.</a:t>
            </a: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ts val="2001"/>
              </a:lnSpc>
              <a:tabLst>
                <a:tab pos="0" algn="l"/>
              </a:tabLst>
            </a:pPr>
            <a:r>
              <a:rPr lang="es-ES" sz="1800" b="0" strike="noStrike" spc="-1" dirty="0">
                <a:solidFill>
                  <a:srgbClr val="000000"/>
                </a:solidFill>
                <a:latin typeface="Calibri Light"/>
                <a:ea typeface="Times New Roman"/>
              </a:rPr>
              <a:t>5.2 Restricciones del modelo relacional </a:t>
            </a: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ts val="2001"/>
              </a:lnSpc>
              <a:tabLst>
                <a:tab pos="0" algn="l"/>
              </a:tabLst>
            </a:pPr>
            <a:r>
              <a:rPr lang="es-ES" sz="1800" b="0" strike="noStrike" spc="-1" dirty="0">
                <a:solidFill>
                  <a:srgbClr val="000000"/>
                </a:solidFill>
                <a:latin typeface="Calibri Light"/>
                <a:ea typeface="Times New Roman"/>
              </a:rPr>
              <a:t>5.3 Claves primarias y claves ajenas</a:t>
            </a: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ts val="2001"/>
              </a:lnSpc>
              <a:tabLst>
                <a:tab pos="0" algn="l"/>
              </a:tabLst>
            </a:pPr>
            <a:r>
              <a:rPr lang="es-ES" sz="1800" b="0" strike="noStrike" spc="-1" dirty="0">
                <a:solidFill>
                  <a:srgbClr val="000000"/>
                </a:solidFill>
                <a:latin typeface="Calibri Light"/>
                <a:ea typeface="Times New Roman"/>
              </a:rPr>
              <a:t>5.4 Integridad referencial</a:t>
            </a: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ts val="2001"/>
              </a:lnSpc>
              <a:tabLst>
                <a:tab pos="0" algn="l"/>
              </a:tabLst>
            </a:pPr>
            <a:r>
              <a:rPr lang="es-ES" sz="1800" b="0" strike="noStrike" spc="-1" dirty="0">
                <a:solidFill>
                  <a:srgbClr val="0070C0"/>
                </a:solidFill>
                <a:latin typeface="Calibri Light"/>
                <a:ea typeface="Times New Roman"/>
              </a:rPr>
              <a:t>5.5 Representación del esquema relacional</a:t>
            </a: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ts val="2001"/>
              </a:lnSpc>
              <a:tabLst>
                <a:tab pos="0" algn="l"/>
              </a:tabLst>
            </a:pPr>
            <a:r>
              <a:rPr lang="es-ES" sz="1800" b="0" strike="noStrike" spc="-1" dirty="0">
                <a:solidFill>
                  <a:srgbClr val="0070C0"/>
                </a:solidFill>
                <a:latin typeface="Calibri Light"/>
                <a:ea typeface="Times New Roman"/>
              </a:rPr>
              <a:t>5.6 Paso del diagrama E/R al modelo relacional.</a:t>
            </a:r>
            <a:endParaRPr lang="es-ES" sz="1800" b="0" strike="noStrike" spc="-1" dirty="0">
              <a:latin typeface="Arial"/>
            </a:endParaRPr>
          </a:p>
          <a:p>
            <a:pPr marL="343080" indent="-342720">
              <a:lnSpc>
                <a:spcPts val="2001"/>
              </a:lnSpc>
              <a:buClr>
                <a:srgbClr val="000000"/>
              </a:buClr>
              <a:buFont typeface="Calibri Light"/>
              <a:buAutoNum type="arabicPeriod"/>
              <a:tabLst>
                <a:tab pos="0" algn="l"/>
              </a:tabLst>
            </a:pPr>
            <a:r>
              <a:rPr lang="es-ES" sz="1800" b="0" strike="noStrike" spc="-1" dirty="0">
                <a:solidFill>
                  <a:srgbClr val="000000"/>
                </a:solidFill>
                <a:latin typeface="Calibri Light"/>
                <a:ea typeface="Times New Roman"/>
              </a:rPr>
              <a:t>Normalización.</a:t>
            </a:r>
            <a:endParaRPr lang="es-E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D92BFEAB-6450-4EB7-A44A-AB35563F2A73}" type="slidenum">
              <a:rPr lang="es-ES" sz="900" b="0" strike="noStrike" spc="-1">
                <a:solidFill>
                  <a:srgbClr val="8B8B8B"/>
                </a:solidFill>
                <a:latin typeface="Calibri"/>
              </a:rPr>
              <a:t>20</a:t>
            </a:fld>
            <a:endParaRPr lang="es-ES" sz="900" b="0" strike="noStrike" spc="-1">
              <a:latin typeface="Times New Roman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611640" y="1556640"/>
            <a:ext cx="7903440" cy="1005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000" b="1" strike="noStrike" spc="-1">
                <a:solidFill>
                  <a:srgbClr val="000000"/>
                </a:solidFill>
                <a:latin typeface="Calibri"/>
              </a:rPr>
              <a:t>Reglas de transformación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000" b="1" strike="noStrike" spc="-1">
                <a:solidFill>
                  <a:srgbClr val="000000"/>
                </a:solidFill>
                <a:latin typeface="Calibri"/>
              </a:rPr>
              <a:t>7 Relaciones 1:N con dependencia en identificación</a:t>
            </a:r>
            <a:endParaRPr lang="es-ES" sz="2000" b="0" strike="noStrike" spc="-1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376200" y="243360"/>
            <a:ext cx="8424720" cy="914040"/>
          </a:xfrm>
          <a:prstGeom prst="rect">
            <a:avLst/>
          </a:prstGeom>
          <a:noFill/>
          <a:ln w="2540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400" b="1" strike="noStrike" spc="-1">
                <a:solidFill>
                  <a:srgbClr val="000000"/>
                </a:solidFill>
                <a:latin typeface="Calibri Light"/>
              </a:rPr>
              <a:t>5-6 TRANSFORMACIÓN DIAGRAMA ER -&gt; GRAFO RELACIONAL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175" name="CustomShape 4"/>
          <p:cNvSpPr/>
          <p:nvPr/>
        </p:nvSpPr>
        <p:spPr>
          <a:xfrm>
            <a:off x="827640" y="6021360"/>
            <a:ext cx="756036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Propagación de clave ajena a tabla de entidad débil.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Inclusión de clave ajena como parte de PK en la tabla de la entidad débil.</a:t>
            </a:r>
            <a:endParaRPr lang="es-ES" sz="1800" b="0" strike="noStrike" spc="-1">
              <a:latin typeface="Arial"/>
            </a:endParaRPr>
          </a:p>
        </p:txBody>
      </p:sp>
      <p:pic>
        <p:nvPicPr>
          <p:cNvPr id="176" name="Imagen 175"/>
          <p:cNvPicPr/>
          <p:nvPr/>
        </p:nvPicPr>
        <p:blipFill>
          <a:blip r:embed="rId2"/>
          <a:stretch/>
        </p:blipFill>
        <p:spPr>
          <a:xfrm>
            <a:off x="1596960" y="3178800"/>
            <a:ext cx="5719680" cy="2581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3E0AB771-BD39-4EC5-B702-47A2A74EF117}" type="slidenum">
              <a:rPr lang="es-ES" sz="900" b="0" strike="noStrike" spc="-1">
                <a:solidFill>
                  <a:srgbClr val="8B8B8B"/>
                </a:solidFill>
                <a:latin typeface="Calibri"/>
              </a:rPr>
              <a:t>21</a:t>
            </a:fld>
            <a:endParaRPr lang="es-ES" sz="900" b="0" strike="noStrike" spc="-1">
              <a:latin typeface="Times New Roman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11640" y="1556640"/>
            <a:ext cx="7903440" cy="1005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000" b="1" strike="noStrike" spc="-1">
                <a:solidFill>
                  <a:srgbClr val="000000"/>
                </a:solidFill>
                <a:latin typeface="Calibri"/>
              </a:rPr>
              <a:t>Reglas de transformación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000" b="1" strike="noStrike" spc="-1">
                <a:solidFill>
                  <a:srgbClr val="000000"/>
                </a:solidFill>
                <a:latin typeface="Calibri"/>
              </a:rPr>
              <a:t>8 Relaciones ternarias</a:t>
            </a:r>
            <a:endParaRPr lang="es-ES" sz="2000" b="0" strike="noStrike" spc="-1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376200" y="243360"/>
            <a:ext cx="8424720" cy="914040"/>
          </a:xfrm>
          <a:prstGeom prst="rect">
            <a:avLst/>
          </a:prstGeom>
          <a:noFill/>
          <a:ln w="2540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400" b="1" strike="noStrike" spc="-1">
                <a:solidFill>
                  <a:srgbClr val="000000"/>
                </a:solidFill>
                <a:latin typeface="Calibri Light"/>
              </a:rPr>
              <a:t>5-6 TRANSFORMACIÓN DIAGRAMA ER -&gt; GRAFO RELACIONAL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180" name="CustomShape 4"/>
          <p:cNvSpPr/>
          <p:nvPr/>
        </p:nvSpPr>
        <p:spPr>
          <a:xfrm>
            <a:off x="599400" y="2648520"/>
            <a:ext cx="756036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Lo más sencillo es convertir en el diagrama ER cada relación ternaria en una entidad relacionada mediante relaciones  binarias con las otras tres entidades.</a:t>
            </a:r>
            <a:endParaRPr lang="es-ES" sz="1800" b="0" strike="noStrike" spc="-1">
              <a:latin typeface="Arial"/>
            </a:endParaRPr>
          </a:p>
        </p:txBody>
      </p:sp>
      <p:pic>
        <p:nvPicPr>
          <p:cNvPr id="181" name="Imagen 6"/>
          <p:cNvPicPr/>
          <p:nvPr/>
        </p:nvPicPr>
        <p:blipFill>
          <a:blip r:embed="rId2"/>
          <a:stretch/>
        </p:blipFill>
        <p:spPr>
          <a:xfrm>
            <a:off x="376200" y="3387600"/>
            <a:ext cx="3362040" cy="1285560"/>
          </a:xfrm>
          <a:prstGeom prst="rect">
            <a:avLst/>
          </a:prstGeom>
          <a:ln w="0">
            <a:noFill/>
          </a:ln>
        </p:spPr>
      </p:pic>
      <p:pic>
        <p:nvPicPr>
          <p:cNvPr id="182" name="Imagen 9"/>
          <p:cNvPicPr/>
          <p:nvPr/>
        </p:nvPicPr>
        <p:blipFill>
          <a:blip r:embed="rId3"/>
          <a:stretch/>
        </p:blipFill>
        <p:spPr>
          <a:xfrm>
            <a:off x="4410000" y="4219200"/>
            <a:ext cx="4357800" cy="2536560"/>
          </a:xfrm>
          <a:prstGeom prst="rect">
            <a:avLst/>
          </a:prstGeom>
          <a:ln w="0">
            <a:noFill/>
          </a:ln>
        </p:spPr>
      </p:pic>
      <p:sp>
        <p:nvSpPr>
          <p:cNvPr id="183" name="CustomShape 5"/>
          <p:cNvSpPr/>
          <p:nvPr/>
        </p:nvSpPr>
        <p:spPr>
          <a:xfrm rot="1579200">
            <a:off x="3342240" y="4524840"/>
            <a:ext cx="1439640" cy="481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195ABB3E-12F8-48AB-BC34-929D6C496439}" type="slidenum">
              <a:rPr lang="es-ES" sz="900" b="0" strike="noStrike" spc="-1">
                <a:solidFill>
                  <a:srgbClr val="8B8B8B"/>
                </a:solidFill>
                <a:latin typeface="Calibri"/>
              </a:rPr>
              <a:t>22</a:t>
            </a:fld>
            <a:endParaRPr lang="es-ES" sz="900" b="0" strike="noStrike" spc="-1">
              <a:latin typeface="Times New Roman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11640" y="1556640"/>
            <a:ext cx="7903440" cy="1005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000" b="1" strike="noStrike" spc="-1">
                <a:solidFill>
                  <a:srgbClr val="000000"/>
                </a:solidFill>
                <a:latin typeface="Calibri"/>
              </a:rPr>
              <a:t>Reglas de transformación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000" b="1" strike="noStrike" spc="-1">
                <a:solidFill>
                  <a:srgbClr val="000000"/>
                </a:solidFill>
                <a:latin typeface="Calibri"/>
              </a:rPr>
              <a:t>9 Relaciones unarias</a:t>
            </a:r>
            <a:endParaRPr lang="es-ES" sz="2000" b="0" strike="noStrike" spc="-1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376200" y="243360"/>
            <a:ext cx="8424720" cy="914040"/>
          </a:xfrm>
          <a:prstGeom prst="rect">
            <a:avLst/>
          </a:prstGeom>
          <a:noFill/>
          <a:ln w="2540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400" b="1" strike="noStrike" spc="-1">
                <a:solidFill>
                  <a:srgbClr val="000000"/>
                </a:solidFill>
                <a:latin typeface="Calibri Light"/>
              </a:rPr>
              <a:t>5-6 TRANSFORMACIÓN DIAGRAMA ER -&gt; GRAFO RELACIONAL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187" name="CustomShape 4"/>
          <p:cNvSpPr/>
          <p:nvPr/>
        </p:nvSpPr>
        <p:spPr>
          <a:xfrm>
            <a:off x="602640" y="2783160"/>
            <a:ext cx="7785360" cy="21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Se tratan igual que las relaciones binarias de cardinalidad N:M, 1:N, 1:1, según sea la cardinalidad de la relación unaria.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Por ejemplo: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000" b="0" strike="noStrike" spc="-1">
              <a:latin typeface="Arial"/>
            </a:endParaRPr>
          </a:p>
        </p:txBody>
      </p:sp>
      <p:pic>
        <p:nvPicPr>
          <p:cNvPr id="188" name="Imagen 9"/>
          <p:cNvPicPr/>
          <p:nvPr/>
        </p:nvPicPr>
        <p:blipFill>
          <a:blip r:embed="rId2"/>
          <a:stretch/>
        </p:blipFill>
        <p:spPr>
          <a:xfrm>
            <a:off x="2483640" y="3760920"/>
            <a:ext cx="4176000" cy="2963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7EC7D50D-4F4D-4A63-A215-ACF90B341FC8}" type="slidenum">
              <a:rPr lang="es-ES" sz="900" b="0" strike="noStrike" spc="-1">
                <a:solidFill>
                  <a:srgbClr val="8B8B8B"/>
                </a:solidFill>
                <a:latin typeface="Calibri"/>
              </a:rPr>
              <a:t>23</a:t>
            </a:fld>
            <a:endParaRPr lang="es-ES" sz="900" b="0" strike="noStrike" spc="-1">
              <a:latin typeface="Times New Roman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611640" y="1556640"/>
            <a:ext cx="7903440" cy="1005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000" b="1" strike="noStrike" spc="-1">
                <a:solidFill>
                  <a:srgbClr val="000000"/>
                </a:solidFill>
                <a:latin typeface="Calibri"/>
              </a:rPr>
              <a:t>Reglas de transformación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000" b="1" strike="noStrike" spc="-1">
                <a:solidFill>
                  <a:srgbClr val="000000"/>
                </a:solidFill>
                <a:latin typeface="Calibri"/>
              </a:rPr>
              <a:t>10.1 Especializaciones. Eliminación de subtipos</a:t>
            </a:r>
            <a:endParaRPr lang="es-ES" sz="2000" b="0" strike="noStrike" spc="-1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376200" y="243360"/>
            <a:ext cx="8424720" cy="914040"/>
          </a:xfrm>
          <a:prstGeom prst="rect">
            <a:avLst/>
          </a:prstGeom>
          <a:noFill/>
          <a:ln w="2540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400" b="1" strike="noStrike" spc="-1">
                <a:solidFill>
                  <a:srgbClr val="000000"/>
                </a:solidFill>
                <a:latin typeface="Calibri Light"/>
              </a:rPr>
              <a:t>5-6 TRANSFORMACIÓN DIAGRAMA ER -&gt; GRAFO RELACIONAL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192" name="CustomShape 4"/>
          <p:cNvSpPr/>
          <p:nvPr/>
        </p:nvSpPr>
        <p:spPr>
          <a:xfrm>
            <a:off x="827640" y="6021360"/>
            <a:ext cx="7560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1" strike="noStrike" spc="-1">
                <a:solidFill>
                  <a:srgbClr val="000000"/>
                </a:solidFill>
                <a:latin typeface="Calibri"/>
              </a:rPr>
              <a:t>Caso1: </a:t>
            </a: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Los subtipos no tienen relaciones</a:t>
            </a:r>
            <a:endParaRPr lang="es-ES" sz="1800" b="0" strike="noStrike" spc="-1">
              <a:latin typeface="Arial"/>
            </a:endParaRPr>
          </a:p>
        </p:txBody>
      </p:sp>
      <p:pic>
        <p:nvPicPr>
          <p:cNvPr id="193" name="Imagen 2" descr="Diagrama&#10;&#10;Descripción generada automáticamente"/>
          <p:cNvPicPr/>
          <p:nvPr/>
        </p:nvPicPr>
        <p:blipFill>
          <a:blip r:embed="rId2"/>
          <a:stretch/>
        </p:blipFill>
        <p:spPr>
          <a:xfrm>
            <a:off x="1691640" y="2801880"/>
            <a:ext cx="4896360" cy="262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87A2970A-06F9-432A-84E2-99A64D4A854D}" type="slidenum">
              <a:rPr lang="es-ES" sz="900" b="0" strike="noStrike" spc="-1">
                <a:solidFill>
                  <a:srgbClr val="8B8B8B"/>
                </a:solidFill>
                <a:latin typeface="Calibri"/>
              </a:rPr>
              <a:t>24</a:t>
            </a:fld>
            <a:endParaRPr lang="es-ES" sz="900" b="0" strike="noStrike" spc="-1">
              <a:latin typeface="Times New Roman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611640" y="1556640"/>
            <a:ext cx="7903440" cy="1005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000" b="1" strike="noStrike" spc="-1">
                <a:solidFill>
                  <a:srgbClr val="000000"/>
                </a:solidFill>
                <a:latin typeface="Calibri"/>
              </a:rPr>
              <a:t>Reglas de transformación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000" b="1" strike="noStrike" spc="-1">
                <a:solidFill>
                  <a:srgbClr val="000000"/>
                </a:solidFill>
                <a:latin typeface="Calibri"/>
              </a:rPr>
              <a:t>10.1 Especializaciones. Eliminación de subtipos</a:t>
            </a:r>
            <a:endParaRPr lang="es-ES" sz="2000" b="0" strike="noStrike" spc="-1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376200" y="243360"/>
            <a:ext cx="8424720" cy="914040"/>
          </a:xfrm>
          <a:prstGeom prst="rect">
            <a:avLst/>
          </a:prstGeom>
          <a:noFill/>
          <a:ln w="2540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400" b="1" strike="noStrike" spc="-1">
                <a:solidFill>
                  <a:srgbClr val="000000"/>
                </a:solidFill>
                <a:latin typeface="Calibri Light"/>
              </a:rPr>
              <a:t>5-6 TRANSFORMACIÓN DIAGRAMA ER -&gt; GRAFO RELACIONAL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197" name="CustomShape 4"/>
          <p:cNvSpPr/>
          <p:nvPr/>
        </p:nvSpPr>
        <p:spPr>
          <a:xfrm>
            <a:off x="827640" y="6021360"/>
            <a:ext cx="7560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1" strike="noStrike" spc="-1">
                <a:solidFill>
                  <a:srgbClr val="000000"/>
                </a:solidFill>
                <a:latin typeface="Calibri"/>
              </a:rPr>
              <a:t>Caso2: </a:t>
            </a: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Hay relaciones en subtipos</a:t>
            </a:r>
            <a:endParaRPr lang="es-ES" sz="1800" b="0" strike="noStrike" spc="-1">
              <a:latin typeface="Arial"/>
            </a:endParaRPr>
          </a:p>
        </p:txBody>
      </p:sp>
      <p:pic>
        <p:nvPicPr>
          <p:cNvPr id="198" name="Imagen 5"/>
          <p:cNvPicPr/>
          <p:nvPr/>
        </p:nvPicPr>
        <p:blipFill>
          <a:blip r:embed="rId2"/>
          <a:stretch/>
        </p:blipFill>
        <p:spPr>
          <a:xfrm>
            <a:off x="1403640" y="2781000"/>
            <a:ext cx="5760360" cy="2903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A9330CA6-65E6-4EB0-BEFA-AD115C465726}" type="slidenum">
              <a:rPr lang="es-ES" sz="900" b="0" strike="noStrike" spc="-1">
                <a:solidFill>
                  <a:srgbClr val="8B8B8B"/>
                </a:solidFill>
                <a:latin typeface="Calibri"/>
              </a:rPr>
              <a:t>25</a:t>
            </a:fld>
            <a:endParaRPr lang="es-ES" sz="900" b="0" strike="noStrike" spc="-1">
              <a:latin typeface="Times New Roman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611640" y="1556640"/>
            <a:ext cx="7903440" cy="1005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000" b="1" strike="noStrike" spc="-1">
                <a:solidFill>
                  <a:srgbClr val="000000"/>
                </a:solidFill>
                <a:latin typeface="Calibri"/>
              </a:rPr>
              <a:t>Reglas de transformación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000" b="1" strike="noStrike" spc="-1">
                <a:solidFill>
                  <a:srgbClr val="000000"/>
                </a:solidFill>
                <a:latin typeface="Calibri"/>
              </a:rPr>
              <a:t>10.2 Especializaciones. Máxima semántica</a:t>
            </a:r>
            <a:endParaRPr lang="es-ES" sz="2000" b="0" strike="noStrike" spc="-1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376200" y="243360"/>
            <a:ext cx="8424720" cy="914040"/>
          </a:xfrm>
          <a:prstGeom prst="rect">
            <a:avLst/>
          </a:prstGeom>
          <a:noFill/>
          <a:ln w="2540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400" b="1" strike="noStrike" spc="-1">
                <a:solidFill>
                  <a:srgbClr val="000000"/>
                </a:solidFill>
                <a:latin typeface="Calibri Light"/>
              </a:rPr>
              <a:t>5-6 TRANSFORMACIÓN DIAGRAMA ER -&gt; GRAFO RELACIONAL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202" name="CustomShape 4"/>
          <p:cNvSpPr/>
          <p:nvPr/>
        </p:nvSpPr>
        <p:spPr>
          <a:xfrm>
            <a:off x="827640" y="6021360"/>
            <a:ext cx="7560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Hay una tabla para el supertipo y para cada subtipo</a:t>
            </a:r>
            <a:endParaRPr lang="es-ES" sz="1800" b="0" strike="noStrike" spc="-1">
              <a:latin typeface="Arial"/>
            </a:endParaRPr>
          </a:p>
        </p:txBody>
      </p:sp>
      <p:pic>
        <p:nvPicPr>
          <p:cNvPr id="203" name="Imagen 2"/>
          <p:cNvPicPr/>
          <p:nvPr/>
        </p:nvPicPr>
        <p:blipFill>
          <a:blip r:embed="rId2"/>
          <a:stretch/>
        </p:blipFill>
        <p:spPr>
          <a:xfrm>
            <a:off x="1311120" y="2681280"/>
            <a:ext cx="4772880" cy="2787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D7F42855-2BA5-4F4C-8C03-F72433980577}" type="slidenum">
              <a:rPr lang="es-ES" sz="900" b="0" strike="noStrike" spc="-1">
                <a:solidFill>
                  <a:srgbClr val="8B8B8B"/>
                </a:solidFill>
                <a:latin typeface="Calibri"/>
              </a:rPr>
              <a:t>26</a:t>
            </a:fld>
            <a:endParaRPr lang="es-ES" sz="900" b="0" strike="noStrike" spc="-1">
              <a:latin typeface="Times New Roman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611640" y="1556640"/>
            <a:ext cx="7903440" cy="1005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000" b="1" strike="noStrike" spc="-1">
                <a:solidFill>
                  <a:srgbClr val="000000"/>
                </a:solidFill>
                <a:latin typeface="Calibri"/>
              </a:rPr>
              <a:t>Reglas de transformación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000" b="1" strike="noStrike" spc="-1">
                <a:solidFill>
                  <a:srgbClr val="000000"/>
                </a:solidFill>
                <a:latin typeface="Calibri"/>
              </a:rPr>
              <a:t>10.3 Especializaciones. Eliminación del supertipo</a:t>
            </a:r>
            <a:endParaRPr lang="es-ES" sz="2000" b="0" strike="noStrike" spc="-1"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376200" y="243360"/>
            <a:ext cx="8424720" cy="914040"/>
          </a:xfrm>
          <a:prstGeom prst="rect">
            <a:avLst/>
          </a:prstGeom>
          <a:noFill/>
          <a:ln w="2540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400" b="1" strike="noStrike" spc="-1">
                <a:solidFill>
                  <a:srgbClr val="000000"/>
                </a:solidFill>
                <a:latin typeface="Calibri Light"/>
              </a:rPr>
              <a:t>5-6 TRANSFORMACIÓN DIAGRAMA ER -&gt; GRAFO RELACIONAL</a:t>
            </a:r>
            <a:endParaRPr lang="es-ES" sz="2400" b="0" strike="noStrike" spc="-1">
              <a:latin typeface="Arial"/>
            </a:endParaRPr>
          </a:p>
        </p:txBody>
      </p:sp>
      <p:pic>
        <p:nvPicPr>
          <p:cNvPr id="207" name="Imagen 206"/>
          <p:cNvPicPr/>
          <p:nvPr/>
        </p:nvPicPr>
        <p:blipFill>
          <a:blip r:embed="rId2"/>
          <a:stretch/>
        </p:blipFill>
        <p:spPr>
          <a:xfrm>
            <a:off x="1980000" y="3240000"/>
            <a:ext cx="4405680" cy="3105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76200" y="243360"/>
            <a:ext cx="8424720" cy="914040"/>
          </a:xfrm>
          <a:prstGeom prst="rect">
            <a:avLst/>
          </a:prstGeom>
          <a:noFill/>
          <a:ln w="25560">
            <a:solidFill>
              <a:srgbClr val="4472C4"/>
            </a:solidFill>
            <a:round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400" b="1" strike="noStrike" spc="-1">
                <a:solidFill>
                  <a:srgbClr val="000000"/>
                </a:solidFill>
                <a:latin typeface="Calibri Light"/>
              </a:rPr>
              <a:t>5-5 REPRESENTACIÓN DEL ESQUEMA RELACIONAL</a:t>
            </a:r>
            <a:endParaRPr lang="es-E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663480" y="6108480"/>
            <a:ext cx="7486200" cy="59652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751"/>
              </a:spcBef>
              <a:tabLst>
                <a:tab pos="0" algn="l"/>
              </a:tabLst>
            </a:pPr>
            <a:r>
              <a:rPr lang="es-ES" sz="1400" b="1" strike="noStrike" spc="-1">
                <a:solidFill>
                  <a:srgbClr val="000000"/>
                </a:solidFill>
                <a:latin typeface="Calibri"/>
              </a:rPr>
              <a:t>ESQUEMA O GRAFO RELACIONAL CROW’S FOOT</a:t>
            </a:r>
            <a:endParaRPr lang="es-ES" sz="1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tabLst>
                <a:tab pos="0" algn="l"/>
              </a:tabLst>
            </a:pPr>
            <a:r>
              <a:rPr lang="es-ES" sz="1400" b="0" strike="noStrike" spc="-1">
                <a:solidFill>
                  <a:srgbClr val="000000"/>
                </a:solidFill>
                <a:latin typeface="Calibri"/>
              </a:rPr>
              <a:t>Pata de gallo. La parte de la pata va donde este la clave ajena.</a:t>
            </a:r>
          </a:p>
        </p:txBody>
      </p:sp>
      <p:sp>
        <p:nvSpPr>
          <p:cNvPr id="93" name="TextShape 3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CB82B26A-DFFB-457D-8FB9-B80EFCE92CB0}" type="slidenum">
              <a:rPr lang="es-ES" sz="900" b="0" strike="noStrike" spc="-1">
                <a:solidFill>
                  <a:srgbClr val="8B8B8B"/>
                </a:solidFill>
                <a:latin typeface="Calibri"/>
              </a:rPr>
              <a:t>3</a:t>
            </a:fld>
            <a:endParaRPr lang="es-ES" sz="900" b="0" strike="noStrike" spc="-1">
              <a:latin typeface="Times New Roman"/>
            </a:endParaRPr>
          </a:p>
        </p:txBody>
      </p:sp>
      <p:grpSp>
        <p:nvGrpSpPr>
          <p:cNvPr id="94" name="Group 4"/>
          <p:cNvGrpSpPr/>
          <p:nvPr/>
        </p:nvGrpSpPr>
        <p:grpSpPr>
          <a:xfrm>
            <a:off x="370800" y="1339560"/>
            <a:ext cx="8082000" cy="4561560"/>
            <a:chOff x="370800" y="1339560"/>
            <a:chExt cx="8082000" cy="4561560"/>
          </a:xfrm>
        </p:grpSpPr>
        <p:pic>
          <p:nvPicPr>
            <p:cNvPr id="95" name="Imagen 2"/>
            <p:cNvPicPr/>
            <p:nvPr/>
          </p:nvPicPr>
          <p:blipFill>
            <a:blip r:embed="rId2"/>
            <a:stretch/>
          </p:blipFill>
          <p:spPr>
            <a:xfrm>
              <a:off x="514800" y="1391760"/>
              <a:ext cx="7938000" cy="4509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6" name="CustomShape 5"/>
            <p:cNvSpPr/>
            <p:nvPr/>
          </p:nvSpPr>
          <p:spPr>
            <a:xfrm rot="18394800">
              <a:off x="773640" y="1243440"/>
              <a:ext cx="356760" cy="118368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2">
                <a:alpha val="5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s-ES" sz="1050" b="0" strike="noStrike" spc="-1">
                  <a:solidFill>
                    <a:srgbClr val="FFFFFF"/>
                  </a:solidFill>
                  <a:latin typeface="Calibri"/>
                </a:rPr>
                <a:t>DEBIL</a:t>
              </a:r>
              <a:endParaRPr lang="es-ES" sz="1050" b="0" strike="noStrike" spc="-1">
                <a:latin typeface="Arial"/>
              </a:endParaRPr>
            </a:p>
          </p:txBody>
        </p:sp>
        <p:sp>
          <p:nvSpPr>
            <p:cNvPr id="97" name="CustomShape 6"/>
            <p:cNvSpPr/>
            <p:nvPr/>
          </p:nvSpPr>
          <p:spPr>
            <a:xfrm>
              <a:off x="4907160" y="4488120"/>
              <a:ext cx="1583640" cy="591120"/>
            </a:xfrm>
            <a:prstGeom prst="leftUpArrow">
              <a:avLst>
                <a:gd name="adj1" fmla="val 26933"/>
                <a:gd name="adj2" fmla="val 21618"/>
                <a:gd name="adj3" fmla="val 40462"/>
              </a:avLst>
            </a:prstGeom>
            <a:solidFill>
              <a:schemeClr val="accent2">
                <a:alpha val="5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s-ES" sz="1200" b="0" strike="noStrike" spc="-1">
                  <a:solidFill>
                    <a:srgbClr val="FFFFFF"/>
                  </a:solidFill>
                  <a:latin typeface="Calibri"/>
                </a:rPr>
                <a:t>FUERTE</a:t>
              </a:r>
              <a:endParaRPr lang="es-ES" sz="12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EAB89154-8A89-428A-B023-0A1B31A45C5B}" type="slidenum">
              <a:rPr lang="es-ES" sz="900" b="0" strike="noStrike" spc="-1">
                <a:solidFill>
                  <a:srgbClr val="8B8B8B"/>
                </a:solidFill>
                <a:latin typeface="Calibri"/>
              </a:rPr>
              <a:t>4</a:t>
            </a:fld>
            <a:endParaRPr lang="es-ES" sz="900" b="0" strike="noStrike" spc="-1">
              <a:latin typeface="Times New Roman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76200" y="243360"/>
            <a:ext cx="8424720" cy="914040"/>
          </a:xfrm>
          <a:prstGeom prst="rect">
            <a:avLst/>
          </a:prstGeom>
          <a:noFill/>
          <a:ln w="2540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400" b="1" strike="noStrike" spc="-1">
                <a:solidFill>
                  <a:srgbClr val="000000"/>
                </a:solidFill>
                <a:latin typeface="Calibri Light"/>
              </a:rPr>
              <a:t>5-5 REPRESENTACIÓN DEL ESQUEMA RELACIONAL</a:t>
            </a:r>
            <a:endParaRPr lang="es-ES" sz="2400" b="0" strike="noStrike" spc="-1">
              <a:latin typeface="Arial"/>
            </a:endParaRPr>
          </a:p>
        </p:txBody>
      </p:sp>
      <p:pic>
        <p:nvPicPr>
          <p:cNvPr id="100" name="Imagen 11"/>
          <p:cNvPicPr/>
          <p:nvPr/>
        </p:nvPicPr>
        <p:blipFill>
          <a:blip r:embed="rId2"/>
          <a:stretch/>
        </p:blipFill>
        <p:spPr>
          <a:xfrm>
            <a:off x="971640" y="1741320"/>
            <a:ext cx="7272360" cy="3055680"/>
          </a:xfrm>
          <a:prstGeom prst="rect">
            <a:avLst/>
          </a:prstGeom>
          <a:ln w="0">
            <a:noFill/>
          </a:ln>
        </p:spPr>
      </p:pic>
      <p:sp>
        <p:nvSpPr>
          <p:cNvPr id="101" name="TextShape 3"/>
          <p:cNvSpPr txBox="1"/>
          <p:nvPr/>
        </p:nvSpPr>
        <p:spPr>
          <a:xfrm>
            <a:off x="663480" y="6108480"/>
            <a:ext cx="7486200" cy="59652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751"/>
              </a:spcBef>
              <a:tabLst>
                <a:tab pos="0" algn="l"/>
              </a:tabLst>
            </a:pPr>
            <a:r>
              <a:rPr lang="es-ES" sz="1400" b="1" strike="noStrike" spc="-1">
                <a:solidFill>
                  <a:srgbClr val="000000"/>
                </a:solidFill>
                <a:latin typeface="Calibri"/>
              </a:rPr>
              <a:t>ESQUEMA O GRAFO RELACIONAL CLÁSICO</a:t>
            </a:r>
            <a:endParaRPr lang="es-ES" sz="1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BC35C5AD-F01B-4F49-8471-8C8882872AF9}" type="slidenum">
              <a:rPr lang="es-ES" sz="900" b="0" strike="noStrike" spc="-1">
                <a:solidFill>
                  <a:srgbClr val="8B8B8B"/>
                </a:solidFill>
                <a:latin typeface="Calibri"/>
              </a:rPr>
              <a:t>5</a:t>
            </a:fld>
            <a:endParaRPr lang="es-ES" sz="900" b="0" strike="noStrike" spc="-1">
              <a:latin typeface="Times New Roman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376200" y="243360"/>
            <a:ext cx="8424720" cy="914040"/>
          </a:xfrm>
          <a:prstGeom prst="rect">
            <a:avLst/>
          </a:prstGeom>
          <a:noFill/>
          <a:ln w="2540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400" b="1" strike="noStrike" spc="-1">
                <a:solidFill>
                  <a:srgbClr val="000000"/>
                </a:solidFill>
                <a:latin typeface="Calibri Light"/>
              </a:rPr>
              <a:t>5-5 REPRESENTACIÓN DEL ESQUEMA RELACIONAL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104" name="TextShape 3"/>
          <p:cNvSpPr txBox="1"/>
          <p:nvPr/>
        </p:nvSpPr>
        <p:spPr>
          <a:xfrm>
            <a:off x="663480" y="6108480"/>
            <a:ext cx="7486200" cy="59652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751"/>
              </a:spcBef>
              <a:tabLst>
                <a:tab pos="0" algn="l"/>
              </a:tabLst>
            </a:pPr>
            <a:r>
              <a:rPr lang="es-ES" sz="1400" b="1" strike="noStrike" spc="-1">
                <a:solidFill>
                  <a:srgbClr val="000000"/>
                </a:solidFill>
                <a:latin typeface="Calibri"/>
              </a:rPr>
              <a:t>ESQUEMA O GRAFO RELACIONAL CLÁSICO</a:t>
            </a:r>
            <a:endParaRPr lang="es-ES" sz="1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5" name="Imagen 2"/>
          <p:cNvPicPr/>
          <p:nvPr/>
        </p:nvPicPr>
        <p:blipFill>
          <a:blip r:embed="rId2"/>
          <a:stretch/>
        </p:blipFill>
        <p:spPr>
          <a:xfrm>
            <a:off x="663480" y="1814400"/>
            <a:ext cx="7851600" cy="3630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44F86BC0-3420-4DB2-AEB2-27B0DA1DBDC0}" type="slidenum">
              <a:rPr lang="es-ES" sz="900" b="0" strike="noStrike" spc="-1">
                <a:solidFill>
                  <a:srgbClr val="8B8B8B"/>
                </a:solidFill>
                <a:latin typeface="Calibri"/>
              </a:rPr>
              <a:t>6</a:t>
            </a:fld>
            <a:endParaRPr lang="es-ES" sz="900" b="0" strike="noStrike" spc="-1">
              <a:latin typeface="Times New Roman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376200" y="243360"/>
            <a:ext cx="8424720" cy="914040"/>
          </a:xfrm>
          <a:prstGeom prst="rect">
            <a:avLst/>
          </a:prstGeom>
          <a:noFill/>
          <a:ln w="2540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400" b="1" strike="noStrike" spc="-1">
                <a:solidFill>
                  <a:srgbClr val="000000"/>
                </a:solidFill>
                <a:latin typeface="Calibri Light"/>
              </a:rPr>
              <a:t>5-6 TRANSFORMACIÓN DIAGRAMA ER -&gt; GRAFO RELACIONAL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1691640" y="1772640"/>
            <a:ext cx="5400360" cy="1151640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400" b="1" strike="noStrike" spc="-1">
                <a:solidFill>
                  <a:srgbClr val="000000"/>
                </a:solidFill>
                <a:latin typeface="Calibri"/>
              </a:rPr>
              <a:t>MODELO CONCEPTUAL</a:t>
            </a:r>
            <a:endParaRPr lang="es-E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2400" b="1" strike="noStrike" spc="-1">
                <a:solidFill>
                  <a:srgbClr val="000000"/>
                </a:solidFill>
                <a:latin typeface="Calibri"/>
              </a:rPr>
              <a:t>DIAGRAMA ENTIDAD/RELACIÓN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109" name="CustomShape 4"/>
          <p:cNvSpPr/>
          <p:nvPr/>
        </p:nvSpPr>
        <p:spPr>
          <a:xfrm>
            <a:off x="1888200" y="5204160"/>
            <a:ext cx="5400360" cy="1151640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400" b="1" strike="noStrike" spc="-1">
                <a:solidFill>
                  <a:srgbClr val="000000"/>
                </a:solidFill>
                <a:latin typeface="Calibri"/>
              </a:rPr>
              <a:t>MODELO LÓGICO RELACIONAL</a:t>
            </a:r>
            <a:endParaRPr lang="es-E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2400" b="1" strike="noStrike" spc="-1">
                <a:solidFill>
                  <a:srgbClr val="000000"/>
                </a:solidFill>
                <a:latin typeface="Calibri"/>
              </a:rPr>
              <a:t>DIAGRAMA O GRAFO RELACIONAL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110" name="CustomShape 5"/>
          <p:cNvSpPr/>
          <p:nvPr/>
        </p:nvSpPr>
        <p:spPr>
          <a:xfrm>
            <a:off x="4212000" y="3141000"/>
            <a:ext cx="719640" cy="1872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111" name="CustomShape 6"/>
          <p:cNvSpPr/>
          <p:nvPr/>
        </p:nvSpPr>
        <p:spPr>
          <a:xfrm>
            <a:off x="5076000" y="3717000"/>
            <a:ext cx="3600000" cy="821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2400" b="1" strike="noStrike" spc="-1">
                <a:solidFill>
                  <a:srgbClr val="000000"/>
                </a:solidFill>
                <a:latin typeface="Calibri"/>
              </a:rPr>
              <a:t>Aplicamos </a:t>
            </a:r>
            <a:endParaRPr lang="es-E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2400" b="1" strike="noStrike" spc="-1">
                <a:solidFill>
                  <a:srgbClr val="000000"/>
                </a:solidFill>
                <a:latin typeface="Calibri"/>
              </a:rPr>
              <a:t>Reglas de Transformación</a:t>
            </a:r>
            <a:endParaRPr lang="es-E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F63A440F-0D91-482E-AEDB-3A3A45ADFB87}" type="slidenum">
              <a:rPr lang="es-ES" sz="900" b="0" strike="noStrike" spc="-1">
                <a:solidFill>
                  <a:srgbClr val="8B8B8B"/>
                </a:solidFill>
                <a:latin typeface="Calibri"/>
              </a:rPr>
              <a:t>7</a:t>
            </a:fld>
            <a:endParaRPr lang="es-ES" sz="900" b="0" strike="noStrike" spc="-1">
              <a:latin typeface="Times New Roman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611640" y="1556640"/>
            <a:ext cx="7903440" cy="1310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Ya hemos visto algunas correspondencias y reglas de transformación entre el diagrama ER del modelo conceptual y el diagrama o grafo relacional del modelo lógico: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000" b="0" strike="noStrike" spc="-1">
              <a:latin typeface="Arial"/>
            </a:endParaRPr>
          </a:p>
        </p:txBody>
      </p:sp>
      <p:graphicFrame>
        <p:nvGraphicFramePr>
          <p:cNvPr id="114" name="Table 3"/>
          <p:cNvGraphicFramePr/>
          <p:nvPr/>
        </p:nvGraphicFramePr>
        <p:xfrm>
          <a:off x="628560" y="2640960"/>
          <a:ext cx="8036280" cy="3396240"/>
        </p:xfrm>
        <a:graphic>
          <a:graphicData uri="http://schemas.openxmlformats.org/drawingml/2006/table">
            <a:tbl>
              <a:tblPr/>
              <a:tblGrid>
                <a:gridCol w="1855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6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MODELO  E/R</a:t>
                      </a:r>
                      <a:endParaRPr lang="es-E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6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MODELO RELACIONAL</a:t>
                      </a:r>
                      <a:endParaRPr lang="es-E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6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REPRESENTACIÓN EN GRAFO RELACIONAL</a:t>
                      </a:r>
                      <a:endParaRPr lang="es-E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ENTIDAD</a:t>
                      </a:r>
                      <a:endParaRPr lang="es-E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TABLA </a:t>
                      </a:r>
                      <a:endParaRPr lang="es-E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NOMBRETABLA( atrib1, …., atrib2)</a:t>
                      </a:r>
                      <a:endParaRPr lang="es-E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ATRIBUTO</a:t>
                      </a:r>
                      <a:endParaRPr lang="es-E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ATRIBUTO O COLUMNA</a:t>
                      </a:r>
                      <a:endParaRPr lang="es-E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NOMBRETABLA( atrib1, …., atrib2)</a:t>
                      </a:r>
                      <a:endParaRPr lang="es-E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CLAVE PRIMARIA</a:t>
                      </a:r>
                      <a:endParaRPr lang="es-E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COLUMNA PRIMARY KEY</a:t>
                      </a:r>
                      <a:endParaRPr lang="es-E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atrib(PK)</a:t>
                      </a:r>
                      <a:endParaRPr lang="es-E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CLAVE ALTERNATIVA</a:t>
                      </a:r>
                      <a:endParaRPr lang="es-E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COLUMNA UNIQUE KEY</a:t>
                      </a:r>
                      <a:endParaRPr lang="es-E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atrib(UK)</a:t>
                      </a:r>
                      <a:endParaRPr lang="es-E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ATRIB. OPCIONAL</a:t>
                      </a:r>
                      <a:endParaRPr lang="es-E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COLUMNA admite NULL</a:t>
                      </a:r>
                      <a:endParaRPr lang="es-E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atrib *</a:t>
                      </a:r>
                      <a:endParaRPr lang="es-E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52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COLUMNA CLAVE AJENA</a:t>
                      </a:r>
                      <a:endParaRPr lang="es-E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 FOREIGN KEY </a:t>
                      </a:r>
                      <a:endParaRPr lang="es-E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atrib(FK)</a:t>
                      </a:r>
                      <a:endParaRPr lang="es-E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Flecha entre FK y PK relacionada</a:t>
                      </a:r>
                      <a:endParaRPr lang="es-E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52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RESTRICCIONES DE CLAVE AJENA</a:t>
                      </a:r>
                      <a:endParaRPr lang="es-E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BC, MC, BN, MN en origen de flecha de clave ajena</a:t>
                      </a:r>
                      <a:endParaRPr lang="es-E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CARDINALIDADES</a:t>
                      </a:r>
                      <a:endParaRPr lang="es-E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1:1  o 1:N</a:t>
                      </a:r>
                      <a:endParaRPr lang="es-E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 en fin de flecha y 1 o N en origen</a:t>
                      </a:r>
                      <a:endParaRPr lang="es-E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5" name="CustomShape 4"/>
          <p:cNvSpPr/>
          <p:nvPr/>
        </p:nvSpPr>
        <p:spPr>
          <a:xfrm>
            <a:off x="376200" y="243360"/>
            <a:ext cx="8424720" cy="914040"/>
          </a:xfrm>
          <a:prstGeom prst="rect">
            <a:avLst/>
          </a:prstGeom>
          <a:noFill/>
          <a:ln w="2540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400" b="1" strike="noStrike" spc="-1">
                <a:solidFill>
                  <a:srgbClr val="000000"/>
                </a:solidFill>
                <a:latin typeface="Calibri Light"/>
              </a:rPr>
              <a:t>5-6 TRANSFORMACIÓN DIAGRAMA ER -&gt; GRAFO RELACIONAL</a:t>
            </a:r>
            <a:endParaRPr lang="es-E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EB0A67F9-54CB-49CC-9F7A-215B5F4165ED}" type="slidenum">
              <a:rPr lang="es-ES" sz="900" b="0" strike="noStrike" spc="-1">
                <a:solidFill>
                  <a:srgbClr val="8B8B8B"/>
                </a:solidFill>
                <a:latin typeface="Calibri"/>
              </a:rPr>
              <a:t>8</a:t>
            </a:fld>
            <a:endParaRPr lang="es-ES" sz="900" b="0" strike="noStrike" spc="-1">
              <a:latin typeface="Times New Roman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611640" y="1556640"/>
            <a:ext cx="7903440" cy="1005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000" b="1" strike="noStrike" spc="-1">
                <a:solidFill>
                  <a:srgbClr val="000000"/>
                </a:solidFill>
                <a:latin typeface="Calibri"/>
              </a:rPr>
              <a:t>Reglas de transformación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000" b="1" strike="noStrike" spc="-1">
                <a:solidFill>
                  <a:srgbClr val="000000"/>
                </a:solidFill>
                <a:latin typeface="Calibri"/>
              </a:rPr>
              <a:t>1. Transformación de una tabla y sus atributos</a:t>
            </a:r>
            <a:endParaRPr lang="es-ES" sz="2000" b="0" strike="noStrike" spc="-1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376200" y="243360"/>
            <a:ext cx="8424720" cy="914040"/>
          </a:xfrm>
          <a:prstGeom prst="rect">
            <a:avLst/>
          </a:prstGeom>
          <a:noFill/>
          <a:ln w="2540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400" b="1" strike="noStrike" spc="-1">
                <a:solidFill>
                  <a:srgbClr val="000000"/>
                </a:solidFill>
                <a:latin typeface="Calibri Light"/>
              </a:rPr>
              <a:t>5-6 TRANSFORMACIÓN DIAGRAMA ER -&gt; GRAFO RELACIONAL</a:t>
            </a:r>
            <a:endParaRPr lang="es-ES" sz="2400" b="0" strike="noStrike" spc="-1">
              <a:latin typeface="Arial"/>
            </a:endParaRPr>
          </a:p>
        </p:txBody>
      </p:sp>
      <p:pic>
        <p:nvPicPr>
          <p:cNvPr id="119" name="Imagen 6"/>
          <p:cNvPicPr/>
          <p:nvPr/>
        </p:nvPicPr>
        <p:blipFill>
          <a:blip r:embed="rId2"/>
          <a:stretch/>
        </p:blipFill>
        <p:spPr>
          <a:xfrm>
            <a:off x="2555640" y="3254400"/>
            <a:ext cx="4376880" cy="1686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E7E30914-2974-4F44-B2E2-5C994C5E4660}" type="slidenum">
              <a:rPr lang="es-ES" sz="900" b="0" strike="noStrike" spc="-1">
                <a:solidFill>
                  <a:srgbClr val="8B8B8B"/>
                </a:solidFill>
                <a:latin typeface="Calibri"/>
              </a:rPr>
              <a:t>9</a:t>
            </a:fld>
            <a:endParaRPr lang="es-ES" sz="900" b="0" strike="noStrike" spc="-1">
              <a:latin typeface="Times New Roman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611640" y="1556640"/>
            <a:ext cx="7903440" cy="1005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000" b="1" strike="noStrike" spc="-1">
                <a:solidFill>
                  <a:srgbClr val="000000"/>
                </a:solidFill>
                <a:latin typeface="Calibri"/>
              </a:rPr>
              <a:t>Reglas de transformación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000" b="1" strike="noStrike" spc="-1">
                <a:solidFill>
                  <a:srgbClr val="000000"/>
                </a:solidFill>
                <a:latin typeface="Calibri"/>
              </a:rPr>
              <a:t>2. Transformación de atributos compuestos</a:t>
            </a:r>
            <a:endParaRPr lang="es-ES" sz="2000" b="0" strike="noStrike" spc="-1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376200" y="243360"/>
            <a:ext cx="8424720" cy="914040"/>
          </a:xfrm>
          <a:prstGeom prst="rect">
            <a:avLst/>
          </a:prstGeom>
          <a:noFill/>
          <a:ln w="2540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400" b="1" strike="noStrike" spc="-1">
                <a:solidFill>
                  <a:srgbClr val="000000"/>
                </a:solidFill>
                <a:latin typeface="Calibri Light"/>
              </a:rPr>
              <a:t>5-6 TRANSFORMACIÓN DIAGRAMA ER -&gt; GRAFO RELACIONAL</a:t>
            </a:r>
            <a:endParaRPr lang="es-ES" sz="2400" b="0" strike="noStrike" spc="-1">
              <a:latin typeface="Arial"/>
            </a:endParaRPr>
          </a:p>
        </p:txBody>
      </p:sp>
      <p:pic>
        <p:nvPicPr>
          <p:cNvPr id="123" name="Imagen 5"/>
          <p:cNvPicPr/>
          <p:nvPr/>
        </p:nvPicPr>
        <p:blipFill>
          <a:blip r:embed="rId2"/>
          <a:stretch/>
        </p:blipFill>
        <p:spPr>
          <a:xfrm>
            <a:off x="2123640" y="2971440"/>
            <a:ext cx="5207040" cy="2113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872</TotalTime>
  <Words>952</Words>
  <Application>Microsoft Office PowerPoint</Application>
  <PresentationFormat>Presentación en pantalla (4:3)</PresentationFormat>
  <Paragraphs>195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Bases de Datos</dc:title>
  <dc:subject/>
  <dc:creator>Luis Alberto Martin Lanza</dc:creator>
  <dc:description/>
  <cp:lastModifiedBy>Luis Jesús Herrero de Cos</cp:lastModifiedBy>
  <cp:revision>13</cp:revision>
  <dcterms:created xsi:type="dcterms:W3CDTF">2020-10-26T16:34:44Z</dcterms:created>
  <dcterms:modified xsi:type="dcterms:W3CDTF">2023-12-05T17:03:11Z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Presentación en pantalla (4:3)</vt:lpwstr>
  </property>
  <property fmtid="{D5CDD505-2E9C-101B-9397-08002B2CF9AE}" pid="3" name="Slides">
    <vt:i4>26</vt:i4>
  </property>
</Properties>
</file>