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257" r:id="rId3"/>
    <p:sldId id="258" r:id="rId4"/>
    <p:sldId id="276" r:id="rId5"/>
    <p:sldId id="278" r:id="rId6"/>
    <p:sldId id="277" r:id="rId7"/>
    <p:sldId id="259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3" r:id="rId16"/>
    <p:sldId id="261" r:id="rId17"/>
    <p:sldId id="274" r:id="rId18"/>
    <p:sldId id="275" r:id="rId19"/>
    <p:sldId id="262" r:id="rId20"/>
    <p:sldId id="279" r:id="rId21"/>
    <p:sldId id="280" r:id="rId22"/>
    <p:sldId id="281" r:id="rId23"/>
    <p:sldId id="286" r:id="rId24"/>
    <p:sldId id="282" r:id="rId25"/>
    <p:sldId id="283" r:id="rId26"/>
    <p:sldId id="263" r:id="rId27"/>
    <p:sldId id="284" r:id="rId28"/>
    <p:sldId id="285" r:id="rId29"/>
    <p:sldId id="264" r:id="rId30"/>
    <p:sldId id="26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Raspberry Pi</c:v>
                </c:pt>
                <c:pt idx="1">
                  <c:v>Arduino</c:v>
                </c:pt>
                <c:pt idx="2">
                  <c:v>Relé</c:v>
                </c:pt>
                <c:pt idx="3">
                  <c:v>FC-37</c:v>
                </c:pt>
                <c:pt idx="4">
                  <c:v>FC-28</c:v>
                </c:pt>
                <c:pt idx="5">
                  <c:v>DHT-11</c:v>
                </c:pt>
                <c:pt idx="6">
                  <c:v>TF-S201</c:v>
                </c:pt>
                <c:pt idx="8">
                  <c:v>TOTAL HW</c:v>
                </c:pt>
              </c:strCache>
            </c:strRef>
          </c:cat>
          <c:val>
            <c:numRef>
              <c:f>Hoja1!$B$2:$B$10</c:f>
              <c:numCache>
                <c:formatCode>_-[$€-2]\ * #,##0.00_-;\-[$€-2]\ * #,##0.00_-;_-[$€-2]\ * "-"??_-;_-@_-</c:formatCode>
                <c:ptCount val="9"/>
                <c:pt idx="0">
                  <c:v>40</c:v>
                </c:pt>
                <c:pt idx="1">
                  <c:v>95.8</c:v>
                </c:pt>
                <c:pt idx="2">
                  <c:v>6.96</c:v>
                </c:pt>
                <c:pt idx="3">
                  <c:v>9.8000000000000007</c:v>
                </c:pt>
                <c:pt idx="4">
                  <c:v>9.32</c:v>
                </c:pt>
                <c:pt idx="5">
                  <c:v>18.8</c:v>
                </c:pt>
                <c:pt idx="6">
                  <c:v>27.6</c:v>
                </c:pt>
                <c:pt idx="8">
                  <c:v>208.28000000000003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A-4085-AD87-0D3EA2B87B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47603456"/>
        <c:axId val="347605096"/>
        <c:axId val="0"/>
      </c:bar3DChart>
      <c:catAx>
        <c:axId val="3476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7605096"/>
        <c:crosses val="autoZero"/>
        <c:auto val="1"/>
        <c:lblAlgn val="ctr"/>
        <c:lblOffset val="100"/>
        <c:noMultiLvlLbl val="0"/>
      </c:catAx>
      <c:valAx>
        <c:axId val="34760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-[$€-2]\ * #,##0.00_-;\-[$€-2]\ * #,##0.00_-;_-[$€-2]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760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Hoja1!$A$2:$A$15</c:f>
              <c:strCache>
                <c:ptCount val="14"/>
                <c:pt idx="0">
                  <c:v>Raspberry Pi</c:v>
                </c:pt>
                <c:pt idx="1">
                  <c:v>Arduino</c:v>
                </c:pt>
                <c:pt idx="2">
                  <c:v>Relé</c:v>
                </c:pt>
                <c:pt idx="3">
                  <c:v>FC-37</c:v>
                </c:pt>
                <c:pt idx="4">
                  <c:v>FC-28</c:v>
                </c:pt>
                <c:pt idx="5">
                  <c:v>DHT-11</c:v>
                </c:pt>
                <c:pt idx="6">
                  <c:v>TF-S201</c:v>
                </c:pt>
                <c:pt idx="8">
                  <c:v>TOTAL HW</c:v>
                </c:pt>
                <c:pt idx="10">
                  <c:v>Beneficio</c:v>
                </c:pt>
                <c:pt idx="11">
                  <c:v>Amortización</c:v>
                </c:pt>
                <c:pt idx="13">
                  <c:v>TOTAL</c:v>
                </c:pt>
              </c:strCache>
            </c:strRef>
          </c:cat>
          <c:val>
            <c:numRef>
              <c:f>Hoja1!$B$2:$B$15</c:f>
              <c:numCache>
                <c:formatCode>_-[$€-2]\ * #,##0.00_-;\-[$€-2]\ * #,##0.00_-;_-[$€-2]\ * "-"??_-;_-@_-</c:formatCode>
                <c:ptCount val="14"/>
                <c:pt idx="0">
                  <c:v>40</c:v>
                </c:pt>
                <c:pt idx="1">
                  <c:v>95.8</c:v>
                </c:pt>
                <c:pt idx="2">
                  <c:v>6.96</c:v>
                </c:pt>
                <c:pt idx="3">
                  <c:v>9.8000000000000007</c:v>
                </c:pt>
                <c:pt idx="4">
                  <c:v>9.32</c:v>
                </c:pt>
                <c:pt idx="5">
                  <c:v>18.8</c:v>
                </c:pt>
                <c:pt idx="6">
                  <c:v>27.6</c:v>
                </c:pt>
                <c:pt idx="8">
                  <c:v>208.28000000000003</c:v>
                </c:pt>
                <c:pt idx="10">
                  <c:v>31.242000000000004</c:v>
                </c:pt>
                <c:pt idx="11">
                  <c:v>10.414000000000001</c:v>
                </c:pt>
                <c:pt idx="13">
                  <c:v>249.93600000000004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0-4FD4-BC58-2C2D0AAEC9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0112616"/>
        <c:axId val="490112944"/>
        <c:axId val="0"/>
      </c:bar3DChart>
      <c:catAx>
        <c:axId val="49011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0112944"/>
        <c:crosses val="autoZero"/>
        <c:auto val="1"/>
        <c:lblAlgn val="ctr"/>
        <c:lblOffset val="100"/>
        <c:noMultiLvlLbl val="0"/>
      </c:catAx>
      <c:valAx>
        <c:axId val="49011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-[$€-2]\ * #,##0.00_-;\-[$€-2]\ * #,##0.00_-;_-[$€-2]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011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41001-4E61-4271-96AF-469ECDDDEAE2}" type="datetimeFigureOut">
              <a:rPr lang="es-ES" smtClean="0"/>
              <a:t>05/07/2017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4920-854C-41D9-B89C-248E50AA26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13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D2BA-9410-47DB-BC0F-82517E592FC7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94A-39D5-42F1-A0B9-94D6B6EAA2CF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8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B4E-91B4-4CD5-B68A-ABF9D56C0DC4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2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FE4A-A7E0-42D6-8961-B3E52D024E58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2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1FDA-3940-4F84-BDE8-C4C2A349C92D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6910-AAFF-450D-9CD4-5C11EBC9D852}" type="datetime1">
              <a:rPr lang="es-ES" smtClean="0"/>
              <a:t>05/07/2017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59B-28C5-451E-963D-A242E773E043}" type="datetime1">
              <a:rPr lang="es-ES" smtClean="0"/>
              <a:t>05/07/2017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60A-6373-48E4-9895-D9A932576928}" type="datetime1">
              <a:rPr lang="es-ES" smtClean="0"/>
              <a:t>05/07/2017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6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CD-9CB8-4EE1-8EF8-67E6CA696D54}" type="datetime1">
              <a:rPr lang="es-ES" smtClean="0"/>
              <a:t>05/07/2017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52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03E55D-5E9A-4674-9A40-B1D26DB10503}" type="datetime1">
              <a:rPr lang="es-ES" smtClean="0"/>
              <a:t>05/07/2017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52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1FCD-78D1-4AE6-A68D-9933FFE4FFA1}" type="datetime1">
              <a:rPr lang="es-ES" smtClean="0"/>
              <a:t>05/07/2017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8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3CB220-A192-4DC7-BFFF-0564B983D33E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Sistema de riego automatizado y distribuido con control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1400" dirty="0" smtClean="0"/>
              <a:t>Autor: Francisco Javier Solís franco</a:t>
            </a:r>
          </a:p>
          <a:p>
            <a:r>
              <a:rPr lang="es-ES" sz="1400" dirty="0" smtClean="0"/>
              <a:t>Tutor: Ángel francisco Jiménez Fernández</a:t>
            </a:r>
          </a:p>
          <a:p>
            <a:r>
              <a:rPr lang="es-ES" sz="1400" dirty="0" smtClean="0"/>
              <a:t>Cotutora: Elena </a:t>
            </a:r>
            <a:r>
              <a:rPr lang="es-ES" sz="1400" dirty="0" err="1" smtClean="0"/>
              <a:t>Cerezuela</a:t>
            </a:r>
            <a:r>
              <a:rPr lang="es-ES" sz="1400" dirty="0" smtClean="0"/>
              <a:t> Escudero</a:t>
            </a:r>
          </a:p>
          <a:p>
            <a:r>
              <a:rPr lang="es-ES" sz="1400" dirty="0" smtClean="0"/>
              <a:t>Grado en Ingeniería informática-ingeniería de computadores</a:t>
            </a:r>
            <a:endParaRPr lang="es-ES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597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Arduino</a:t>
            </a:r>
            <a:endParaRPr lang="es-ES" sz="2800" dirty="0" smtClean="0"/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10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42" y="1845734"/>
            <a:ext cx="6846276" cy="42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FC-37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11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91" y="1845734"/>
            <a:ext cx="4352778" cy="43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FC-28</a:t>
            </a:r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12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57" y="1845734"/>
            <a:ext cx="4366846" cy="43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Relay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13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57" y="1845734"/>
            <a:ext cx="4231445" cy="42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YF-S201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14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6" y="1845734"/>
            <a:ext cx="6531407" cy="40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DHT-11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15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7" y="1894384"/>
            <a:ext cx="5234745" cy="39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4- Implementación Firmware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</a:t>
            </a:r>
            <a:r>
              <a:rPr lang="es-ES" dirty="0" err="1" smtClean="0"/>
              <a:t>Arduino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16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43" y="1908144"/>
            <a:ext cx="5470873" cy="40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4- Implementación Firmware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</a:t>
            </a:r>
            <a:r>
              <a:rPr lang="es-ES" dirty="0" err="1" smtClean="0"/>
              <a:t>Raspberry</a:t>
            </a:r>
            <a:r>
              <a:rPr lang="es-ES" dirty="0" smtClean="0"/>
              <a:t> (Configuración)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17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66" y="2223216"/>
            <a:ext cx="6179227" cy="36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4- Implementación Firmware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</a:t>
            </a:r>
            <a:r>
              <a:rPr lang="es-ES" dirty="0" err="1" smtClean="0"/>
              <a:t>Raspberry</a:t>
            </a:r>
            <a:r>
              <a:rPr lang="es-ES" dirty="0" smtClean="0"/>
              <a:t> (Inserción de datos)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18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646" y="2222294"/>
            <a:ext cx="5373667" cy="36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Python: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19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363"/>
            <a:ext cx="3925096" cy="32845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31363"/>
            <a:ext cx="4974339" cy="328454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42949" y="5891007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Hora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398562" y="5869094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24H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8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1- Introducción y Objetivos.</a:t>
            </a:r>
          </a:p>
          <a:p>
            <a:r>
              <a:rPr lang="es-ES" dirty="0" smtClean="0"/>
              <a:t>2- Arquitectura.</a:t>
            </a:r>
          </a:p>
          <a:p>
            <a:r>
              <a:rPr lang="es-ES" dirty="0" smtClean="0"/>
              <a:t>3- Diseño </a:t>
            </a:r>
            <a:r>
              <a:rPr lang="es-ES" dirty="0"/>
              <a:t>H</a:t>
            </a:r>
            <a:r>
              <a:rPr lang="es-ES" dirty="0" smtClean="0"/>
              <a:t>ardware.</a:t>
            </a:r>
          </a:p>
          <a:p>
            <a:r>
              <a:rPr lang="es-ES" dirty="0" smtClean="0"/>
              <a:t>4- Implementación Firmware.</a:t>
            </a:r>
          </a:p>
          <a:p>
            <a:r>
              <a:rPr lang="es-ES" dirty="0" smtClean="0"/>
              <a:t>5- Software.</a:t>
            </a:r>
          </a:p>
          <a:p>
            <a:r>
              <a:rPr lang="es-ES" dirty="0" smtClean="0"/>
              <a:t>6- Planificación y Costes.</a:t>
            </a:r>
          </a:p>
          <a:p>
            <a:r>
              <a:rPr lang="es-ES" dirty="0" smtClean="0"/>
              <a:t>7- Conclusiones.</a:t>
            </a:r>
          </a:p>
          <a:p>
            <a:r>
              <a:rPr lang="es-ES" dirty="0" smtClean="0"/>
              <a:t>8- Trabajo Futuro.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563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API: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20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24" y="1845734"/>
            <a:ext cx="4276512" cy="44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Base de Datos: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21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41" y="1845734"/>
            <a:ext cx="7153117" cy="43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Interfaz de usuario: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22</a:t>
            </a:fld>
            <a:endParaRPr lang="es-ES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17" y="2286617"/>
            <a:ext cx="7887721" cy="31415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156309" y="5499762"/>
            <a:ext cx="194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BootStrap</a:t>
            </a:r>
            <a:r>
              <a:rPr lang="es-ES" dirty="0" smtClean="0"/>
              <a:t>, JS, 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4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Interfaz de usuario: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23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59" y="2321290"/>
            <a:ext cx="6995842" cy="30722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5246199" y="5608136"/>
            <a:ext cx="176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HIGHCHARTS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Apache: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Configuración Puerto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PHP 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Web y API en </a:t>
            </a:r>
            <a:r>
              <a:rPr lang="es-ES" dirty="0" err="1" smtClean="0"/>
              <a:t>htdocs</a:t>
            </a:r>
            <a:r>
              <a:rPr lang="es-ES" dirty="0" smtClean="0"/>
              <a:t> (</a:t>
            </a:r>
            <a:r>
              <a:rPr lang="es-ES" dirty="0" err="1" smtClean="0"/>
              <a:t>CodeIgniter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24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604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25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67" y="1771045"/>
            <a:ext cx="3849394" cy="45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6- Planificación y Costes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s-ES" sz="2800" dirty="0" smtClean="0"/>
              <a:t>Tareas: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Definición del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Tecnología a usar.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UML.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Programación BBDD.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Testeo y errores BBDD.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Programación y testeo individual del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Programación conjunta.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Testeo programación conjunta.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Comunicaciones.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Integración con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Pruebas unitarias.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Pruebas de campo.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Corrección de errores.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Documentación.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Prototipo.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26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3543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6- Planificación y Costes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Gantt: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27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39" y="1845734"/>
            <a:ext cx="8113286" cy="44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10535925" y="3672748"/>
            <a:ext cx="96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8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6- Planificación y Costes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Costes: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28</a:t>
            </a:fld>
            <a:endParaRPr lang="es-ES" sz="2000" b="1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47952572"/>
              </p:ext>
            </p:extLst>
          </p:nvPr>
        </p:nvGraphicFramePr>
        <p:xfrm>
          <a:off x="1097280" y="2560876"/>
          <a:ext cx="5142932" cy="259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ector recto 6"/>
          <p:cNvCxnSpPr>
            <a:stCxn id="3" idx="0"/>
            <a:endCxn id="3" idx="2"/>
          </p:cNvCxnSpPr>
          <p:nvPr/>
        </p:nvCxnSpPr>
        <p:spPr>
          <a:xfrm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263027" y="5499761"/>
            <a:ext cx="28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Coste Prototipo completo</a:t>
            </a:r>
            <a:endParaRPr lang="es-ES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872316062"/>
              </p:ext>
            </p:extLst>
          </p:nvPr>
        </p:nvGraphicFramePr>
        <p:xfrm>
          <a:off x="6147824" y="2823501"/>
          <a:ext cx="5400040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7349246" y="5499761"/>
            <a:ext cx="34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Coste con beneficio y amortización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7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7- 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Suplir las carencias de riegos baratos frente a fallos.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 remoto.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Uso de tecnologías y plataformas de código abierto y libre.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 de los periodos de lluvia.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Tecnología inalámbrica.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Red de nodos.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Retrasos en la planificación al usar distribuidores Asiáticos.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29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234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Introducción: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Agricultores con riegos automáticos pero con programación manual.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Impacto medio ambiental por los consumos no controlados y los desplazamientos.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Sequías por el cambio climático y pozos.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Riego innecesario en caso de lluvia o humedad de la tierra suficiente.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Entrada al </a:t>
            </a:r>
            <a:r>
              <a:rPr lang="es-ES" dirty="0" err="1" smtClean="0"/>
              <a:t>IoT</a:t>
            </a:r>
            <a:r>
              <a:rPr lang="es-ES" dirty="0" smtClean="0"/>
              <a:t> dotando de conectividad el sistema de riego. 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3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234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8- Trabajo Futuro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Registro de lluvias.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Red de nodos.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Control por usuario.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App (Smartphone) y BOT.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Mejora de las estadísticas.(Interfaz)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30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45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sz="4000" dirty="0" smtClean="0"/>
          </a:p>
          <a:p>
            <a:pPr algn="ctr"/>
            <a:endParaRPr lang="es-ES" sz="4000" dirty="0"/>
          </a:p>
          <a:p>
            <a:pPr algn="ctr"/>
            <a:r>
              <a:rPr lang="es-ES" sz="4000" dirty="0" smtClean="0"/>
              <a:t>DEMOSTRACIÓN y PREGUNTAS.</a:t>
            </a:r>
            <a:endParaRPr lang="es-ES" sz="4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31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7908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Objetivos primarios: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Sistema empotrado y distribuido de riego automático.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Obtención de datos (Temperatura, Humedad, consumo de agua, etc…).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Estadísticas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Uso de plataformas libres.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4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9668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Objetivos secundarios: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Controlador de riego con </a:t>
            </a:r>
            <a:r>
              <a:rPr lang="es-ES" dirty="0" err="1" smtClean="0"/>
              <a:t>Raspberry</a:t>
            </a:r>
            <a:r>
              <a:rPr lang="es-ES" dirty="0" smtClean="0"/>
              <a:t> 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Firmware para </a:t>
            </a:r>
            <a:r>
              <a:rPr lang="es-ES" dirty="0" err="1" smtClean="0"/>
              <a:t>Arduino</a:t>
            </a:r>
            <a:r>
              <a:rPr lang="es-ES" dirty="0"/>
              <a:t> </a:t>
            </a:r>
            <a:r>
              <a:rPr lang="es-ES" dirty="0" smtClean="0"/>
              <a:t>para la comunicación con </a:t>
            </a:r>
            <a:r>
              <a:rPr lang="es-ES" dirty="0" err="1" smtClean="0"/>
              <a:t>Rpi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Base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 mediante Web.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5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41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sz="2800" dirty="0" smtClean="0"/>
              <a:t>Tecnología usada: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Arduino</a:t>
            </a: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Raspberry</a:t>
            </a:r>
            <a:r>
              <a:rPr lang="es-ES" dirty="0" smtClean="0"/>
              <a:t> 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Sensores y actuadores.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CodeIgniter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Apache.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Raspbian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Eclipse.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MySQL</a:t>
            </a:r>
            <a:r>
              <a:rPr lang="es-ES" dirty="0" smtClean="0"/>
              <a:t> </a:t>
            </a:r>
            <a:r>
              <a:rPr lang="es-ES" dirty="0" err="1" smtClean="0"/>
              <a:t>WorkBench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6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933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2- Arquitectura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Cliente-Servidor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7</a:t>
            </a:fld>
            <a:endParaRPr lang="es-ES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95389"/>
            <a:ext cx="9925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2- Arquitectura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Sistema completo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03" y="1845734"/>
            <a:ext cx="6681567" cy="424860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8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0456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err="1" smtClean="0"/>
              <a:t>Raspberry</a:t>
            </a:r>
            <a:r>
              <a:rPr lang="es-ES" sz="2800" dirty="0" smtClean="0"/>
              <a:t> Pi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9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94" y="2480969"/>
            <a:ext cx="9708972" cy="27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547</Words>
  <Application>Microsoft Office PowerPoint</Application>
  <PresentationFormat>Panorámica</PresentationFormat>
  <Paragraphs>170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Retrospección</vt:lpstr>
      <vt:lpstr>Sistema de riego automatizado y distribuido con control web</vt:lpstr>
      <vt:lpstr>Contenido</vt:lpstr>
      <vt:lpstr>1- Introducción y Objetivos</vt:lpstr>
      <vt:lpstr>1- Introducción y Objetivos</vt:lpstr>
      <vt:lpstr>1- Introducción y Objetivos</vt:lpstr>
      <vt:lpstr>1- Introducción y Objetivos</vt:lpstr>
      <vt:lpstr>2- Arquitectura </vt:lpstr>
      <vt:lpstr>2- Arquitectura </vt:lpstr>
      <vt:lpstr>3- Diseño Hardware </vt:lpstr>
      <vt:lpstr>3- Diseño Hardware </vt:lpstr>
      <vt:lpstr>3- Diseño Hardware  </vt:lpstr>
      <vt:lpstr>3- Diseño Hardware  </vt:lpstr>
      <vt:lpstr>3- Diseño Hardware  </vt:lpstr>
      <vt:lpstr>3- Diseño Hardware  </vt:lpstr>
      <vt:lpstr>3- Diseño Hardware  </vt:lpstr>
      <vt:lpstr>4- Implementación Firmware</vt:lpstr>
      <vt:lpstr>4- Implementación Firmware</vt:lpstr>
      <vt:lpstr>4- Implementación Firmware</vt:lpstr>
      <vt:lpstr>5- Software</vt:lpstr>
      <vt:lpstr>5- Software</vt:lpstr>
      <vt:lpstr>5- Software</vt:lpstr>
      <vt:lpstr>5- Software</vt:lpstr>
      <vt:lpstr>5- Software</vt:lpstr>
      <vt:lpstr>5- Software</vt:lpstr>
      <vt:lpstr>5- Software</vt:lpstr>
      <vt:lpstr>6- Planificación y Costes</vt:lpstr>
      <vt:lpstr>6- Planificación y Costes</vt:lpstr>
      <vt:lpstr>6- Planificación y Costes</vt:lpstr>
      <vt:lpstr>7- Conclusiones</vt:lpstr>
      <vt:lpstr>8- Trabajo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riego automatizado y distribuido con control web</dc:title>
  <dc:creator>Fran9101</dc:creator>
  <cp:lastModifiedBy>Fran9101</cp:lastModifiedBy>
  <cp:revision>42</cp:revision>
  <dcterms:created xsi:type="dcterms:W3CDTF">2017-06-21T17:33:46Z</dcterms:created>
  <dcterms:modified xsi:type="dcterms:W3CDTF">2017-07-05T14:48:19Z</dcterms:modified>
</cp:coreProperties>
</file>