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3"/>
  </p:notesMasterIdLst>
  <p:sldIdLst>
    <p:sldId id="256" r:id="rId2"/>
    <p:sldId id="257" r:id="rId3"/>
    <p:sldId id="258" r:id="rId4"/>
    <p:sldId id="276" r:id="rId5"/>
    <p:sldId id="278" r:id="rId6"/>
    <p:sldId id="277" r:id="rId7"/>
    <p:sldId id="259" r:id="rId8"/>
    <p:sldId id="266" r:id="rId9"/>
    <p:sldId id="260" r:id="rId10"/>
    <p:sldId id="267" r:id="rId11"/>
    <p:sldId id="268" r:id="rId12"/>
    <p:sldId id="269" r:id="rId13"/>
    <p:sldId id="270" r:id="rId14"/>
    <p:sldId id="271" r:id="rId15"/>
    <p:sldId id="273" r:id="rId16"/>
    <p:sldId id="261" r:id="rId17"/>
    <p:sldId id="274" r:id="rId18"/>
    <p:sldId id="275" r:id="rId19"/>
    <p:sldId id="262" r:id="rId20"/>
    <p:sldId id="279" r:id="rId21"/>
    <p:sldId id="280" r:id="rId22"/>
    <p:sldId id="281" r:id="rId23"/>
    <p:sldId id="286" r:id="rId24"/>
    <p:sldId id="282" r:id="rId25"/>
    <p:sldId id="283" r:id="rId26"/>
    <p:sldId id="263" r:id="rId27"/>
    <p:sldId id="284" r:id="rId28"/>
    <p:sldId id="285" r:id="rId29"/>
    <p:sldId id="264" r:id="rId30"/>
    <p:sldId id="265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lt1"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Precio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Hoja1!$A$2:$A$10</c:f>
              <c:strCache>
                <c:ptCount val="9"/>
                <c:pt idx="0">
                  <c:v>Raspberry Pi</c:v>
                </c:pt>
                <c:pt idx="1">
                  <c:v>Arduino</c:v>
                </c:pt>
                <c:pt idx="2">
                  <c:v>Relé</c:v>
                </c:pt>
                <c:pt idx="3">
                  <c:v>FC-37</c:v>
                </c:pt>
                <c:pt idx="4">
                  <c:v>FC-28</c:v>
                </c:pt>
                <c:pt idx="5">
                  <c:v>DHT-11</c:v>
                </c:pt>
                <c:pt idx="6">
                  <c:v>TF-S201</c:v>
                </c:pt>
                <c:pt idx="8">
                  <c:v>TOTAL HW</c:v>
                </c:pt>
              </c:strCache>
            </c:strRef>
          </c:cat>
          <c:val>
            <c:numRef>
              <c:f>Hoja1!$B$2:$B$10</c:f>
              <c:numCache>
                <c:formatCode>_-[$€-2]\ * #,##0.00_-;\-[$€-2]\ * #,##0.00_-;_-[$€-2]\ * "-"??_-;_-@_-</c:formatCode>
                <c:ptCount val="9"/>
                <c:pt idx="0">
                  <c:v>40</c:v>
                </c:pt>
                <c:pt idx="1">
                  <c:v>95.8</c:v>
                </c:pt>
                <c:pt idx="2">
                  <c:v>6.96</c:v>
                </c:pt>
                <c:pt idx="3">
                  <c:v>9.8000000000000007</c:v>
                </c:pt>
                <c:pt idx="4">
                  <c:v>9.32</c:v>
                </c:pt>
                <c:pt idx="5">
                  <c:v>18.8</c:v>
                </c:pt>
                <c:pt idx="6">
                  <c:v>27.6</c:v>
                </c:pt>
                <c:pt idx="8">
                  <c:v>208.28000000000003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8A-4085-AD87-0D3EA2B87B4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47603456"/>
        <c:axId val="347605096"/>
        <c:axId val="0"/>
      </c:bar3DChart>
      <c:catAx>
        <c:axId val="34760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47605096"/>
        <c:crosses val="autoZero"/>
        <c:auto val="1"/>
        <c:lblAlgn val="ctr"/>
        <c:lblOffset val="100"/>
        <c:noMultiLvlLbl val="0"/>
      </c:catAx>
      <c:valAx>
        <c:axId val="347605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_-[$€-2]\ * #,##0.00_-;\-[$€-2]\ * #,##0.00_-;_-[$€-2]\ 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47603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lt1"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Precio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translucentPowder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Hoja1!$A$2:$A$15</c:f>
              <c:strCache>
                <c:ptCount val="14"/>
                <c:pt idx="0">
                  <c:v>Raspberry Pi</c:v>
                </c:pt>
                <c:pt idx="1">
                  <c:v>Arduino</c:v>
                </c:pt>
                <c:pt idx="2">
                  <c:v>Relé</c:v>
                </c:pt>
                <c:pt idx="3">
                  <c:v>FC-37</c:v>
                </c:pt>
                <c:pt idx="4">
                  <c:v>FC-28</c:v>
                </c:pt>
                <c:pt idx="5">
                  <c:v>DHT-11</c:v>
                </c:pt>
                <c:pt idx="6">
                  <c:v>TF-S201</c:v>
                </c:pt>
                <c:pt idx="8">
                  <c:v>TOTAL HW</c:v>
                </c:pt>
                <c:pt idx="10">
                  <c:v>Beneficio</c:v>
                </c:pt>
                <c:pt idx="11">
                  <c:v>Amortización</c:v>
                </c:pt>
                <c:pt idx="13">
                  <c:v>TOTAL</c:v>
                </c:pt>
              </c:strCache>
            </c:strRef>
          </c:cat>
          <c:val>
            <c:numRef>
              <c:f>Hoja1!$B$2:$B$15</c:f>
              <c:numCache>
                <c:formatCode>_-[$€-2]\ * #,##0.00_-;\-[$€-2]\ * #,##0.00_-;_-[$€-2]\ * "-"??_-;_-@_-</c:formatCode>
                <c:ptCount val="14"/>
                <c:pt idx="0">
                  <c:v>40</c:v>
                </c:pt>
                <c:pt idx="1">
                  <c:v>95.8</c:v>
                </c:pt>
                <c:pt idx="2">
                  <c:v>6.96</c:v>
                </c:pt>
                <c:pt idx="3">
                  <c:v>9.8000000000000007</c:v>
                </c:pt>
                <c:pt idx="4">
                  <c:v>9.32</c:v>
                </c:pt>
                <c:pt idx="5">
                  <c:v>18.8</c:v>
                </c:pt>
                <c:pt idx="6">
                  <c:v>27.6</c:v>
                </c:pt>
                <c:pt idx="8">
                  <c:v>208.28000000000003</c:v>
                </c:pt>
                <c:pt idx="10">
                  <c:v>31.242000000000004</c:v>
                </c:pt>
                <c:pt idx="11">
                  <c:v>10.414000000000001</c:v>
                </c:pt>
                <c:pt idx="13">
                  <c:v>249.93600000000004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30-4FD4-BC58-2C2D0AAEC91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90112616"/>
        <c:axId val="490112944"/>
        <c:axId val="0"/>
      </c:bar3DChart>
      <c:catAx>
        <c:axId val="490112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90112944"/>
        <c:crosses val="autoZero"/>
        <c:auto val="1"/>
        <c:lblAlgn val="ctr"/>
        <c:lblOffset val="100"/>
        <c:noMultiLvlLbl val="0"/>
      </c:catAx>
      <c:valAx>
        <c:axId val="490112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_-[$€-2]\ * #,##0.00_-;\-[$€-2]\ * #,##0.00_-;_-[$€-2]\ 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90112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2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  <a:scene3d>
        <a:camera prst="orthographicFront"/>
        <a:lightRig rig="threePt" dir="t"/>
      </a:scene3d>
      <a:sp3d prstMaterial="translucentPowder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  <a:ln>
        <a:solidFill>
          <a:schemeClr val="phClr">
            <a:lumMod val="7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2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>
            <a:lumMod val="75000"/>
          </a:schemeClr>
        </a:solidFill>
      </a:ln>
      <a:scene3d>
        <a:camera prst="orthographicFront"/>
        <a:lightRig rig="threePt" dir="t"/>
      </a:scene3d>
      <a:sp3d prstMaterial="translucentPowder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  <a:ln>
        <a:solidFill>
          <a:schemeClr val="phClr">
            <a:lumMod val="7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41001-4E61-4271-96AF-469ECDDDEAE2}" type="datetimeFigureOut">
              <a:rPr lang="es-ES" smtClean="0"/>
              <a:t>05/07/2017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D4920-854C-41D9-B89C-248E50AA26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1137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D2BA-9410-47DB-BC0F-82517E592FC7}" type="datetime1">
              <a:rPr lang="es-ES" smtClean="0"/>
              <a:t>05/07/2017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65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894A-39D5-42F1-A0B9-94D6B6EAA2CF}" type="datetime1">
              <a:rPr lang="es-ES" smtClean="0"/>
              <a:t>05/07/2017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880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9B4E-91B4-4CD5-B68A-ABF9D56C0DC4}" type="datetime1">
              <a:rPr lang="es-ES" smtClean="0"/>
              <a:t>05/07/2017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321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FE4A-A7E0-42D6-8961-B3E52D024E58}" type="datetime1">
              <a:rPr lang="es-ES" smtClean="0"/>
              <a:t>05/07/2017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427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91FDA-3940-4F84-BDE8-C4C2A349C92D}" type="datetime1">
              <a:rPr lang="es-ES" smtClean="0"/>
              <a:t>05/07/2017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93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6910-AAFF-450D-9CD4-5C11EBC9D852}" type="datetime1">
              <a:rPr lang="es-ES" smtClean="0"/>
              <a:t>05/07/2017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94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259B-28C5-451E-963D-A242E773E043}" type="datetime1">
              <a:rPr lang="es-ES" smtClean="0"/>
              <a:t>05/07/2017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43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860A-6373-48E4-9895-D9A932576928}" type="datetime1">
              <a:rPr lang="es-ES" smtClean="0"/>
              <a:t>05/07/2017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464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04CD-9CB8-4EE1-8EF8-67E6CA696D54}" type="datetime1">
              <a:rPr lang="es-ES" smtClean="0"/>
              <a:t>05/07/2017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52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03E55D-5E9A-4674-9A40-B1D26DB10503}" type="datetime1">
              <a:rPr lang="es-ES" smtClean="0"/>
              <a:t>05/07/2017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CA6486-FEC5-4F79-92EA-D8BD87F07A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052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D1FCD-78D1-4AE6-A68D-9933FFE4FFA1}" type="datetime1">
              <a:rPr lang="es-ES" smtClean="0"/>
              <a:t>05/07/2017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83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3CB220-A192-4DC7-BFFF-0564B983D33E}" type="datetime1">
              <a:rPr lang="es-ES" smtClean="0"/>
              <a:t>05/07/2017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CA6486-FEC5-4F79-92EA-D8BD87F07A19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57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6600" dirty="0"/>
              <a:t>Sistema de riego automatizado y distribuido con control web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ES" sz="1400" dirty="0" smtClean="0"/>
              <a:t>Autor: Francisco Javier Solís franco</a:t>
            </a:r>
          </a:p>
          <a:p>
            <a:r>
              <a:rPr lang="es-ES" sz="1400" dirty="0" smtClean="0"/>
              <a:t>Tutor: Ángel francisco Jiménez Fernández</a:t>
            </a:r>
          </a:p>
          <a:p>
            <a:r>
              <a:rPr lang="es-ES" sz="1400" dirty="0" smtClean="0"/>
              <a:t>Cotutora: Elena </a:t>
            </a:r>
            <a:r>
              <a:rPr lang="es-ES" sz="1400" dirty="0" err="1" smtClean="0"/>
              <a:t>Cerezuela</a:t>
            </a:r>
            <a:r>
              <a:rPr lang="es-ES" sz="1400" dirty="0" smtClean="0"/>
              <a:t> Escudero</a:t>
            </a:r>
          </a:p>
          <a:p>
            <a:r>
              <a:rPr lang="es-ES" sz="1400" dirty="0" smtClean="0"/>
              <a:t>Grado en Ingeniería informática-ingeniería de computadores</a:t>
            </a:r>
            <a:endParaRPr lang="es-ES" sz="1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1</a:t>
            </a:fld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45970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3- Diseño Hardware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err="1" smtClean="0"/>
              <a:t>Arduino</a:t>
            </a:r>
            <a:endParaRPr lang="es-ES" sz="2800" dirty="0" smtClean="0"/>
          </a:p>
          <a:p>
            <a:endParaRPr lang="es-ES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10</a:t>
            </a:fld>
            <a:endParaRPr lang="es-ES" sz="20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342" y="1845734"/>
            <a:ext cx="6846276" cy="42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7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3- Diseño Hardware 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FC-37</a:t>
            </a:r>
          </a:p>
          <a:p>
            <a:endParaRPr lang="es-ES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11</a:t>
            </a:fld>
            <a:endParaRPr lang="es-ES" sz="2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8356742" y="1365723"/>
            <a:ext cx="2855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latin typeface="+mj-lt"/>
              </a:rPr>
              <a:t>Sensores y Actuadores</a:t>
            </a:r>
            <a:endParaRPr lang="es-ES" sz="2000" b="1" dirty="0">
              <a:latin typeface="+mj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091" y="1845734"/>
            <a:ext cx="4352778" cy="435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1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3- Diseño Hardware 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FC-28</a:t>
            </a:r>
          </a:p>
          <a:p>
            <a:endParaRPr lang="es-ES" sz="2800" dirty="0" smtClean="0"/>
          </a:p>
          <a:p>
            <a:endParaRPr lang="es-ES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12</a:t>
            </a:fld>
            <a:endParaRPr lang="es-ES" sz="2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8356742" y="1365723"/>
            <a:ext cx="2855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latin typeface="+mj-lt"/>
              </a:rPr>
              <a:t>Sensores y Actuadores</a:t>
            </a:r>
            <a:endParaRPr lang="es-ES" sz="2000" b="1" dirty="0">
              <a:latin typeface="+mj-lt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057" y="1845734"/>
            <a:ext cx="4366846" cy="436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3- Diseño Hardware 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err="1" smtClean="0"/>
              <a:t>Relay</a:t>
            </a:r>
            <a:endParaRPr lang="es-ES" sz="2800" dirty="0" smtClean="0"/>
          </a:p>
          <a:p>
            <a:endParaRPr lang="es-ES" sz="2800" dirty="0" smtClean="0"/>
          </a:p>
          <a:p>
            <a:endParaRPr lang="es-ES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13</a:t>
            </a:fld>
            <a:endParaRPr lang="es-ES" sz="2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8356742" y="1365723"/>
            <a:ext cx="2855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latin typeface="+mj-lt"/>
              </a:rPr>
              <a:t>Sensores y Actuadores</a:t>
            </a:r>
            <a:endParaRPr lang="es-ES" sz="2000" b="1" dirty="0">
              <a:latin typeface="+mj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757" y="1845734"/>
            <a:ext cx="4231445" cy="423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3- Diseño Hardware 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YF-S201</a:t>
            </a:r>
          </a:p>
          <a:p>
            <a:endParaRPr lang="es-ES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14</a:t>
            </a:fld>
            <a:endParaRPr lang="es-ES" sz="2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8356742" y="1365723"/>
            <a:ext cx="2855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latin typeface="+mj-lt"/>
              </a:rPr>
              <a:t>Sensores y Actuadores</a:t>
            </a:r>
            <a:endParaRPr lang="es-ES" sz="2000" b="1" dirty="0">
              <a:latin typeface="+mj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6" y="1845734"/>
            <a:ext cx="6531407" cy="405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9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3- Diseño Hardware 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DHT-11</a:t>
            </a:r>
          </a:p>
          <a:p>
            <a:endParaRPr lang="es-ES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15</a:t>
            </a:fld>
            <a:endParaRPr lang="es-ES" sz="20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8356742" y="1365723"/>
            <a:ext cx="2855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latin typeface="+mj-lt"/>
              </a:rPr>
              <a:t>Sensores y Actuadores</a:t>
            </a:r>
            <a:endParaRPr lang="es-ES" sz="2000" b="1" dirty="0">
              <a:latin typeface="+mj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107" y="1894384"/>
            <a:ext cx="5234745" cy="392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6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4- Implementación Firmware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Protocolo </a:t>
            </a:r>
            <a:r>
              <a:rPr lang="es-ES" dirty="0" err="1" smtClean="0"/>
              <a:t>Arduino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16</a:t>
            </a:fld>
            <a:endParaRPr lang="es-ES" sz="20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043" y="1908144"/>
            <a:ext cx="5470873" cy="4069324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3391043" y="1908144"/>
            <a:ext cx="617089" cy="36862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5684806" y="1908144"/>
            <a:ext cx="617089" cy="36862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72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4- Implementación Firmware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Protocolo </a:t>
            </a:r>
            <a:r>
              <a:rPr lang="es-ES" dirty="0" err="1" smtClean="0"/>
              <a:t>Raspberry</a:t>
            </a:r>
            <a:r>
              <a:rPr lang="es-ES" dirty="0" smtClean="0"/>
              <a:t> (Configuración)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17</a:t>
            </a:fld>
            <a:endParaRPr lang="es-ES" sz="20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66" y="2223216"/>
            <a:ext cx="6179227" cy="364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0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4- Implementación Firmware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Protocolo </a:t>
            </a:r>
            <a:r>
              <a:rPr lang="es-ES" dirty="0" err="1" smtClean="0"/>
              <a:t>Raspberry</a:t>
            </a:r>
            <a:r>
              <a:rPr lang="es-ES" dirty="0" smtClean="0"/>
              <a:t> (Inserción de datos)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18</a:t>
            </a:fld>
            <a:endParaRPr lang="es-ES" sz="20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646" y="2222294"/>
            <a:ext cx="5373667" cy="36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5- Software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Python: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19</a:t>
            </a:fld>
            <a:endParaRPr lang="es-ES" sz="20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31363"/>
            <a:ext cx="3925096" cy="32845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431363"/>
            <a:ext cx="4974339" cy="328454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442949" y="5891007"/>
            <a:ext cx="257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Cada Hora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8398562" y="5869094"/>
            <a:ext cx="257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Cada 24H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86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1- Introducción y Objetivos.</a:t>
            </a:r>
          </a:p>
          <a:p>
            <a:r>
              <a:rPr lang="es-ES" dirty="0" smtClean="0"/>
              <a:t>2- Arquitectura.</a:t>
            </a:r>
          </a:p>
          <a:p>
            <a:r>
              <a:rPr lang="es-ES" dirty="0" smtClean="0"/>
              <a:t>3- Diseño </a:t>
            </a:r>
            <a:r>
              <a:rPr lang="es-ES" dirty="0"/>
              <a:t>H</a:t>
            </a:r>
            <a:r>
              <a:rPr lang="es-ES" dirty="0" smtClean="0"/>
              <a:t>ardware.</a:t>
            </a:r>
          </a:p>
          <a:p>
            <a:r>
              <a:rPr lang="es-ES" dirty="0" smtClean="0"/>
              <a:t>4- Implementación Firmware.</a:t>
            </a:r>
          </a:p>
          <a:p>
            <a:r>
              <a:rPr lang="es-ES" dirty="0" smtClean="0"/>
              <a:t>5- Software.</a:t>
            </a:r>
          </a:p>
          <a:p>
            <a:r>
              <a:rPr lang="es-ES" dirty="0" smtClean="0"/>
              <a:t>6- Planificación y Costes.</a:t>
            </a:r>
          </a:p>
          <a:p>
            <a:r>
              <a:rPr lang="es-ES" dirty="0" smtClean="0"/>
              <a:t>7- Conclusiones.</a:t>
            </a:r>
          </a:p>
          <a:p>
            <a:r>
              <a:rPr lang="es-ES" dirty="0" smtClean="0"/>
              <a:t>8- Trabajo Futuro.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2</a:t>
            </a:fld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95632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5- Software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API: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20</a:t>
            </a:fld>
            <a:endParaRPr lang="es-ES" sz="20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224" y="1845734"/>
            <a:ext cx="4276512" cy="44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4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5- Software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Base de Datos: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21</a:t>
            </a:fld>
            <a:endParaRPr lang="es-ES" sz="20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341" y="1845734"/>
            <a:ext cx="7153117" cy="431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3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5- Software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Interfaz de usuario: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22</a:t>
            </a:fld>
            <a:endParaRPr lang="es-ES" sz="2000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617" y="2286617"/>
            <a:ext cx="7887721" cy="3141593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5156309" y="5499762"/>
            <a:ext cx="194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BootStrap</a:t>
            </a:r>
            <a:r>
              <a:rPr lang="es-ES" dirty="0" smtClean="0"/>
              <a:t>, JS, PHP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548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5- Software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Interfaz de usuario: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23</a:t>
            </a:fld>
            <a:endParaRPr lang="es-ES" sz="20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559" y="2321290"/>
            <a:ext cx="6995842" cy="307224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/>
          <p:cNvSpPr txBox="1"/>
          <p:nvPr/>
        </p:nvSpPr>
        <p:spPr>
          <a:xfrm>
            <a:off x="5246199" y="5608136"/>
            <a:ext cx="176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HIGHCHARTS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367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5- Software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Apache: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Configuración Puerto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PHP 5.0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Web y API en </a:t>
            </a:r>
            <a:r>
              <a:rPr lang="es-ES" dirty="0" err="1" smtClean="0"/>
              <a:t>htdocs</a:t>
            </a:r>
            <a:r>
              <a:rPr lang="es-ES" dirty="0" smtClean="0"/>
              <a:t> (</a:t>
            </a:r>
            <a:r>
              <a:rPr lang="es-ES" dirty="0" err="1" smtClean="0"/>
              <a:t>CodeIgniter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24</a:t>
            </a:fld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96043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5- Software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Arduino</a:t>
            </a:r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25</a:t>
            </a:fld>
            <a:endParaRPr lang="es-ES" sz="20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967" y="1771045"/>
            <a:ext cx="3849394" cy="455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5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6- Planificación y Costes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s-ES" sz="2800" dirty="0" smtClean="0"/>
              <a:t>Tareas: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Definición del sistema.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Tecnología a usar.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UML.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Programación BBDD.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Testeo y errores BBDD.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Programación y testeo individual del hardware.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Programación conjunta.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Testeo programación conjunta.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Web.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Comunicaciones.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Integración con Hardware.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Pruebas unitarias.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Pruebas de campo.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Corrección de errores.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Documentación.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Prototipo.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26</a:t>
            </a:fld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235432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6- Planificación y Costes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Gantt:</a:t>
            </a:r>
            <a:endParaRPr lang="es-ES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27</a:t>
            </a:fld>
            <a:endParaRPr lang="es-ES" sz="20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239" y="1845734"/>
            <a:ext cx="8113286" cy="44141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/>
          <p:cNvSpPr txBox="1"/>
          <p:nvPr/>
        </p:nvSpPr>
        <p:spPr>
          <a:xfrm>
            <a:off x="10556470" y="3534248"/>
            <a:ext cx="967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TOTAL: 300H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87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6- Planificación y Costes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 smtClean="0"/>
              <a:t>Costes:</a:t>
            </a:r>
            <a:endParaRPr lang="es-ES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28</a:t>
            </a:fld>
            <a:endParaRPr lang="es-ES" sz="2000" b="1" dirty="0"/>
          </a:p>
        </p:txBody>
      </p:sp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947952572"/>
              </p:ext>
            </p:extLst>
          </p:nvPr>
        </p:nvGraphicFramePr>
        <p:xfrm>
          <a:off x="1097280" y="2560876"/>
          <a:ext cx="5142932" cy="2593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Conector recto 6"/>
          <p:cNvCxnSpPr>
            <a:stCxn id="3" idx="0"/>
            <a:endCxn id="3" idx="2"/>
          </p:cNvCxnSpPr>
          <p:nvPr/>
        </p:nvCxnSpPr>
        <p:spPr>
          <a:xfrm>
            <a:off x="6126480" y="1845734"/>
            <a:ext cx="0" cy="4023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2263027" y="5499761"/>
            <a:ext cx="281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Coste Prototipo completo</a:t>
            </a:r>
            <a:endParaRPr lang="es-ES" dirty="0"/>
          </a:p>
        </p:txBody>
      </p:sp>
      <p:graphicFrame>
        <p:nvGraphicFramePr>
          <p:cNvPr id="9" name="Gráfico 8"/>
          <p:cNvGraphicFramePr/>
          <p:nvPr>
            <p:extLst>
              <p:ext uri="{D42A27DB-BD31-4B8C-83A1-F6EECF244321}">
                <p14:modId xmlns:p14="http://schemas.microsoft.com/office/powerpoint/2010/main" val="872316062"/>
              </p:ext>
            </p:extLst>
          </p:nvPr>
        </p:nvGraphicFramePr>
        <p:xfrm>
          <a:off x="6147824" y="2823501"/>
          <a:ext cx="5400040" cy="233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7349246" y="5499761"/>
            <a:ext cx="346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Coste con beneficio y amortización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478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7- 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Suplir las carencias de riegos baratos frente a fallos.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Control remoto.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Uso de tecnologías y plataformas de código abierto y libre.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Control de los periodos de lluvia.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Tecnología inalámbrica.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Red de nodos.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Retrasos en la planificación al usar distribuidores Asiáticos.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29</a:t>
            </a:fld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272343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1- Introducción y Objetivos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 smtClean="0"/>
              <a:t>Introducción: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Agricultores con riegos automáticos pero con programación manual.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Impacto medio ambiental por los consumos no controlados y los desplazamientos.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Sequías por el cambio climático y pozos.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Riego innecesario en caso de lluvia o humedad de la tierra suficiente.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Entrada al </a:t>
            </a:r>
            <a:r>
              <a:rPr lang="es-ES" dirty="0" err="1" smtClean="0"/>
              <a:t>IoT</a:t>
            </a:r>
            <a:r>
              <a:rPr lang="es-ES" dirty="0" smtClean="0"/>
              <a:t> dotando de conectividad el sistema de riego. 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3</a:t>
            </a:fld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62347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8- Trabajo Futuro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s-ES" dirty="0" smtClean="0"/>
              <a:t> Registro de lluvias.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 smtClean="0"/>
              <a:t>Red de nodos.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 smtClean="0"/>
              <a:t>Control por usuario.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 smtClean="0"/>
              <a:t>App (Smartphone) y BOT.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 smtClean="0"/>
              <a:t>Mejora de las estadísticas.(Interfaz)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30</a:t>
            </a:fld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45421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s-ES" sz="4000" dirty="0" smtClean="0"/>
          </a:p>
          <a:p>
            <a:pPr algn="ctr"/>
            <a:endParaRPr lang="es-ES" sz="4000" dirty="0"/>
          </a:p>
          <a:p>
            <a:pPr algn="ctr"/>
            <a:r>
              <a:rPr lang="es-ES" sz="4000" smtClean="0"/>
              <a:t>DEMOSTRACIÓN </a:t>
            </a:r>
            <a:r>
              <a:rPr lang="es-ES" sz="4000" smtClean="0"/>
              <a:t>Y </a:t>
            </a:r>
            <a:r>
              <a:rPr lang="es-ES" sz="4000" dirty="0" smtClean="0"/>
              <a:t>PREGUNTAS.</a:t>
            </a:r>
            <a:endParaRPr lang="es-ES" sz="4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31</a:t>
            </a:fld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79086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1- Introducción y Objetivos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 smtClean="0"/>
              <a:t>Objetivos primarios: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Sistema empotrado y distribuido de riego automático.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Obtención de datos (Temperatura, Humedad, consumo de agua, etc…).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Estadísticas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Uso de plataformas libres.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4</a:t>
            </a:fld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96683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1- Introducción y Objetivos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 smtClean="0"/>
              <a:t>Objetivos secundarios: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Controlador de riego con </a:t>
            </a:r>
            <a:r>
              <a:rPr lang="es-ES" dirty="0" err="1" smtClean="0"/>
              <a:t>Raspberry</a:t>
            </a:r>
            <a:r>
              <a:rPr lang="es-ES" dirty="0" smtClean="0"/>
              <a:t> 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Firmware para </a:t>
            </a:r>
            <a:r>
              <a:rPr lang="es-ES" dirty="0" err="1" smtClean="0"/>
              <a:t>Arduino</a:t>
            </a:r>
            <a:r>
              <a:rPr lang="es-ES" dirty="0"/>
              <a:t> </a:t>
            </a:r>
            <a:r>
              <a:rPr lang="es-ES" dirty="0" smtClean="0"/>
              <a:t>para la comunicación con </a:t>
            </a:r>
            <a:r>
              <a:rPr lang="es-ES" dirty="0" err="1" smtClean="0"/>
              <a:t>Rpi</a:t>
            </a:r>
            <a:r>
              <a:rPr lang="es-E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Base de datos.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Control mediante Web.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5</a:t>
            </a:fld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27412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1- Introducción y Objetivos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s-ES" sz="2800" dirty="0" smtClean="0"/>
              <a:t>Tecnología usada: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 smtClean="0"/>
              <a:t>Arduino</a:t>
            </a:r>
            <a:endParaRPr lang="es-E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 smtClean="0"/>
              <a:t>Raspberry</a:t>
            </a:r>
            <a:r>
              <a:rPr lang="es-ES" dirty="0" smtClean="0"/>
              <a:t> 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Sensores y actuadores.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 smtClean="0"/>
              <a:t>MySQL</a:t>
            </a:r>
            <a:r>
              <a:rPr lang="es-E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 smtClean="0"/>
              <a:t>CodeIgniter</a:t>
            </a:r>
            <a:r>
              <a:rPr lang="es-E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Apache.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 smtClean="0"/>
              <a:t>Raspbian</a:t>
            </a:r>
            <a:r>
              <a:rPr lang="es-E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Eclipse.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 smtClean="0"/>
              <a:t>MySQL</a:t>
            </a:r>
            <a:r>
              <a:rPr lang="es-ES" dirty="0" smtClean="0"/>
              <a:t> </a:t>
            </a:r>
            <a:r>
              <a:rPr lang="es-ES" dirty="0" err="1" smtClean="0"/>
              <a:t>WorkBench</a:t>
            </a:r>
            <a:r>
              <a:rPr lang="es-E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6</a:t>
            </a:fld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69335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2- Arquitectura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 smtClean="0"/>
              <a:t>Cliente-Servidor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7</a:t>
            </a:fld>
            <a:endParaRPr lang="es-ES" sz="20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95389"/>
            <a:ext cx="99250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1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2- Arquitectura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 smtClean="0"/>
              <a:t>Sistema completo</a:t>
            </a: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903" y="1845734"/>
            <a:ext cx="6681567" cy="4248605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8</a:t>
            </a:fld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04565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3- Diseño Hardware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 err="1" smtClean="0"/>
              <a:t>Raspberry</a:t>
            </a:r>
            <a:r>
              <a:rPr lang="es-ES" sz="2800" dirty="0" smtClean="0"/>
              <a:t> Pi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6486-FEC5-4F79-92EA-D8BD87F07A19}" type="slidenum">
              <a:rPr lang="es-ES" sz="2000" b="1" smtClean="0"/>
              <a:t>9</a:t>
            </a:fld>
            <a:endParaRPr lang="es-ES" sz="20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94" y="2480969"/>
            <a:ext cx="9708972" cy="275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389</TotalTime>
  <Words>549</Words>
  <Application>Microsoft Office PowerPoint</Application>
  <PresentationFormat>Panorámica</PresentationFormat>
  <Paragraphs>170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Retrospección</vt:lpstr>
      <vt:lpstr>Sistema de riego automatizado y distribuido con control web</vt:lpstr>
      <vt:lpstr>Contenido</vt:lpstr>
      <vt:lpstr>1- Introducción y Objetivos</vt:lpstr>
      <vt:lpstr>1- Introducción y Objetivos</vt:lpstr>
      <vt:lpstr>1- Introducción y Objetivos</vt:lpstr>
      <vt:lpstr>1- Introducción y Objetivos</vt:lpstr>
      <vt:lpstr>2- Arquitectura </vt:lpstr>
      <vt:lpstr>2- Arquitectura </vt:lpstr>
      <vt:lpstr>3- Diseño Hardware </vt:lpstr>
      <vt:lpstr>3- Diseño Hardware </vt:lpstr>
      <vt:lpstr>3- Diseño Hardware  </vt:lpstr>
      <vt:lpstr>3- Diseño Hardware  </vt:lpstr>
      <vt:lpstr>3- Diseño Hardware  </vt:lpstr>
      <vt:lpstr>3- Diseño Hardware  </vt:lpstr>
      <vt:lpstr>3- Diseño Hardware  </vt:lpstr>
      <vt:lpstr>4- Implementación Firmware</vt:lpstr>
      <vt:lpstr>4- Implementación Firmware</vt:lpstr>
      <vt:lpstr>4- Implementación Firmware</vt:lpstr>
      <vt:lpstr>5- Software</vt:lpstr>
      <vt:lpstr>5- Software</vt:lpstr>
      <vt:lpstr>5- Software</vt:lpstr>
      <vt:lpstr>5- Software</vt:lpstr>
      <vt:lpstr>5- Software</vt:lpstr>
      <vt:lpstr>5- Software</vt:lpstr>
      <vt:lpstr>5- Software</vt:lpstr>
      <vt:lpstr>6- Planificación y Costes</vt:lpstr>
      <vt:lpstr>6- Planificación y Costes</vt:lpstr>
      <vt:lpstr>6- Planificación y Costes</vt:lpstr>
      <vt:lpstr>7- Conclusiones</vt:lpstr>
      <vt:lpstr>8- Trabajo Futuro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riego automatizado y distribuido con control web</dc:title>
  <dc:creator>Fran9101</dc:creator>
  <cp:lastModifiedBy>Fran9101</cp:lastModifiedBy>
  <cp:revision>45</cp:revision>
  <dcterms:created xsi:type="dcterms:W3CDTF">2017-06-21T17:33:46Z</dcterms:created>
  <dcterms:modified xsi:type="dcterms:W3CDTF">2017-07-05T19:05:46Z</dcterms:modified>
</cp:coreProperties>
</file>