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Lexend Deca ExtraBold"/>
      <p:bold r:id="rId41"/>
    </p:embeddedFont>
    <p:embeddedFont>
      <p:font typeface="Poppins Black"/>
      <p:bold r:id="rId42"/>
      <p:boldItalic r:id="rId43"/>
    </p:embeddedFont>
    <p:embeddedFont>
      <p:font typeface="Lexend Dec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PoppinsBlack-bold.fntdata"/><Relationship Id="rId41" Type="http://schemas.openxmlformats.org/officeDocument/2006/relationships/font" Target="fonts/LexendDecaExtraBold-bold.fntdata"/><Relationship Id="rId22" Type="http://schemas.openxmlformats.org/officeDocument/2006/relationships/slide" Target="slides/slide18.xml"/><Relationship Id="rId44" Type="http://schemas.openxmlformats.org/officeDocument/2006/relationships/font" Target="fonts/LexendDeca-regular.fntdata"/><Relationship Id="rId21" Type="http://schemas.openxmlformats.org/officeDocument/2006/relationships/slide" Target="slides/slide17.xml"/><Relationship Id="rId43" Type="http://schemas.openxmlformats.org/officeDocument/2006/relationships/font" Target="fonts/PoppinsBlack-boldItalic.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LexendDeca-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eee5c3b7aa_5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eee5c3b7aa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f5025df5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f5025df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f5025df5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f5025df5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ef5025df5e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ef5025df5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ef5025df5e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ef5025df5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ef5025df5e_0_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ef5025df5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9d2f9407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79d2f940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eee5c3b7aa_3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eee5c3b7a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ed75ccf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ed75ccf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ef67cb0b22_3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ef67cb0b2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ed75ccf_0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ed75ccf_0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ed75ccf_0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5ed75ccf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eee5c3b7aa_3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eee5c3b7aa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eee5c3b7aa_8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eee5c3b7aa_8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eee5c3b7aa_8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eee5c3b7aa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eee5c3b7aa_8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eee5c3b7aa_8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eee5c3b7aa_8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eee5c3b7aa_8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ee5c3b7aa_8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ee5c3b7aa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eee5c3b7aa_8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eee5c3b7aa_8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eee5c3b7aa_8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eee5c3b7aa_8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ee5c3b7aa_7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ee5c3b7a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eee5c3b7aa_8_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eee5c3b7aa_8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eee5c3b7aa_8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eee5c3b7aa_8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ef1b617861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ef1b6178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eee5c3b7aa_8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eee5c3b7aa_8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ef965097c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ef965097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ef67cb0b22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ef67cb0b2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eee5c3b7aa_8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eee5c3b7aa_8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ee5c3b7aa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eee5c3b7a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ee5c3b7aa_7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ee5c3b7aa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ef67cb0b22_2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ef67cb0b22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f67cb0b22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f67cb0b2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ee5c3b7aa_5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eee5c3b7a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0" l="0" r="0" t="0"/>
          <a:stretch/>
        </p:blipFill>
        <p:spPr>
          <a:xfrm>
            <a:off x="0" y="-25"/>
            <a:ext cx="9143957" cy="5143500"/>
          </a:xfrm>
          <a:prstGeom prst="rect">
            <a:avLst/>
          </a:prstGeom>
          <a:noFill/>
          <a:ln>
            <a:noFill/>
          </a:ln>
        </p:spPr>
      </p:pic>
      <p:sp>
        <p:nvSpPr>
          <p:cNvPr id="11" name="Google Shape;11;p2"/>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ig circuit">
  <p:cSld name="BLANK_1">
    <p:spTree>
      <p:nvGrpSpPr>
        <p:cNvPr id="5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1_1">
    <p:spTree>
      <p:nvGrpSpPr>
        <p:cNvPr id="54" name="Shape 54"/>
        <p:cNvGrpSpPr/>
        <p:nvPr/>
      </p:nvGrpSpPr>
      <p:grpSpPr>
        <a:xfrm>
          <a:off x="0" y="0"/>
          <a:ext cx="0" cy="0"/>
          <a:chOff x="0" y="0"/>
          <a:chExt cx="0" cy="0"/>
        </a:xfrm>
      </p:grpSpPr>
      <p:sp>
        <p:nvSpPr>
          <p:cNvPr id="55" name="Google Shape;55;p1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p:nvPr>
            <p:ph type="ctrTitle"/>
          </p:nvPr>
        </p:nvSpPr>
        <p:spPr>
          <a:xfrm>
            <a:off x="685800" y="1659550"/>
            <a:ext cx="4263900" cy="1159800"/>
          </a:xfrm>
          <a:prstGeom prst="rect">
            <a:avLst/>
          </a:prstGeom>
        </p:spPr>
        <p:txBody>
          <a:bodyPr anchorCtr="0" anchor="b" bIns="0" lIns="0" spcFirstLastPara="1" rIns="0" wrap="square" tIns="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5" name="Google Shape;15;p3"/>
          <p:cNvSpPr txBox="1"/>
          <p:nvPr>
            <p:ph idx="1" type="subTitle"/>
          </p:nvPr>
        </p:nvSpPr>
        <p:spPr>
          <a:xfrm>
            <a:off x="685800" y="2916254"/>
            <a:ext cx="4263900" cy="784800"/>
          </a:xfrm>
          <a:prstGeom prst="rect">
            <a:avLst/>
          </a:prstGeom>
        </p:spPr>
        <p:txBody>
          <a:bodyPr anchorCtr="0" anchor="t" bIns="0" lIns="0" spcFirstLastPara="1" rIns="0" wrap="square" tIns="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16"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idx="1" type="body"/>
          </p:nvPr>
        </p:nvSpPr>
        <p:spPr>
          <a:xfrm>
            <a:off x="1343850" y="866400"/>
            <a:ext cx="4185600" cy="3693600"/>
          </a:xfrm>
          <a:prstGeom prst="rect">
            <a:avLst/>
          </a:prstGeom>
        </p:spPr>
        <p:txBody>
          <a:bodyPr anchorCtr="0" anchor="t" bIns="0" lIns="0" spcFirstLastPara="1" rIns="0" wrap="square" tIns="0">
            <a:noAutofit/>
          </a:bodyPr>
          <a:lstStyle>
            <a:lvl1pPr indent="-419100" lvl="0" marL="457200" rtl="0">
              <a:spcBef>
                <a:spcPts val="600"/>
              </a:spcBef>
              <a:spcAft>
                <a:spcPts val="0"/>
              </a:spcAft>
              <a:buSzPts val="3000"/>
              <a:buFont typeface="Lexend Deca"/>
              <a:buChar char="⬡"/>
              <a:defRPr sz="3000">
                <a:latin typeface="Lexend Deca"/>
                <a:ea typeface="Lexend Deca"/>
                <a:cs typeface="Lexend Deca"/>
                <a:sym typeface="Lexend Deca"/>
              </a:defRPr>
            </a:lvl1pPr>
            <a:lvl2pPr indent="-419100" lvl="1" marL="914400" rtl="0">
              <a:spcBef>
                <a:spcPts val="0"/>
              </a:spcBef>
              <a:spcAft>
                <a:spcPts val="0"/>
              </a:spcAft>
              <a:buSzPts val="3000"/>
              <a:buFont typeface="Lexend Deca"/>
              <a:buChar char="∙"/>
              <a:defRPr sz="3000">
                <a:latin typeface="Lexend Deca"/>
                <a:ea typeface="Lexend Deca"/>
                <a:cs typeface="Lexend Deca"/>
                <a:sym typeface="Lexend Deca"/>
              </a:defRPr>
            </a:lvl2pPr>
            <a:lvl3pPr indent="-419100" lvl="2" marL="1371600" rtl="0">
              <a:spcBef>
                <a:spcPts val="0"/>
              </a:spcBef>
              <a:spcAft>
                <a:spcPts val="0"/>
              </a:spcAft>
              <a:buSzPts val="3000"/>
              <a:buFont typeface="Lexend Deca"/>
              <a:buChar char="∙"/>
              <a:defRPr sz="3000">
                <a:latin typeface="Lexend Deca"/>
                <a:ea typeface="Lexend Deca"/>
                <a:cs typeface="Lexend Deca"/>
                <a:sym typeface="Lexend Deca"/>
              </a:defRPr>
            </a:lvl3pPr>
            <a:lvl4pPr indent="-419100" lvl="3" marL="1828800" rtl="0">
              <a:spcBef>
                <a:spcPts val="0"/>
              </a:spcBef>
              <a:spcAft>
                <a:spcPts val="0"/>
              </a:spcAft>
              <a:buSzPts val="3000"/>
              <a:buFont typeface="Lexend Deca"/>
              <a:buChar char="●"/>
              <a:defRPr sz="3000">
                <a:latin typeface="Lexend Deca"/>
                <a:ea typeface="Lexend Deca"/>
                <a:cs typeface="Lexend Deca"/>
                <a:sym typeface="Lexend Deca"/>
              </a:defRPr>
            </a:lvl4pPr>
            <a:lvl5pPr indent="-419100" lvl="4" marL="2286000" rtl="0">
              <a:spcBef>
                <a:spcPts val="0"/>
              </a:spcBef>
              <a:spcAft>
                <a:spcPts val="0"/>
              </a:spcAft>
              <a:buSzPts val="3000"/>
              <a:buFont typeface="Lexend Deca"/>
              <a:buChar char="○"/>
              <a:defRPr sz="3000">
                <a:latin typeface="Lexend Deca"/>
                <a:ea typeface="Lexend Deca"/>
                <a:cs typeface="Lexend Deca"/>
                <a:sym typeface="Lexend Deca"/>
              </a:defRPr>
            </a:lvl5pPr>
            <a:lvl6pPr indent="-419100" lvl="5" marL="2743200" rtl="0">
              <a:spcBef>
                <a:spcPts val="0"/>
              </a:spcBef>
              <a:spcAft>
                <a:spcPts val="0"/>
              </a:spcAft>
              <a:buSzPts val="3000"/>
              <a:buFont typeface="Lexend Deca"/>
              <a:buChar char="■"/>
              <a:defRPr sz="3000">
                <a:latin typeface="Lexend Deca"/>
                <a:ea typeface="Lexend Deca"/>
                <a:cs typeface="Lexend Deca"/>
                <a:sym typeface="Lexend Deca"/>
              </a:defRPr>
            </a:lvl6pPr>
            <a:lvl7pPr indent="-419100" lvl="6" marL="3200400" rtl="0">
              <a:spcBef>
                <a:spcPts val="0"/>
              </a:spcBef>
              <a:spcAft>
                <a:spcPts val="0"/>
              </a:spcAft>
              <a:buSzPts val="3000"/>
              <a:buFont typeface="Lexend Deca"/>
              <a:buChar char="●"/>
              <a:defRPr sz="3000">
                <a:latin typeface="Lexend Deca"/>
                <a:ea typeface="Lexend Deca"/>
                <a:cs typeface="Lexend Deca"/>
                <a:sym typeface="Lexend Deca"/>
              </a:defRPr>
            </a:lvl7pPr>
            <a:lvl8pPr indent="-419100" lvl="7" marL="3657600" rtl="0">
              <a:spcBef>
                <a:spcPts val="0"/>
              </a:spcBef>
              <a:spcAft>
                <a:spcPts val="0"/>
              </a:spcAft>
              <a:buSzPts val="3000"/>
              <a:buFont typeface="Lexend Deca"/>
              <a:buChar char="○"/>
              <a:defRPr sz="3000">
                <a:latin typeface="Lexend Deca"/>
                <a:ea typeface="Lexend Deca"/>
                <a:cs typeface="Lexend Deca"/>
                <a:sym typeface="Lexend Deca"/>
              </a:defRPr>
            </a:lvl8pPr>
            <a:lvl9pPr indent="-419100" lvl="8" marL="4114800">
              <a:spcBef>
                <a:spcPts val="0"/>
              </a:spcBef>
              <a:spcAft>
                <a:spcPts val="0"/>
              </a:spcAft>
              <a:buSzPts val="3000"/>
              <a:buFont typeface="Lexend Deca"/>
              <a:buChar char="■"/>
              <a:defRPr sz="3000">
                <a:latin typeface="Lexend Deca"/>
                <a:ea typeface="Lexend Deca"/>
                <a:cs typeface="Lexend Deca"/>
                <a:sym typeface="Lexend Deca"/>
              </a:defRPr>
            </a:lvl9pPr>
          </a:lstStyle>
          <a:p/>
        </p:txBody>
      </p:sp>
      <p:sp>
        <p:nvSpPr>
          <p:cNvPr id="20" name="Google Shape;20;p4"/>
          <p:cNvSpPr txBox="1"/>
          <p:nvPr/>
        </p:nvSpPr>
        <p:spPr>
          <a:xfrm>
            <a:off x="826414" y="656117"/>
            <a:ext cx="613800" cy="653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6" name="Google Shape;26;p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7"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 type="body"/>
          </p:nvPr>
        </p:nvSpPr>
        <p:spPr>
          <a:xfrm>
            <a:off x="580550"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1" name="Google Shape;31;p6"/>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32" name="Google Shape;32;p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3"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p:nvPr>
            <p:ph type="title"/>
          </p:nvPr>
        </p:nvSpPr>
        <p:spPr>
          <a:xfrm>
            <a:off x="580550" y="205975"/>
            <a:ext cx="6405600" cy="8574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6" name="Google Shape;36;p7"/>
          <p:cNvSpPr txBox="1"/>
          <p:nvPr>
            <p:ph idx="1" type="body"/>
          </p:nvPr>
        </p:nvSpPr>
        <p:spPr>
          <a:xfrm>
            <a:off x="580550"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7" name="Google Shape;37;p7"/>
          <p:cNvSpPr txBox="1"/>
          <p:nvPr>
            <p:ph idx="2" type="body"/>
          </p:nvPr>
        </p:nvSpPr>
        <p:spPr>
          <a:xfrm>
            <a:off x="2780447"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8" name="Google Shape;38;p7"/>
          <p:cNvSpPr txBox="1"/>
          <p:nvPr>
            <p:ph idx="3" type="body"/>
          </p:nvPr>
        </p:nvSpPr>
        <p:spPr>
          <a:xfrm>
            <a:off x="4980344" y="1352550"/>
            <a:ext cx="2005800" cy="3202200"/>
          </a:xfrm>
          <a:prstGeom prst="rect">
            <a:avLst/>
          </a:prstGeom>
        </p:spPr>
        <p:txBody>
          <a:bodyPr anchorCtr="0" anchor="t" bIns="0" lIns="0" spcFirstLastPara="1" rIns="0" wrap="square" tIns="0">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9" name="Google Shape;39;p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p:nvPr>
            <p:ph type="title"/>
          </p:nvPr>
        </p:nvSpPr>
        <p:spPr>
          <a:xfrm>
            <a:off x="580550" y="205975"/>
            <a:ext cx="6014400" cy="857400"/>
          </a:xfrm>
          <a:prstGeom prst="rect">
            <a:avLst/>
          </a:prstGeom>
        </p:spPr>
        <p:txBody>
          <a:bodyPr anchorCtr="0" anchor="b" bIns="0" lIns="0" spcFirstLastPara="1" rIns="0" wrap="square" tIns="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3" name="Google Shape;43;p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p:nvPr>
            <p:ph idx="1" type="body"/>
          </p:nvPr>
        </p:nvSpPr>
        <p:spPr>
          <a:xfrm>
            <a:off x="580550" y="4406300"/>
            <a:ext cx="6135900" cy="519600"/>
          </a:xfrm>
          <a:prstGeom prst="rect">
            <a:avLst/>
          </a:prstGeom>
        </p:spPr>
        <p:txBody>
          <a:bodyPr anchorCtr="0" anchor="t" bIns="0" lIns="0" spcFirstLastPara="1" rIns="0" wrap="square" tIns="0">
            <a:noAutofit/>
          </a:bodyPr>
          <a:lstStyle>
            <a:lvl1pPr indent="-228600" lvl="0" marL="457200">
              <a:spcBef>
                <a:spcPts val="360"/>
              </a:spcBef>
              <a:spcAft>
                <a:spcPts val="0"/>
              </a:spcAft>
              <a:buSzPts val="1400"/>
              <a:buNone/>
              <a:defRPr sz="1400"/>
            </a:lvl1pPr>
          </a:lstStyle>
          <a:p/>
        </p:txBody>
      </p:sp>
      <p:sp>
        <p:nvSpPr>
          <p:cNvPr id="47" name="Google Shape;47;p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Small circuit" type="blank">
  <p:cSld name="BLANK">
    <p:spTree>
      <p:nvGrpSpPr>
        <p:cNvPr id="48"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rgbClr val="A458FF"/>
            </a:gs>
            <a:gs pos="39000">
              <a:srgbClr val="3544FF"/>
            </a:gs>
            <a:gs pos="100000">
              <a:srgbClr val="0A2F9E"/>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0550" y="205975"/>
            <a:ext cx="6014400" cy="857400"/>
          </a:xfrm>
          <a:prstGeom prst="rect">
            <a:avLst/>
          </a:prstGeom>
          <a:noFill/>
          <a:ln>
            <a:noFill/>
          </a:ln>
        </p:spPr>
        <p:txBody>
          <a:bodyPr anchorCtr="0" anchor="b" bIns="0" lIns="0" spcFirstLastPara="1" rIns="0" wrap="square" tIns="0">
            <a:noAutofit/>
          </a:bodyPr>
          <a:lstStyle>
            <a:lvl1pPr lvl="0">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b="1" sz="3200">
                <a:solidFill>
                  <a:schemeClr val="lt1"/>
                </a:solidFill>
                <a:latin typeface="Lexend Deca"/>
                <a:ea typeface="Lexend Deca"/>
                <a:cs typeface="Lexend Deca"/>
                <a:sym typeface="Lexend Deca"/>
              </a:defRPr>
            </a:lvl9pPr>
          </a:lstStyle>
          <a:p/>
        </p:txBody>
      </p:sp>
      <p:sp>
        <p:nvSpPr>
          <p:cNvPr id="7" name="Google Shape;7;p1"/>
          <p:cNvSpPr txBox="1"/>
          <p:nvPr>
            <p:ph idx="1" type="body"/>
          </p:nvPr>
        </p:nvSpPr>
        <p:spPr>
          <a:xfrm>
            <a:off x="580550" y="1352550"/>
            <a:ext cx="6014400" cy="31617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indent="-381000" lvl="1" marL="9144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indent="-381000" lvl="2" marL="13716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indent="-381000" lvl="3" marL="1828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indent="-381000" lvl="4" marL="2286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indent="-381000" lvl="5" marL="27432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indent="-381000" lvl="6" marL="32004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indent="-381000" lvl="7" marL="36576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indent="-381000" lvl="8" marL="41148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p:txBody>
      </p:sp>
      <p:sp>
        <p:nvSpPr>
          <p:cNvPr id="8" name="Google Shape;8;p1"/>
          <p:cNvSpPr txBox="1"/>
          <p:nvPr>
            <p:ph idx="12" type="sldNum"/>
          </p:nvPr>
        </p:nvSpPr>
        <p:spPr>
          <a:xfrm>
            <a:off x="8480584" y="4749851"/>
            <a:ext cx="548700" cy="393600"/>
          </a:xfrm>
          <a:prstGeom prst="rect">
            <a:avLst/>
          </a:prstGeom>
          <a:noFill/>
          <a:ln>
            <a:noFill/>
          </a:ln>
        </p:spPr>
        <p:txBody>
          <a:bodyPr anchorCtr="0" anchor="ctr" bIns="0" lIns="0" spcFirstLastPara="1" rIns="0" wrap="square" tIns="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0.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30.png"/><Relationship Id="rId5"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1.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29.png"/><Relationship Id="rId4" Type="http://schemas.openxmlformats.org/officeDocument/2006/relationships/image" Target="../media/image35.png"/><Relationship Id="rId5"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38.png"/><Relationship Id="rId5"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3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8.png"/><Relationship Id="rId5"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27.png"/><Relationship Id="rId4" Type="http://schemas.openxmlformats.org/officeDocument/2006/relationships/image" Target="../media/image38.png"/><Relationship Id="rId5"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26.png"/><Relationship Id="rId4" Type="http://schemas.openxmlformats.org/officeDocument/2006/relationships/image" Target="../media/image23.png"/><Relationship Id="rId5"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hyperlink" Target="https://ieeexplore.ieee.org/abstract/document/9491154" TargetMode="External"/><Relationship Id="rId4" Type="http://schemas.openxmlformats.org/officeDocument/2006/relationships/hyperlink" Target="https://www.keckmedicine.org/blog/5-easy-to-miss-signs-of-diabetes/" TargetMode="External"/><Relationship Id="rId5" Type="http://schemas.openxmlformats.org/officeDocument/2006/relationships/hyperlink" Target="https://www.cdc.gov/diabetes/php/data-research/index.html#:~:text=Prevalence%20of%20prediabetes%20among%20adults&amp;text=An%20estimated%2097.6%20million%20adults,A1C%20level%20(Table%204)"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ctrTitle"/>
          </p:nvPr>
        </p:nvSpPr>
        <p:spPr>
          <a:xfrm>
            <a:off x="685800" y="1991825"/>
            <a:ext cx="4539000" cy="1159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Diabetes </a:t>
            </a:r>
            <a:r>
              <a:rPr lang="en"/>
              <a:t>Classification Model</a:t>
            </a:r>
            <a:r>
              <a:rPr lang="en"/>
              <a:t> using XLminer</a:t>
            </a:r>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sp>
        <p:nvSpPr>
          <p:cNvPr id="67" name="Google Shape;67;p13"/>
          <p:cNvSpPr txBox="1"/>
          <p:nvPr/>
        </p:nvSpPr>
        <p:spPr>
          <a:xfrm>
            <a:off x="568125" y="4072875"/>
            <a:ext cx="6764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Muli"/>
                <a:ea typeface="Muli"/>
                <a:cs typeface="Muli"/>
                <a:sym typeface="Muli"/>
              </a:rPr>
              <a:t>Group 1: Anthony Santiago, Anthony Wu, Kyle Kumar,</a:t>
            </a:r>
            <a:endParaRPr sz="1600">
              <a:solidFill>
                <a:schemeClr val="lt1"/>
              </a:solidFill>
              <a:latin typeface="Muli"/>
              <a:ea typeface="Muli"/>
              <a:cs typeface="Muli"/>
              <a:sym typeface="Muli"/>
            </a:endParaRPr>
          </a:p>
          <a:p>
            <a:pPr indent="0" lvl="0" marL="0" rtl="0" algn="l">
              <a:spcBef>
                <a:spcPts val="0"/>
              </a:spcBef>
              <a:spcAft>
                <a:spcPts val="0"/>
              </a:spcAft>
              <a:buNone/>
            </a:pPr>
            <a:r>
              <a:rPr lang="en" sz="1600">
                <a:solidFill>
                  <a:schemeClr val="lt1"/>
                </a:solidFill>
                <a:latin typeface="Muli"/>
                <a:ea typeface="Muli"/>
                <a:cs typeface="Muli"/>
                <a:sym typeface="Muli"/>
              </a:rPr>
              <a:t> Francisco Acosta Ugalde, Dennis Uy, Thanh Vo</a:t>
            </a:r>
            <a:endParaRPr sz="1600">
              <a:solidFill>
                <a:schemeClr val="lt1"/>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kNN All Variables</a:t>
            </a:r>
            <a:endParaRPr/>
          </a:p>
        </p:txBody>
      </p:sp>
      <p:sp>
        <p:nvSpPr>
          <p:cNvPr id="207" name="Google Shape;207;p22"/>
          <p:cNvSpPr txBox="1"/>
          <p:nvPr>
            <p:ph idx="1" type="body"/>
          </p:nvPr>
        </p:nvSpPr>
        <p:spPr>
          <a:xfrm>
            <a:off x="248725" y="1370050"/>
            <a:ext cx="5769900" cy="3161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The first thing we did was search K, and curiously our lowest K values were 1 and 2, but since neither can be used we had to go with the </a:t>
            </a:r>
            <a:r>
              <a:rPr lang="en" sz="2000"/>
              <a:t>next lowest odd number of K=7. This is a common trend in our next runs.</a:t>
            </a:r>
            <a:endParaRPr sz="2000"/>
          </a:p>
          <a:p>
            <a:pPr indent="-355600" lvl="0" marL="457200" rtl="0" algn="l">
              <a:spcBef>
                <a:spcPts val="0"/>
              </a:spcBef>
              <a:spcAft>
                <a:spcPts val="0"/>
              </a:spcAft>
              <a:buSzPts val="2000"/>
              <a:buChar char="⬡"/>
            </a:pPr>
            <a:r>
              <a:rPr lang="en" sz="2000"/>
              <a:t>The data is of course standardized across all variable selections. </a:t>
            </a:r>
            <a:endParaRPr sz="2000"/>
          </a:p>
        </p:txBody>
      </p:sp>
      <p:sp>
        <p:nvSpPr>
          <p:cNvPr id="208" name="Google Shape;208;p2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09" name="Google Shape;209;p22"/>
          <p:cNvPicPr preferRelativeResize="0"/>
          <p:nvPr/>
        </p:nvPicPr>
        <p:blipFill>
          <a:blip r:embed="rId3">
            <a:alphaModFix/>
          </a:blip>
          <a:stretch>
            <a:fillRect/>
          </a:stretch>
        </p:blipFill>
        <p:spPr>
          <a:xfrm>
            <a:off x="6309500" y="1323975"/>
            <a:ext cx="2581275" cy="249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3"/>
          <p:cNvSpPr txBox="1"/>
          <p:nvPr>
            <p:ph type="title"/>
          </p:nvPr>
        </p:nvSpPr>
        <p:spPr>
          <a:xfrm>
            <a:off x="580550" y="205975"/>
            <a:ext cx="70098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All Variables Cutoff Rates</a:t>
            </a:r>
            <a:endParaRPr/>
          </a:p>
        </p:txBody>
      </p:sp>
      <p:sp>
        <p:nvSpPr>
          <p:cNvPr id="215" name="Google Shape;215;p23"/>
          <p:cNvSpPr txBox="1"/>
          <p:nvPr>
            <p:ph idx="1" type="body"/>
          </p:nvPr>
        </p:nvSpPr>
        <p:spPr>
          <a:xfrm>
            <a:off x="580550" y="1063375"/>
            <a:ext cx="6014400" cy="5982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Overall accuracy does not change much across cutoff rates.</a:t>
            </a:r>
            <a:endParaRPr sz="2000"/>
          </a:p>
          <a:p>
            <a:pPr indent="-355600" lvl="0" marL="457200" rtl="0" algn="l">
              <a:spcBef>
                <a:spcPts val="0"/>
              </a:spcBef>
              <a:spcAft>
                <a:spcPts val="0"/>
              </a:spcAft>
              <a:buSzPts val="2000"/>
              <a:buChar char="⬡"/>
            </a:pPr>
            <a:r>
              <a:rPr lang="en" sz="2000"/>
              <a:t>If </a:t>
            </a:r>
            <a:r>
              <a:rPr lang="en" sz="2000"/>
              <a:t>sensitivity</a:t>
            </a:r>
            <a:r>
              <a:rPr lang="en" sz="2000"/>
              <a:t> is highly important, overall accuracy can be sacrificed to increase it </a:t>
            </a:r>
            <a:r>
              <a:rPr lang="en" sz="2000"/>
              <a:t>slightly. </a:t>
            </a:r>
            <a:endParaRPr sz="2000"/>
          </a:p>
        </p:txBody>
      </p:sp>
      <p:sp>
        <p:nvSpPr>
          <p:cNvPr id="216" name="Google Shape;216;p2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17" name="Google Shape;217;p23"/>
          <p:cNvPicPr preferRelativeResize="0"/>
          <p:nvPr/>
        </p:nvPicPr>
        <p:blipFill>
          <a:blip r:embed="rId3">
            <a:alphaModFix/>
          </a:blip>
          <a:stretch>
            <a:fillRect/>
          </a:stretch>
        </p:blipFill>
        <p:spPr>
          <a:xfrm>
            <a:off x="178575" y="2483575"/>
            <a:ext cx="2537775" cy="2507475"/>
          </a:xfrm>
          <a:prstGeom prst="rect">
            <a:avLst/>
          </a:prstGeom>
          <a:noFill/>
          <a:ln>
            <a:noFill/>
          </a:ln>
        </p:spPr>
      </p:pic>
      <p:pic>
        <p:nvPicPr>
          <p:cNvPr id="218" name="Google Shape;218;p23"/>
          <p:cNvPicPr preferRelativeResize="0"/>
          <p:nvPr/>
        </p:nvPicPr>
        <p:blipFill>
          <a:blip r:embed="rId4">
            <a:alphaModFix/>
          </a:blip>
          <a:stretch>
            <a:fillRect/>
          </a:stretch>
        </p:blipFill>
        <p:spPr>
          <a:xfrm>
            <a:off x="2837625" y="2480244"/>
            <a:ext cx="2537775" cy="2514132"/>
          </a:xfrm>
          <a:prstGeom prst="rect">
            <a:avLst/>
          </a:prstGeom>
          <a:noFill/>
          <a:ln>
            <a:noFill/>
          </a:ln>
        </p:spPr>
      </p:pic>
      <p:pic>
        <p:nvPicPr>
          <p:cNvPr id="219" name="Google Shape;219;p23"/>
          <p:cNvPicPr preferRelativeResize="0"/>
          <p:nvPr/>
        </p:nvPicPr>
        <p:blipFill>
          <a:blip r:embed="rId5">
            <a:alphaModFix/>
          </a:blip>
          <a:stretch>
            <a:fillRect/>
          </a:stretch>
        </p:blipFill>
        <p:spPr>
          <a:xfrm>
            <a:off x="5496675" y="2472093"/>
            <a:ext cx="2537775" cy="25304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type="title"/>
          </p:nvPr>
        </p:nvSpPr>
        <p:spPr>
          <a:xfrm>
            <a:off x="580550" y="205975"/>
            <a:ext cx="7385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kNN Variables of High Correlation</a:t>
            </a:r>
            <a:endParaRPr/>
          </a:p>
        </p:txBody>
      </p:sp>
      <p:sp>
        <p:nvSpPr>
          <p:cNvPr id="225" name="Google Shape;225;p24"/>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Our second kNN that we ran was with variables of high correlation, meaning they were over 0.1 correlation with the outcome variable.</a:t>
            </a:r>
            <a:endParaRPr sz="2000"/>
          </a:p>
          <a:p>
            <a:pPr indent="-355600" lvl="0" marL="457200" rtl="0" algn="l">
              <a:spcBef>
                <a:spcPts val="0"/>
              </a:spcBef>
              <a:spcAft>
                <a:spcPts val="0"/>
              </a:spcAft>
              <a:buSzPts val="2000"/>
              <a:buChar char="⬡"/>
            </a:pPr>
            <a:r>
              <a:rPr lang="en" sz="2000"/>
              <a:t>Three variables were removed as they were lower than 0.1, being itching, </a:t>
            </a:r>
            <a:r>
              <a:rPr lang="en" sz="2000"/>
              <a:t>delayed</a:t>
            </a:r>
            <a:r>
              <a:rPr lang="en" sz="2000"/>
              <a:t> healing, and obesity. </a:t>
            </a:r>
            <a:endParaRPr sz="2000"/>
          </a:p>
          <a:p>
            <a:pPr indent="-355600" lvl="0" marL="457200" rtl="0" algn="l">
              <a:spcBef>
                <a:spcPts val="0"/>
              </a:spcBef>
              <a:spcAft>
                <a:spcPts val="0"/>
              </a:spcAft>
              <a:buSzPts val="2000"/>
              <a:buChar char="⬡"/>
            </a:pPr>
            <a:r>
              <a:rPr lang="en" sz="2000"/>
              <a:t>K was set to 3, being the lowest error rate that was not an even number nor equal to 1.</a:t>
            </a:r>
            <a:endParaRPr sz="2000"/>
          </a:p>
        </p:txBody>
      </p:sp>
      <p:sp>
        <p:nvSpPr>
          <p:cNvPr id="226" name="Google Shape;226;p2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27" name="Google Shape;227;p24"/>
          <p:cNvPicPr preferRelativeResize="0"/>
          <p:nvPr/>
        </p:nvPicPr>
        <p:blipFill>
          <a:blip r:embed="rId3">
            <a:alphaModFix/>
          </a:blip>
          <a:stretch>
            <a:fillRect/>
          </a:stretch>
        </p:blipFill>
        <p:spPr>
          <a:xfrm>
            <a:off x="6594950" y="1447800"/>
            <a:ext cx="2305050" cy="2247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5"/>
          <p:cNvSpPr txBox="1"/>
          <p:nvPr>
            <p:ph type="title"/>
          </p:nvPr>
        </p:nvSpPr>
        <p:spPr>
          <a:xfrm>
            <a:off x="580550" y="205975"/>
            <a:ext cx="82935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Correlated Variables Cutoff Rates</a:t>
            </a:r>
            <a:endParaRPr/>
          </a:p>
        </p:txBody>
      </p:sp>
      <p:sp>
        <p:nvSpPr>
          <p:cNvPr id="233" name="Google Shape;233;p25"/>
          <p:cNvSpPr txBox="1"/>
          <p:nvPr>
            <p:ph idx="1" type="body"/>
          </p:nvPr>
        </p:nvSpPr>
        <p:spPr>
          <a:xfrm>
            <a:off x="580550" y="1151700"/>
            <a:ext cx="8346000" cy="704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Overall accuracy is similar to All Variables</a:t>
            </a:r>
            <a:endParaRPr sz="2000"/>
          </a:p>
          <a:p>
            <a:pPr indent="-355600" lvl="0" marL="457200" rtl="0" algn="l">
              <a:spcBef>
                <a:spcPts val="0"/>
              </a:spcBef>
              <a:spcAft>
                <a:spcPts val="0"/>
              </a:spcAft>
              <a:buSzPts val="2000"/>
              <a:buChar char="⬡"/>
            </a:pPr>
            <a:r>
              <a:rPr lang="en" sz="2000"/>
              <a:t>Once again if higher </a:t>
            </a:r>
            <a:r>
              <a:rPr lang="en" sz="2000"/>
              <a:t>sensitivity</a:t>
            </a:r>
            <a:r>
              <a:rPr lang="en" sz="2000"/>
              <a:t> is desired, lowering the </a:t>
            </a:r>
            <a:r>
              <a:rPr lang="en" sz="2000"/>
              <a:t>cutoff</a:t>
            </a:r>
            <a:r>
              <a:rPr lang="en" sz="2000"/>
              <a:t> rate can provide it at the cost of lower overall accuracy and specificity. </a:t>
            </a:r>
            <a:endParaRPr sz="2000"/>
          </a:p>
        </p:txBody>
      </p:sp>
      <p:sp>
        <p:nvSpPr>
          <p:cNvPr id="234" name="Google Shape;234;p2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35" name="Google Shape;235;p25"/>
          <p:cNvPicPr preferRelativeResize="0"/>
          <p:nvPr/>
        </p:nvPicPr>
        <p:blipFill>
          <a:blip r:embed="rId3">
            <a:alphaModFix/>
          </a:blip>
          <a:stretch>
            <a:fillRect/>
          </a:stretch>
        </p:blipFill>
        <p:spPr>
          <a:xfrm>
            <a:off x="292125" y="2325563"/>
            <a:ext cx="2722375" cy="2610325"/>
          </a:xfrm>
          <a:prstGeom prst="rect">
            <a:avLst/>
          </a:prstGeom>
          <a:noFill/>
          <a:ln>
            <a:noFill/>
          </a:ln>
        </p:spPr>
      </p:pic>
      <p:pic>
        <p:nvPicPr>
          <p:cNvPr id="236" name="Google Shape;236;p25"/>
          <p:cNvPicPr preferRelativeResize="0"/>
          <p:nvPr/>
        </p:nvPicPr>
        <p:blipFill>
          <a:blip r:embed="rId4">
            <a:alphaModFix/>
          </a:blip>
          <a:stretch>
            <a:fillRect/>
          </a:stretch>
        </p:blipFill>
        <p:spPr>
          <a:xfrm>
            <a:off x="3107950" y="2327899"/>
            <a:ext cx="2722375" cy="2596526"/>
          </a:xfrm>
          <a:prstGeom prst="rect">
            <a:avLst/>
          </a:prstGeom>
          <a:noFill/>
          <a:ln>
            <a:noFill/>
          </a:ln>
        </p:spPr>
      </p:pic>
      <p:pic>
        <p:nvPicPr>
          <p:cNvPr id="237" name="Google Shape;237;p25"/>
          <p:cNvPicPr preferRelativeResize="0"/>
          <p:nvPr/>
        </p:nvPicPr>
        <p:blipFill>
          <a:blip r:embed="rId5">
            <a:alphaModFix/>
          </a:blip>
          <a:stretch>
            <a:fillRect/>
          </a:stretch>
        </p:blipFill>
        <p:spPr>
          <a:xfrm>
            <a:off x="6004675" y="2339375"/>
            <a:ext cx="2643933" cy="259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kNN Variables from Log Reg</a:t>
            </a:r>
            <a:endParaRPr/>
          </a:p>
        </p:txBody>
      </p:sp>
      <p:sp>
        <p:nvSpPr>
          <p:cNvPr id="243" name="Google Shape;243;p26"/>
          <p:cNvSpPr txBox="1"/>
          <p:nvPr>
            <p:ph idx="1" type="body"/>
          </p:nvPr>
        </p:nvSpPr>
        <p:spPr>
          <a:xfrm>
            <a:off x="347875" y="1361300"/>
            <a:ext cx="5941500" cy="3161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The final kNN variable subset we used was running only the variables selected by the best Logistic Regression model.</a:t>
            </a:r>
            <a:endParaRPr sz="2000"/>
          </a:p>
          <a:p>
            <a:pPr indent="-355600" lvl="0" marL="457200" rtl="0" algn="l">
              <a:spcBef>
                <a:spcPts val="0"/>
              </a:spcBef>
              <a:spcAft>
                <a:spcPts val="0"/>
              </a:spcAft>
              <a:buSzPts val="2000"/>
              <a:buChar char="⬡"/>
            </a:pPr>
            <a:r>
              <a:rPr lang="en" sz="2000"/>
              <a:t>This subset was </a:t>
            </a:r>
            <a:r>
              <a:rPr lang="en" sz="2000">
                <a:latin typeface="Muli"/>
                <a:ea typeface="Muli"/>
                <a:cs typeface="Muli"/>
                <a:sym typeface="Muli"/>
              </a:rPr>
              <a:t>Age, Gender, Polyuria, Polydipsia, Weakness, Polyphagia, Genital Thrush, Itching, Irritability, and Partial Paresis.</a:t>
            </a:r>
            <a:endParaRPr sz="2000">
              <a:latin typeface="Muli"/>
              <a:ea typeface="Muli"/>
              <a:cs typeface="Muli"/>
              <a:sym typeface="Muli"/>
            </a:endParaRPr>
          </a:p>
          <a:p>
            <a:pPr indent="-355600" lvl="0" marL="457200" rtl="0" algn="l">
              <a:spcBef>
                <a:spcPts val="0"/>
              </a:spcBef>
              <a:spcAft>
                <a:spcPts val="0"/>
              </a:spcAft>
              <a:buSzPts val="2000"/>
              <a:buChar char="⬡"/>
            </a:pPr>
            <a:r>
              <a:rPr lang="en" sz="2000">
                <a:latin typeface="Muli"/>
                <a:ea typeface="Muli"/>
                <a:cs typeface="Muli"/>
                <a:sym typeface="Muli"/>
              </a:rPr>
              <a:t>The k value we selected for this was 7, due to the </a:t>
            </a:r>
            <a:r>
              <a:rPr lang="en" sz="2000">
                <a:latin typeface="Muli"/>
                <a:ea typeface="Muli"/>
                <a:cs typeface="Muli"/>
                <a:sym typeface="Muli"/>
              </a:rPr>
              <a:t>recurring</a:t>
            </a:r>
            <a:r>
              <a:rPr lang="en" sz="2000">
                <a:latin typeface="Muli"/>
                <a:ea typeface="Muli"/>
                <a:cs typeface="Muli"/>
                <a:sym typeface="Muli"/>
              </a:rPr>
              <a:t> problem of 1 and 2 being the lowest error rate but unusable. </a:t>
            </a:r>
            <a:endParaRPr sz="2000"/>
          </a:p>
        </p:txBody>
      </p:sp>
      <p:sp>
        <p:nvSpPr>
          <p:cNvPr id="244" name="Google Shape;244;p2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45" name="Google Shape;245;p26"/>
          <p:cNvPicPr preferRelativeResize="0"/>
          <p:nvPr/>
        </p:nvPicPr>
        <p:blipFill>
          <a:blip r:embed="rId3">
            <a:alphaModFix/>
          </a:blip>
          <a:stretch>
            <a:fillRect/>
          </a:stretch>
        </p:blipFill>
        <p:spPr>
          <a:xfrm>
            <a:off x="6362275" y="1252525"/>
            <a:ext cx="2667000" cy="2638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580550" y="205975"/>
            <a:ext cx="69573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 Reg Variables Cut Off Rates</a:t>
            </a:r>
            <a:endParaRPr/>
          </a:p>
        </p:txBody>
      </p:sp>
      <p:sp>
        <p:nvSpPr>
          <p:cNvPr id="251" name="Google Shape;251;p27"/>
          <p:cNvSpPr txBox="1"/>
          <p:nvPr>
            <p:ph idx="1" type="body"/>
          </p:nvPr>
        </p:nvSpPr>
        <p:spPr>
          <a:xfrm>
            <a:off x="580550" y="1228838"/>
            <a:ext cx="7594800" cy="10785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Highest overall error rates of the three kNN’s that we ran. </a:t>
            </a:r>
            <a:endParaRPr sz="2000"/>
          </a:p>
          <a:p>
            <a:pPr indent="-355600" lvl="0" marL="457200" rtl="0" algn="l">
              <a:spcBef>
                <a:spcPts val="0"/>
              </a:spcBef>
              <a:spcAft>
                <a:spcPts val="0"/>
              </a:spcAft>
              <a:buSzPts val="2000"/>
              <a:buChar char="⬡"/>
            </a:pPr>
            <a:r>
              <a:rPr lang="en" sz="2000"/>
              <a:t>Cutoff 0.4 and 0.3 are identical so I instead showcase 0.2, to show that if higher sensitivity is desired it is possible. </a:t>
            </a:r>
            <a:endParaRPr sz="2000"/>
          </a:p>
        </p:txBody>
      </p:sp>
      <p:sp>
        <p:nvSpPr>
          <p:cNvPr id="252" name="Google Shape;252;p2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53" name="Google Shape;253;p27"/>
          <p:cNvPicPr preferRelativeResize="0"/>
          <p:nvPr/>
        </p:nvPicPr>
        <p:blipFill>
          <a:blip r:embed="rId3">
            <a:alphaModFix/>
          </a:blip>
          <a:stretch>
            <a:fillRect/>
          </a:stretch>
        </p:blipFill>
        <p:spPr>
          <a:xfrm>
            <a:off x="2974750" y="2472800"/>
            <a:ext cx="2379599" cy="2407649"/>
          </a:xfrm>
          <a:prstGeom prst="rect">
            <a:avLst/>
          </a:prstGeom>
          <a:noFill/>
          <a:ln>
            <a:noFill/>
          </a:ln>
        </p:spPr>
      </p:pic>
      <p:pic>
        <p:nvPicPr>
          <p:cNvPr id="254" name="Google Shape;254;p27"/>
          <p:cNvPicPr preferRelativeResize="0"/>
          <p:nvPr/>
        </p:nvPicPr>
        <p:blipFill>
          <a:blip r:embed="rId4">
            <a:alphaModFix/>
          </a:blip>
          <a:stretch>
            <a:fillRect/>
          </a:stretch>
        </p:blipFill>
        <p:spPr>
          <a:xfrm>
            <a:off x="377099" y="2472800"/>
            <a:ext cx="2379490" cy="2407650"/>
          </a:xfrm>
          <a:prstGeom prst="rect">
            <a:avLst/>
          </a:prstGeom>
          <a:noFill/>
          <a:ln>
            <a:noFill/>
          </a:ln>
        </p:spPr>
      </p:pic>
      <p:pic>
        <p:nvPicPr>
          <p:cNvPr id="255" name="Google Shape;255;p27"/>
          <p:cNvPicPr preferRelativeResize="0"/>
          <p:nvPr/>
        </p:nvPicPr>
        <p:blipFill>
          <a:blip r:embed="rId5">
            <a:alphaModFix/>
          </a:blip>
          <a:stretch>
            <a:fillRect/>
          </a:stretch>
        </p:blipFill>
        <p:spPr>
          <a:xfrm>
            <a:off x="5506750" y="2459750"/>
            <a:ext cx="2398163" cy="2407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Best kNN Summary</a:t>
            </a:r>
            <a:endParaRPr/>
          </a:p>
        </p:txBody>
      </p:sp>
      <p:sp>
        <p:nvSpPr>
          <p:cNvPr id="261" name="Google Shape;261;p28"/>
          <p:cNvSpPr txBox="1"/>
          <p:nvPr>
            <p:ph idx="1" type="body"/>
          </p:nvPr>
        </p:nvSpPr>
        <p:spPr>
          <a:xfrm>
            <a:off x="194225" y="1352550"/>
            <a:ext cx="6014400" cy="3161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Looking at all three choices there is a clear winner, which is running kNN with variables over 0.1 correlation.</a:t>
            </a:r>
            <a:endParaRPr sz="2000"/>
          </a:p>
          <a:p>
            <a:pPr indent="-355600" lvl="0" marL="457200" rtl="0" algn="l">
              <a:spcBef>
                <a:spcPts val="0"/>
              </a:spcBef>
              <a:spcAft>
                <a:spcPts val="0"/>
              </a:spcAft>
              <a:buSzPts val="2000"/>
              <a:buChar char="⬡"/>
            </a:pPr>
            <a:r>
              <a:rPr lang="en" sz="2000"/>
              <a:t>These variables provide the lowest overall error rate of 4.8%, and if a lower cutoff is chosen the highest </a:t>
            </a:r>
            <a:r>
              <a:rPr lang="en" sz="2000"/>
              <a:t>sensitivity</a:t>
            </a:r>
            <a:r>
              <a:rPr lang="en" sz="2000"/>
              <a:t> of 97%. </a:t>
            </a:r>
            <a:endParaRPr sz="2000"/>
          </a:p>
          <a:p>
            <a:pPr indent="-355600" lvl="0" marL="457200" rtl="0" algn="l">
              <a:spcBef>
                <a:spcPts val="0"/>
              </a:spcBef>
              <a:spcAft>
                <a:spcPts val="0"/>
              </a:spcAft>
              <a:buSzPts val="2000"/>
              <a:buChar char="⬡"/>
            </a:pPr>
            <a:r>
              <a:rPr lang="en" sz="2000"/>
              <a:t>Since diabetes is an important condition to catch, that </a:t>
            </a:r>
            <a:r>
              <a:rPr lang="en" sz="2000"/>
              <a:t>high sensitivity is valuable.</a:t>
            </a:r>
            <a:endParaRPr sz="2000"/>
          </a:p>
        </p:txBody>
      </p:sp>
      <p:sp>
        <p:nvSpPr>
          <p:cNvPr id="262" name="Google Shape;262;p2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28"/>
          <p:cNvPicPr preferRelativeResize="0"/>
          <p:nvPr/>
        </p:nvPicPr>
        <p:blipFill>
          <a:blip r:embed="rId3">
            <a:alphaModFix/>
          </a:blip>
          <a:stretch>
            <a:fillRect/>
          </a:stretch>
        </p:blipFill>
        <p:spPr>
          <a:xfrm>
            <a:off x="6208625" y="1273487"/>
            <a:ext cx="2643933" cy="2596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9"/>
          <p:cNvSpPr txBox="1"/>
          <p:nvPr>
            <p:ph type="title"/>
          </p:nvPr>
        </p:nvSpPr>
        <p:spPr>
          <a:xfrm>
            <a:off x="580550" y="205975"/>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CART - Summary</a:t>
            </a:r>
            <a:endParaRPr/>
          </a:p>
        </p:txBody>
      </p:sp>
      <p:sp>
        <p:nvSpPr>
          <p:cNvPr id="269" name="Google Shape;269;p29"/>
          <p:cNvSpPr txBox="1"/>
          <p:nvPr>
            <p:ph idx="1" type="body"/>
          </p:nvPr>
        </p:nvSpPr>
        <p:spPr>
          <a:xfrm>
            <a:off x="580550" y="1575875"/>
            <a:ext cx="7829100" cy="2602200"/>
          </a:xfrm>
          <a:prstGeom prst="rect">
            <a:avLst/>
          </a:prstGeom>
        </p:spPr>
        <p:txBody>
          <a:bodyPr anchorCtr="0" anchor="t" bIns="0" lIns="0" spcFirstLastPara="1" rIns="0" wrap="square" tIns="0">
            <a:noAutofit/>
          </a:bodyPr>
          <a:lstStyle/>
          <a:p>
            <a:pPr indent="-304800" lvl="0" marL="457200" rtl="0" algn="l">
              <a:spcBef>
                <a:spcPts val="600"/>
              </a:spcBef>
              <a:spcAft>
                <a:spcPts val="0"/>
              </a:spcAft>
              <a:buSzPts val="1200"/>
              <a:buFont typeface="Muli"/>
              <a:buChar char="⬡"/>
            </a:pPr>
            <a:r>
              <a:rPr lang="en" sz="1200">
                <a:latin typeface="Muli"/>
                <a:ea typeface="Muli"/>
                <a:cs typeface="Muli"/>
                <a:sym typeface="Muli"/>
              </a:rPr>
              <a:t>The CART model for diabetes prediction utilizes key symptoms and characteristics: </a:t>
            </a:r>
            <a:r>
              <a:rPr lang="en" sz="1200">
                <a:latin typeface="Muli"/>
                <a:ea typeface="Muli"/>
                <a:cs typeface="Muli"/>
                <a:sym typeface="Muli"/>
              </a:rPr>
              <a:t>polydipsia[excess thirst], gender, age, alopecia, delayed healing, muscle stiffness, irritability, obesity, and sudden weight loss) to classify patients</a:t>
            </a:r>
            <a:endParaRPr sz="1200">
              <a:latin typeface="Muli"/>
              <a:ea typeface="Muli"/>
              <a:cs typeface="Muli"/>
              <a:sym typeface="Muli"/>
            </a:endParaRPr>
          </a:p>
          <a:p>
            <a:pPr indent="-304800" lvl="0" marL="457200" rtl="0" algn="l">
              <a:spcBef>
                <a:spcPts val="0"/>
              </a:spcBef>
              <a:spcAft>
                <a:spcPts val="0"/>
              </a:spcAft>
              <a:buSzPts val="1200"/>
              <a:buFont typeface="Muli"/>
              <a:buChar char="⬡"/>
            </a:pPr>
            <a:r>
              <a:rPr lang="en" sz="1200">
                <a:latin typeface="Muli"/>
                <a:ea typeface="Muli"/>
                <a:cs typeface="Muli"/>
                <a:sym typeface="Muli"/>
              </a:rPr>
              <a:t>This process includes recursive partitioning, measuring the impurity to guide the splits, and pruning our data to optimize the performance</a:t>
            </a:r>
            <a:endParaRPr sz="1200">
              <a:latin typeface="Muli"/>
              <a:ea typeface="Muli"/>
              <a:cs typeface="Muli"/>
              <a:sym typeface="Muli"/>
            </a:endParaRPr>
          </a:p>
          <a:p>
            <a:pPr indent="-304800" lvl="0" marL="457200" rtl="0" algn="l">
              <a:spcBef>
                <a:spcPts val="0"/>
              </a:spcBef>
              <a:spcAft>
                <a:spcPts val="0"/>
              </a:spcAft>
              <a:buSzPts val="1200"/>
              <a:buFont typeface="Muli"/>
              <a:buChar char="⬡"/>
            </a:pPr>
            <a:r>
              <a:rPr lang="en" sz="1200">
                <a:latin typeface="Muli"/>
                <a:ea typeface="Muli"/>
                <a:cs typeface="Muli"/>
                <a:sym typeface="Muli"/>
              </a:rPr>
              <a:t>We would then end up with our sensitivity, specificity, and accuracy about the data. </a:t>
            </a:r>
            <a:endParaRPr sz="1200">
              <a:latin typeface="Muli"/>
              <a:ea typeface="Muli"/>
              <a:cs typeface="Muli"/>
              <a:sym typeface="Muli"/>
            </a:endParaRPr>
          </a:p>
          <a:p>
            <a:pPr indent="0" lvl="0" marL="0" rtl="0" algn="l">
              <a:spcBef>
                <a:spcPts val="600"/>
              </a:spcBef>
              <a:spcAft>
                <a:spcPts val="0"/>
              </a:spcAft>
              <a:buNone/>
            </a:pPr>
            <a:r>
              <a:rPr b="1" lang="en" sz="1200">
                <a:latin typeface="Muli"/>
                <a:ea typeface="Muli"/>
                <a:cs typeface="Muli"/>
                <a:sym typeface="Muli"/>
              </a:rPr>
              <a:t>Notes:</a:t>
            </a:r>
            <a:endParaRPr b="1" sz="1200">
              <a:latin typeface="Muli"/>
              <a:ea typeface="Muli"/>
              <a:cs typeface="Muli"/>
              <a:sym typeface="Muli"/>
            </a:endParaRPr>
          </a:p>
          <a:p>
            <a:pPr indent="0" lvl="0" marL="0" rtl="0" algn="l">
              <a:spcBef>
                <a:spcPts val="600"/>
              </a:spcBef>
              <a:spcAft>
                <a:spcPts val="0"/>
              </a:spcAft>
              <a:buNone/>
            </a:pPr>
            <a:r>
              <a:rPr lang="en" sz="1200">
                <a:latin typeface="Muli"/>
                <a:ea typeface="Muli"/>
                <a:cs typeface="Muli"/>
                <a:sym typeface="Muli"/>
              </a:rPr>
              <a:t>Polyuria: As the root node, polyuria is the single most important predictor in the tree.</a:t>
            </a:r>
            <a:endParaRPr sz="1200">
              <a:latin typeface="Muli"/>
              <a:ea typeface="Muli"/>
              <a:cs typeface="Muli"/>
              <a:sym typeface="Muli"/>
            </a:endParaRPr>
          </a:p>
          <a:p>
            <a:pPr indent="0" lvl="0" marL="0" rtl="0" algn="l">
              <a:spcBef>
                <a:spcPts val="600"/>
              </a:spcBef>
              <a:spcAft>
                <a:spcPts val="0"/>
              </a:spcAft>
              <a:buNone/>
            </a:pPr>
            <a:r>
              <a:rPr lang="en" sz="1200">
                <a:latin typeface="Muli"/>
                <a:ea typeface="Muli"/>
                <a:cs typeface="Muli"/>
                <a:sym typeface="Muli"/>
              </a:rPr>
              <a:t>Polydipsia: Appears prominently as a crucial follow-up predictor, especially in patients who already have polyuria.</a:t>
            </a:r>
            <a:endParaRPr sz="1200">
              <a:latin typeface="Muli"/>
              <a:ea typeface="Muli"/>
              <a:cs typeface="Muli"/>
              <a:sym typeface="Muli"/>
            </a:endParaRPr>
          </a:p>
          <a:p>
            <a:pPr indent="0" lvl="0" marL="0" rtl="0" algn="l">
              <a:spcBef>
                <a:spcPts val="600"/>
              </a:spcBef>
              <a:spcAft>
                <a:spcPts val="0"/>
              </a:spcAft>
              <a:buNone/>
            </a:pPr>
            <a:r>
              <a:t/>
            </a:r>
            <a:endParaRPr sz="1200">
              <a:latin typeface="Muli"/>
              <a:ea typeface="Muli"/>
              <a:cs typeface="Muli"/>
              <a:sym typeface="Muli"/>
            </a:endParaRPr>
          </a:p>
        </p:txBody>
      </p:sp>
      <p:sp>
        <p:nvSpPr>
          <p:cNvPr id="270" name="Google Shape;270;p2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0"/>
          <p:cNvSpPr txBox="1"/>
          <p:nvPr>
            <p:ph type="title"/>
          </p:nvPr>
        </p:nvSpPr>
        <p:spPr>
          <a:xfrm>
            <a:off x="595775" y="-45850"/>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CART - interpretation</a:t>
            </a:r>
            <a:endParaRPr/>
          </a:p>
        </p:txBody>
      </p:sp>
      <p:sp>
        <p:nvSpPr>
          <p:cNvPr id="276" name="Google Shape;276;p30"/>
          <p:cNvSpPr txBox="1"/>
          <p:nvPr>
            <p:ph idx="1" type="body"/>
          </p:nvPr>
        </p:nvSpPr>
        <p:spPr>
          <a:xfrm>
            <a:off x="618700" y="811550"/>
            <a:ext cx="7829100" cy="43320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rPr b="1" lang="en" sz="1200">
                <a:latin typeface="Muli"/>
                <a:ea typeface="Muli"/>
                <a:cs typeface="Muli"/>
                <a:sym typeface="Muli"/>
              </a:rPr>
              <a:t>Root Node:</a:t>
            </a:r>
            <a:endParaRPr b="1" sz="1200">
              <a:latin typeface="Muli"/>
              <a:ea typeface="Muli"/>
              <a:cs typeface="Muli"/>
              <a:sym typeface="Muli"/>
            </a:endParaRPr>
          </a:p>
          <a:p>
            <a:pPr indent="0" lvl="0" marL="457200" rtl="0" algn="l">
              <a:spcBef>
                <a:spcPts val="600"/>
              </a:spcBef>
              <a:spcAft>
                <a:spcPts val="0"/>
              </a:spcAft>
              <a:buNone/>
            </a:pPr>
            <a:r>
              <a:rPr b="1" lang="en" sz="1200">
                <a:latin typeface="Muli"/>
                <a:ea typeface="Muli"/>
                <a:cs typeface="Muli"/>
                <a:sym typeface="Muli"/>
              </a:rPr>
              <a:t>Polyuria: </a:t>
            </a:r>
            <a:r>
              <a:rPr lang="en" sz="1200">
                <a:latin typeface="Muli"/>
                <a:ea typeface="Muli"/>
                <a:cs typeface="Muli"/>
                <a:sym typeface="Muli"/>
              </a:rPr>
              <a:t>This node serves as the root of the decision tree. It indicates that polyuria is the most significant initial predictor of whether a patient has diabetes. The splitting criterion is based on whether the patient has polyuria.</a:t>
            </a:r>
            <a:endParaRPr sz="1200">
              <a:latin typeface="Muli"/>
              <a:ea typeface="Muli"/>
              <a:cs typeface="Muli"/>
              <a:sym typeface="Muli"/>
            </a:endParaRPr>
          </a:p>
          <a:p>
            <a:pPr indent="0" lvl="0" marL="457200" rtl="0" algn="l">
              <a:spcBef>
                <a:spcPts val="600"/>
              </a:spcBef>
              <a:spcAft>
                <a:spcPts val="0"/>
              </a:spcAft>
              <a:buNone/>
            </a:pPr>
            <a:r>
              <a:rPr b="1" lang="en" sz="1200">
                <a:latin typeface="Muli"/>
                <a:ea typeface="Muli"/>
                <a:cs typeface="Muli"/>
                <a:sym typeface="Muli"/>
              </a:rPr>
              <a:t>Top Nodes: </a:t>
            </a:r>
            <a:r>
              <a:rPr lang="en" sz="1200">
                <a:latin typeface="Muli"/>
                <a:ea typeface="Muli"/>
                <a:cs typeface="Muli"/>
                <a:sym typeface="Muli"/>
              </a:rPr>
              <a:t>Polyuria and polydipsia are at the top of the tree, indicating they are the most critical indicators of diabetes.</a:t>
            </a:r>
            <a:endParaRPr sz="1200">
              <a:latin typeface="Muli"/>
              <a:ea typeface="Muli"/>
              <a:cs typeface="Muli"/>
              <a:sym typeface="Muli"/>
            </a:endParaRPr>
          </a:p>
          <a:p>
            <a:pPr indent="0" lvl="0" marL="0" rtl="0" algn="l">
              <a:spcBef>
                <a:spcPts val="600"/>
              </a:spcBef>
              <a:spcAft>
                <a:spcPts val="0"/>
              </a:spcAft>
              <a:buNone/>
            </a:pPr>
            <a:r>
              <a:rPr b="1" lang="en" sz="1200">
                <a:latin typeface="Muli"/>
                <a:ea typeface="Muli"/>
                <a:cs typeface="Muli"/>
                <a:sym typeface="Muli"/>
              </a:rPr>
              <a:t>Sensitivity (True Positive Rate): 97.01%</a:t>
            </a:r>
            <a:endParaRPr b="1" sz="1200">
              <a:latin typeface="Muli"/>
              <a:ea typeface="Muli"/>
              <a:cs typeface="Muli"/>
              <a:sym typeface="Muli"/>
            </a:endParaRPr>
          </a:p>
          <a:p>
            <a:pPr indent="0" lvl="0" marL="457200" rtl="0" algn="l">
              <a:spcBef>
                <a:spcPts val="600"/>
              </a:spcBef>
              <a:spcAft>
                <a:spcPts val="0"/>
              </a:spcAft>
              <a:buNone/>
            </a:pPr>
            <a:r>
              <a:rPr lang="en" sz="1200">
                <a:latin typeface="Muli"/>
                <a:ea typeface="Muli"/>
                <a:cs typeface="Muli"/>
                <a:sym typeface="Muli"/>
              </a:rPr>
              <a:t>This indicates that the model correctly identifies 97.01% of actual diabetic cases. A high sensitivity is crucial in medical diagnoses to ensure that most patients with the disease are correctly identified.</a:t>
            </a:r>
            <a:endParaRPr sz="1200">
              <a:latin typeface="Muli"/>
              <a:ea typeface="Muli"/>
              <a:cs typeface="Muli"/>
              <a:sym typeface="Muli"/>
            </a:endParaRPr>
          </a:p>
          <a:p>
            <a:pPr indent="0" lvl="0" marL="0" rtl="0" algn="l">
              <a:spcBef>
                <a:spcPts val="600"/>
              </a:spcBef>
              <a:spcAft>
                <a:spcPts val="0"/>
              </a:spcAft>
              <a:buNone/>
            </a:pPr>
            <a:r>
              <a:rPr b="1" lang="en" sz="1200">
                <a:latin typeface="Muli"/>
                <a:ea typeface="Muli"/>
                <a:cs typeface="Muli"/>
                <a:sym typeface="Muli"/>
              </a:rPr>
              <a:t>Specificity (True Negative Rate): 100%</a:t>
            </a:r>
            <a:endParaRPr b="1" sz="1200">
              <a:latin typeface="Muli"/>
              <a:ea typeface="Muli"/>
              <a:cs typeface="Muli"/>
              <a:sym typeface="Muli"/>
            </a:endParaRPr>
          </a:p>
          <a:p>
            <a:pPr indent="0" lvl="0" marL="457200" rtl="0" algn="l">
              <a:spcBef>
                <a:spcPts val="600"/>
              </a:spcBef>
              <a:spcAft>
                <a:spcPts val="0"/>
              </a:spcAft>
              <a:buNone/>
            </a:pPr>
            <a:r>
              <a:rPr lang="en" sz="1200">
                <a:latin typeface="Muli"/>
                <a:ea typeface="Muli"/>
                <a:cs typeface="Muli"/>
                <a:sym typeface="Muli"/>
              </a:rPr>
              <a:t>This indicates that the model correctly identifies 100% of non-diabetic cases. High specificity ensures that healthy individuals are not falsely diagnosed with the disease.</a:t>
            </a:r>
            <a:endParaRPr sz="1200">
              <a:latin typeface="Muli"/>
              <a:ea typeface="Muli"/>
              <a:cs typeface="Muli"/>
              <a:sym typeface="Muli"/>
            </a:endParaRPr>
          </a:p>
          <a:p>
            <a:pPr indent="0" lvl="0" marL="0" rtl="0" algn="l">
              <a:spcBef>
                <a:spcPts val="600"/>
              </a:spcBef>
              <a:spcAft>
                <a:spcPts val="0"/>
              </a:spcAft>
              <a:buNone/>
            </a:pPr>
            <a:r>
              <a:rPr b="1" lang="en" sz="1200">
                <a:latin typeface="Muli"/>
                <a:ea typeface="Muli"/>
                <a:cs typeface="Muli"/>
                <a:sym typeface="Muli"/>
              </a:rPr>
              <a:t>Accuracy:</a:t>
            </a:r>
            <a:endParaRPr b="1" sz="1200">
              <a:latin typeface="Muli"/>
              <a:ea typeface="Muli"/>
              <a:cs typeface="Muli"/>
              <a:sym typeface="Muli"/>
            </a:endParaRPr>
          </a:p>
          <a:p>
            <a:pPr indent="0" lvl="0" marL="457200" rtl="0" algn="l">
              <a:spcBef>
                <a:spcPts val="600"/>
              </a:spcBef>
              <a:spcAft>
                <a:spcPts val="0"/>
              </a:spcAft>
              <a:buNone/>
            </a:pPr>
            <a:r>
              <a:rPr lang="en" sz="1200">
                <a:latin typeface="Muli"/>
                <a:ea typeface="Muli"/>
                <a:cs typeface="Muli"/>
                <a:sym typeface="Muli"/>
              </a:rPr>
              <a:t>Considering the sensitivity and specificity(between all cutoffs), the model is highly accurate. The perfect specificity suggests that the model does not produce false positives, while the high sensitivity indicates very few false negatives. This balance is particularly important in medical applications where the cost of misdiagnosis can be significant.</a:t>
            </a:r>
            <a:endParaRPr sz="1200">
              <a:latin typeface="Muli"/>
              <a:ea typeface="Muli"/>
              <a:cs typeface="Muli"/>
              <a:sym typeface="Muli"/>
            </a:endParaRPr>
          </a:p>
          <a:p>
            <a:pPr indent="0" lvl="0" marL="0" rtl="0" algn="l">
              <a:spcBef>
                <a:spcPts val="600"/>
              </a:spcBef>
              <a:spcAft>
                <a:spcPts val="0"/>
              </a:spcAft>
              <a:buNone/>
            </a:pPr>
            <a:r>
              <a:t/>
            </a:r>
            <a:endParaRPr b="1" sz="1200">
              <a:latin typeface="Muli"/>
              <a:ea typeface="Muli"/>
              <a:cs typeface="Muli"/>
              <a:sym typeface="Muli"/>
            </a:endParaRPr>
          </a:p>
        </p:txBody>
      </p:sp>
      <p:sp>
        <p:nvSpPr>
          <p:cNvPr id="277" name="Google Shape;277;p3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83" name="Google Shape;283;p31"/>
          <p:cNvPicPr preferRelativeResize="0"/>
          <p:nvPr/>
        </p:nvPicPr>
        <p:blipFill>
          <a:blip r:embed="rId3">
            <a:alphaModFix/>
          </a:blip>
          <a:stretch>
            <a:fillRect/>
          </a:stretch>
        </p:blipFill>
        <p:spPr>
          <a:xfrm>
            <a:off x="6357800" y="1409638"/>
            <a:ext cx="2708700" cy="2324225"/>
          </a:xfrm>
          <a:prstGeom prst="rect">
            <a:avLst/>
          </a:prstGeom>
          <a:noFill/>
          <a:ln>
            <a:noFill/>
          </a:ln>
        </p:spPr>
      </p:pic>
      <p:pic>
        <p:nvPicPr>
          <p:cNvPr id="284" name="Google Shape;284;p31"/>
          <p:cNvPicPr preferRelativeResize="0"/>
          <p:nvPr/>
        </p:nvPicPr>
        <p:blipFill>
          <a:blip r:embed="rId4">
            <a:alphaModFix/>
          </a:blip>
          <a:stretch>
            <a:fillRect/>
          </a:stretch>
        </p:blipFill>
        <p:spPr>
          <a:xfrm>
            <a:off x="3330038" y="1435725"/>
            <a:ext cx="2774575" cy="2324225"/>
          </a:xfrm>
          <a:prstGeom prst="rect">
            <a:avLst/>
          </a:prstGeom>
          <a:noFill/>
          <a:ln>
            <a:noFill/>
          </a:ln>
        </p:spPr>
      </p:pic>
      <p:pic>
        <p:nvPicPr>
          <p:cNvPr id="285" name="Google Shape;285;p31"/>
          <p:cNvPicPr preferRelativeResize="0"/>
          <p:nvPr/>
        </p:nvPicPr>
        <p:blipFill>
          <a:blip r:embed="rId5">
            <a:alphaModFix/>
          </a:blip>
          <a:stretch>
            <a:fillRect/>
          </a:stretch>
        </p:blipFill>
        <p:spPr>
          <a:xfrm>
            <a:off x="192750" y="1435725"/>
            <a:ext cx="2884100" cy="2324225"/>
          </a:xfrm>
          <a:prstGeom prst="rect">
            <a:avLst/>
          </a:prstGeom>
          <a:noFill/>
          <a:ln>
            <a:noFill/>
          </a:ln>
        </p:spPr>
      </p:pic>
      <p:sp>
        <p:nvSpPr>
          <p:cNvPr id="286" name="Google Shape;286;p31"/>
          <p:cNvSpPr txBox="1"/>
          <p:nvPr/>
        </p:nvSpPr>
        <p:spPr>
          <a:xfrm>
            <a:off x="395650" y="162325"/>
            <a:ext cx="7071000" cy="7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Muli"/>
                <a:ea typeface="Muli"/>
                <a:cs typeface="Muli"/>
                <a:sym typeface="Muli"/>
              </a:rPr>
              <a:t>CART - Validation Score</a:t>
            </a:r>
            <a:endParaRPr b="1" sz="2400">
              <a:solidFill>
                <a:schemeClr val="lt1"/>
              </a:solidFill>
              <a:latin typeface="Muli"/>
              <a:ea typeface="Muli"/>
              <a:cs typeface="Muli"/>
              <a:sym typeface="Muli"/>
            </a:endParaRPr>
          </a:p>
        </p:txBody>
      </p:sp>
      <p:sp>
        <p:nvSpPr>
          <p:cNvPr id="287" name="Google Shape;287;p31"/>
          <p:cNvSpPr txBox="1"/>
          <p:nvPr/>
        </p:nvSpPr>
        <p:spPr>
          <a:xfrm>
            <a:off x="192750" y="3884325"/>
            <a:ext cx="6797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Muli"/>
                <a:ea typeface="Muli"/>
                <a:cs typeface="Muli"/>
                <a:sym typeface="Muli"/>
              </a:rPr>
              <a:t>Validation error only got 1.9% wrong, data is performing good because of low error rate</a:t>
            </a:r>
            <a:endParaRPr sz="1900">
              <a:solidFill>
                <a:schemeClr val="lt1"/>
              </a:solidFill>
              <a:latin typeface="Muli"/>
              <a:ea typeface="Muli"/>
              <a:cs typeface="Muli"/>
              <a:sym typeface="Mul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Table of Contents </a:t>
            </a:r>
            <a:endParaRPr/>
          </a:p>
        </p:txBody>
      </p:sp>
      <p:sp>
        <p:nvSpPr>
          <p:cNvPr id="73" name="Google Shape;73;p1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4"/>
          <p:cNvSpPr txBox="1"/>
          <p:nvPr/>
        </p:nvSpPr>
        <p:spPr>
          <a:xfrm>
            <a:off x="534800" y="825300"/>
            <a:ext cx="770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600">
              <a:solidFill>
                <a:srgbClr val="202331"/>
              </a:solidFill>
              <a:latin typeface="Poppins Black"/>
              <a:ea typeface="Poppins Black"/>
              <a:cs typeface="Poppins Black"/>
              <a:sym typeface="Poppins Black"/>
            </a:endParaRPr>
          </a:p>
        </p:txBody>
      </p:sp>
      <p:sp>
        <p:nvSpPr>
          <p:cNvPr id="75" name="Google Shape;75;p14"/>
          <p:cNvSpPr txBox="1"/>
          <p:nvPr/>
        </p:nvSpPr>
        <p:spPr>
          <a:xfrm>
            <a:off x="839550" y="2316274"/>
            <a:ext cx="23055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Lexend Deca ExtraBold"/>
                <a:ea typeface="Lexend Deca ExtraBold"/>
                <a:cs typeface="Lexend Deca ExtraBold"/>
                <a:sym typeface="Lexend Deca ExtraBold"/>
              </a:rPr>
              <a:t>Introduction/ Background</a:t>
            </a:r>
            <a:endParaRPr sz="1600">
              <a:solidFill>
                <a:schemeClr val="lt1"/>
              </a:solidFill>
              <a:latin typeface="Lexend Deca ExtraBold"/>
              <a:ea typeface="Lexend Deca ExtraBold"/>
              <a:cs typeface="Lexend Deca ExtraBold"/>
              <a:sym typeface="Lexend Deca ExtraBold"/>
            </a:endParaRPr>
          </a:p>
        </p:txBody>
      </p:sp>
      <p:sp>
        <p:nvSpPr>
          <p:cNvPr id="76" name="Google Shape;76;p14"/>
          <p:cNvSpPr txBox="1"/>
          <p:nvPr/>
        </p:nvSpPr>
        <p:spPr>
          <a:xfrm>
            <a:off x="3234021" y="2232987"/>
            <a:ext cx="23055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Lexend Deca ExtraBold"/>
                <a:ea typeface="Lexend Deca ExtraBold"/>
                <a:cs typeface="Lexend Deca ExtraBold"/>
                <a:sym typeface="Lexend Deca ExtraBold"/>
              </a:rPr>
              <a:t>Data </a:t>
            </a:r>
            <a:endParaRPr sz="1500">
              <a:solidFill>
                <a:schemeClr val="lt1"/>
              </a:solidFill>
              <a:latin typeface="Lexend Deca ExtraBold"/>
              <a:ea typeface="Lexend Deca ExtraBold"/>
              <a:cs typeface="Lexend Deca ExtraBold"/>
              <a:sym typeface="Lexend Deca ExtraBold"/>
            </a:endParaRPr>
          </a:p>
          <a:p>
            <a:pPr indent="0" lvl="0" marL="0" rtl="0" algn="ctr">
              <a:spcBef>
                <a:spcPts val="0"/>
              </a:spcBef>
              <a:spcAft>
                <a:spcPts val="0"/>
              </a:spcAft>
              <a:buNone/>
            </a:pPr>
            <a:r>
              <a:rPr lang="en" sz="1500">
                <a:solidFill>
                  <a:schemeClr val="lt1"/>
                </a:solidFill>
                <a:latin typeface="Lexend Deca ExtraBold"/>
                <a:ea typeface="Lexend Deca ExtraBold"/>
                <a:cs typeface="Lexend Deca ExtraBold"/>
                <a:sym typeface="Lexend Deca ExtraBold"/>
              </a:rPr>
              <a:t>Preprocessing </a:t>
            </a:r>
            <a:endParaRPr sz="1500">
              <a:solidFill>
                <a:schemeClr val="lt1"/>
              </a:solidFill>
              <a:latin typeface="Lexend Deca ExtraBold"/>
              <a:ea typeface="Lexend Deca ExtraBold"/>
              <a:cs typeface="Lexend Deca ExtraBold"/>
              <a:sym typeface="Lexend Deca ExtraBold"/>
            </a:endParaRPr>
          </a:p>
        </p:txBody>
      </p:sp>
      <p:sp>
        <p:nvSpPr>
          <p:cNvPr id="77" name="Google Shape;77;p14"/>
          <p:cNvSpPr txBox="1"/>
          <p:nvPr/>
        </p:nvSpPr>
        <p:spPr>
          <a:xfrm>
            <a:off x="831600" y="3960963"/>
            <a:ext cx="23055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Lexend Deca ExtraBold"/>
                <a:ea typeface="Lexend Deca ExtraBold"/>
                <a:cs typeface="Lexend Deca ExtraBold"/>
                <a:sym typeface="Lexend Deca ExtraBold"/>
              </a:rPr>
              <a:t>Classifications </a:t>
            </a:r>
            <a:r>
              <a:rPr lang="en" sz="1500">
                <a:solidFill>
                  <a:schemeClr val="lt1"/>
                </a:solidFill>
                <a:latin typeface="Lexend Deca ExtraBold"/>
                <a:ea typeface="Lexend Deca ExtraBold"/>
                <a:cs typeface="Lexend Deca ExtraBold"/>
                <a:sym typeface="Lexend Deca ExtraBold"/>
              </a:rPr>
              <a:t>with  CART</a:t>
            </a:r>
            <a:endParaRPr sz="1500">
              <a:solidFill>
                <a:schemeClr val="lt1"/>
              </a:solidFill>
              <a:latin typeface="Lexend Deca ExtraBold"/>
              <a:ea typeface="Lexend Deca ExtraBold"/>
              <a:cs typeface="Lexend Deca ExtraBold"/>
              <a:sym typeface="Lexend Deca ExtraBold"/>
            </a:endParaRPr>
          </a:p>
        </p:txBody>
      </p:sp>
      <p:sp>
        <p:nvSpPr>
          <p:cNvPr id="78" name="Google Shape;78;p14"/>
          <p:cNvSpPr txBox="1"/>
          <p:nvPr/>
        </p:nvSpPr>
        <p:spPr>
          <a:xfrm>
            <a:off x="3234024" y="3833388"/>
            <a:ext cx="23055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Lexend Deca ExtraBold"/>
                <a:ea typeface="Lexend Deca ExtraBold"/>
                <a:cs typeface="Lexend Deca ExtraBold"/>
                <a:sym typeface="Lexend Deca ExtraBold"/>
              </a:rPr>
              <a:t>Logistic</a:t>
            </a:r>
            <a:endParaRPr sz="1500">
              <a:solidFill>
                <a:schemeClr val="lt1"/>
              </a:solidFill>
              <a:latin typeface="Lexend Deca ExtraBold"/>
              <a:ea typeface="Lexend Deca ExtraBold"/>
              <a:cs typeface="Lexend Deca ExtraBold"/>
              <a:sym typeface="Lexend Deca ExtraBold"/>
            </a:endParaRPr>
          </a:p>
          <a:p>
            <a:pPr indent="0" lvl="0" marL="0" rtl="0" algn="ctr">
              <a:spcBef>
                <a:spcPts val="0"/>
              </a:spcBef>
              <a:spcAft>
                <a:spcPts val="0"/>
              </a:spcAft>
              <a:buNone/>
            </a:pPr>
            <a:r>
              <a:rPr lang="en" sz="1500">
                <a:solidFill>
                  <a:schemeClr val="lt1"/>
                </a:solidFill>
                <a:latin typeface="Lexend Deca ExtraBold"/>
                <a:ea typeface="Lexend Deca ExtraBold"/>
                <a:cs typeface="Lexend Deca ExtraBold"/>
                <a:sym typeface="Lexend Deca ExtraBold"/>
              </a:rPr>
              <a:t> Regression </a:t>
            </a:r>
            <a:endParaRPr sz="1500">
              <a:solidFill>
                <a:schemeClr val="lt1"/>
              </a:solidFill>
              <a:latin typeface="Lexend Deca ExtraBold"/>
              <a:ea typeface="Lexend Deca ExtraBold"/>
              <a:cs typeface="Lexend Deca ExtraBold"/>
              <a:sym typeface="Lexend Deca ExtraBold"/>
            </a:endParaRPr>
          </a:p>
        </p:txBody>
      </p:sp>
      <p:sp>
        <p:nvSpPr>
          <p:cNvPr id="79" name="Google Shape;79;p14"/>
          <p:cNvSpPr txBox="1"/>
          <p:nvPr/>
        </p:nvSpPr>
        <p:spPr>
          <a:xfrm>
            <a:off x="5628499" y="3824538"/>
            <a:ext cx="2305500" cy="484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1500">
                <a:solidFill>
                  <a:schemeClr val="lt1"/>
                </a:solidFill>
                <a:latin typeface="Lexend Deca ExtraBold"/>
                <a:ea typeface="Lexend Deca ExtraBold"/>
                <a:cs typeface="Lexend Deca ExtraBold"/>
                <a:sym typeface="Lexend Deca ExtraBold"/>
              </a:rPr>
              <a:t>Future works and Conclusion </a:t>
            </a:r>
            <a:endParaRPr sz="1500">
              <a:solidFill>
                <a:schemeClr val="lt1"/>
              </a:solidFill>
              <a:latin typeface="Lexend Deca ExtraBold"/>
              <a:ea typeface="Lexend Deca ExtraBold"/>
              <a:cs typeface="Lexend Deca ExtraBold"/>
              <a:sym typeface="Lexend Deca ExtraBold"/>
            </a:endParaRPr>
          </a:p>
        </p:txBody>
      </p:sp>
      <p:grpSp>
        <p:nvGrpSpPr>
          <p:cNvPr id="80" name="Google Shape;80;p14"/>
          <p:cNvGrpSpPr/>
          <p:nvPr/>
        </p:nvGrpSpPr>
        <p:grpSpPr>
          <a:xfrm>
            <a:off x="2250647" y="1723475"/>
            <a:ext cx="339200" cy="338875"/>
            <a:chOff x="2489475" y="2118450"/>
            <a:chExt cx="339200" cy="338875"/>
          </a:xfrm>
        </p:grpSpPr>
        <p:sp>
          <p:nvSpPr>
            <p:cNvPr id="81" name="Google Shape;81;p14"/>
            <p:cNvSpPr/>
            <p:nvPr/>
          </p:nvSpPr>
          <p:spPr>
            <a:xfrm>
              <a:off x="2489475" y="2118450"/>
              <a:ext cx="339200" cy="338875"/>
            </a:xfrm>
            <a:custGeom>
              <a:rect b="b" l="l" r="r" t="t"/>
              <a:pathLst>
                <a:path extrusionOk="0" h="13555" w="13568">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2619450" y="2159900"/>
              <a:ext cx="79600" cy="79250"/>
            </a:xfrm>
            <a:custGeom>
              <a:rect b="b" l="l" r="r" t="t"/>
              <a:pathLst>
                <a:path extrusionOk="0" h="3170" w="3184">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4"/>
            <p:cNvSpPr/>
            <p:nvPr/>
          </p:nvSpPr>
          <p:spPr>
            <a:xfrm>
              <a:off x="2560025" y="2282350"/>
              <a:ext cx="198375" cy="92325"/>
            </a:xfrm>
            <a:custGeom>
              <a:rect b="b" l="l" r="r" t="t"/>
              <a:pathLst>
                <a:path extrusionOk="0" h="3693" w="7935">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4" name="Google Shape;84;p14"/>
          <p:cNvCxnSpPr>
            <a:stCxn id="85" idx="3"/>
            <a:endCxn id="86" idx="1"/>
          </p:cNvCxnSpPr>
          <p:nvPr/>
        </p:nvCxnSpPr>
        <p:spPr>
          <a:xfrm>
            <a:off x="1831950" y="1892925"/>
            <a:ext cx="304800" cy="0"/>
          </a:xfrm>
          <a:prstGeom prst="straightConnector1">
            <a:avLst/>
          </a:prstGeom>
          <a:noFill/>
          <a:ln cap="flat" cmpd="sng" w="9525">
            <a:solidFill>
              <a:schemeClr val="lt1"/>
            </a:solidFill>
            <a:prstDash val="solid"/>
            <a:round/>
            <a:headEnd len="med" w="med" type="none"/>
            <a:tailEnd len="med" w="med" type="diamond"/>
          </a:ln>
        </p:spPr>
      </p:cxnSp>
      <p:cxnSp>
        <p:nvCxnSpPr>
          <p:cNvPr id="87" name="Google Shape;87;p14"/>
          <p:cNvCxnSpPr>
            <a:stCxn id="88" idx="3"/>
            <a:endCxn id="89" idx="1"/>
          </p:cNvCxnSpPr>
          <p:nvPr/>
        </p:nvCxnSpPr>
        <p:spPr>
          <a:xfrm>
            <a:off x="4226425" y="1892926"/>
            <a:ext cx="304800" cy="0"/>
          </a:xfrm>
          <a:prstGeom prst="straightConnector1">
            <a:avLst/>
          </a:prstGeom>
          <a:noFill/>
          <a:ln cap="flat" cmpd="sng" w="9525">
            <a:solidFill>
              <a:schemeClr val="lt1"/>
            </a:solidFill>
            <a:prstDash val="solid"/>
            <a:round/>
            <a:headEnd len="med" w="med" type="none"/>
            <a:tailEnd len="med" w="med" type="diamond"/>
          </a:ln>
        </p:spPr>
      </p:cxnSp>
      <p:cxnSp>
        <p:nvCxnSpPr>
          <p:cNvPr id="90" name="Google Shape;90;p14"/>
          <p:cNvCxnSpPr>
            <a:stCxn id="91" idx="3"/>
            <a:endCxn id="92" idx="1"/>
          </p:cNvCxnSpPr>
          <p:nvPr/>
        </p:nvCxnSpPr>
        <p:spPr>
          <a:xfrm>
            <a:off x="1832000" y="3338475"/>
            <a:ext cx="304800" cy="0"/>
          </a:xfrm>
          <a:prstGeom prst="straightConnector1">
            <a:avLst/>
          </a:prstGeom>
          <a:noFill/>
          <a:ln cap="flat" cmpd="sng" w="9525">
            <a:solidFill>
              <a:schemeClr val="lt1"/>
            </a:solidFill>
            <a:prstDash val="solid"/>
            <a:round/>
            <a:headEnd len="med" w="med" type="none"/>
            <a:tailEnd len="med" w="med" type="diamond"/>
          </a:ln>
        </p:spPr>
      </p:cxnSp>
      <p:cxnSp>
        <p:nvCxnSpPr>
          <p:cNvPr id="93" name="Google Shape;93;p14"/>
          <p:cNvCxnSpPr>
            <a:stCxn id="94" idx="3"/>
            <a:endCxn id="95" idx="1"/>
          </p:cNvCxnSpPr>
          <p:nvPr/>
        </p:nvCxnSpPr>
        <p:spPr>
          <a:xfrm>
            <a:off x="4195175" y="3341324"/>
            <a:ext cx="336000" cy="0"/>
          </a:xfrm>
          <a:prstGeom prst="straightConnector1">
            <a:avLst/>
          </a:prstGeom>
          <a:noFill/>
          <a:ln cap="flat" cmpd="sng" w="9525">
            <a:solidFill>
              <a:schemeClr val="lt1"/>
            </a:solidFill>
            <a:prstDash val="solid"/>
            <a:round/>
            <a:headEnd len="med" w="med" type="none"/>
            <a:tailEnd len="med" w="med" type="diamond"/>
          </a:ln>
        </p:spPr>
      </p:cxnSp>
      <p:sp>
        <p:nvSpPr>
          <p:cNvPr id="96" name="Google Shape;96;p14"/>
          <p:cNvSpPr txBox="1"/>
          <p:nvPr/>
        </p:nvSpPr>
        <p:spPr>
          <a:xfrm>
            <a:off x="5628500" y="2111713"/>
            <a:ext cx="2460000" cy="664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1500">
              <a:solidFill>
                <a:schemeClr val="lt1"/>
              </a:solidFill>
              <a:latin typeface="Lexend Deca ExtraBold"/>
              <a:ea typeface="Lexend Deca ExtraBold"/>
              <a:cs typeface="Lexend Deca ExtraBold"/>
              <a:sym typeface="Lexend Deca ExtraBold"/>
            </a:endParaRPr>
          </a:p>
          <a:p>
            <a:pPr indent="0" lvl="0" marL="0" rtl="0" algn="ctr">
              <a:spcBef>
                <a:spcPts val="0"/>
              </a:spcBef>
              <a:spcAft>
                <a:spcPts val="0"/>
              </a:spcAft>
              <a:buNone/>
            </a:pPr>
            <a:r>
              <a:t/>
            </a:r>
            <a:endParaRPr sz="1500">
              <a:solidFill>
                <a:schemeClr val="lt1"/>
              </a:solidFill>
              <a:latin typeface="Lexend Deca ExtraBold"/>
              <a:ea typeface="Lexend Deca ExtraBold"/>
              <a:cs typeface="Lexend Deca ExtraBold"/>
              <a:sym typeface="Lexend Deca ExtraBold"/>
            </a:endParaRPr>
          </a:p>
          <a:p>
            <a:pPr indent="0" lvl="0" marL="0" rtl="0" algn="ctr">
              <a:spcBef>
                <a:spcPts val="0"/>
              </a:spcBef>
              <a:spcAft>
                <a:spcPts val="0"/>
              </a:spcAft>
              <a:buNone/>
            </a:pPr>
            <a:r>
              <a:t/>
            </a:r>
            <a:endParaRPr sz="1500">
              <a:solidFill>
                <a:schemeClr val="lt1"/>
              </a:solidFill>
              <a:latin typeface="Lexend Deca ExtraBold"/>
              <a:ea typeface="Lexend Deca ExtraBold"/>
              <a:cs typeface="Lexend Deca ExtraBold"/>
              <a:sym typeface="Lexend Deca ExtraBold"/>
            </a:endParaRPr>
          </a:p>
          <a:p>
            <a:pPr indent="0" lvl="0" marL="0" rtl="0" algn="ctr">
              <a:spcBef>
                <a:spcPts val="0"/>
              </a:spcBef>
              <a:spcAft>
                <a:spcPts val="0"/>
              </a:spcAft>
              <a:buNone/>
            </a:pPr>
            <a:r>
              <a:rPr lang="en" sz="1500">
                <a:solidFill>
                  <a:schemeClr val="lt1"/>
                </a:solidFill>
                <a:latin typeface="Lexend Deca ExtraBold"/>
                <a:ea typeface="Lexend Deca ExtraBold"/>
                <a:cs typeface="Lexend Deca ExtraBold"/>
                <a:sym typeface="Lexend Deca ExtraBold"/>
              </a:rPr>
              <a:t>Classifications with KNN</a:t>
            </a:r>
            <a:endParaRPr sz="1500">
              <a:solidFill>
                <a:schemeClr val="lt1"/>
              </a:solidFill>
              <a:latin typeface="Lexend Deca ExtraBold"/>
              <a:ea typeface="Lexend Deca ExtraBold"/>
              <a:cs typeface="Lexend Deca ExtraBold"/>
              <a:sym typeface="Lexend Deca ExtraBold"/>
            </a:endParaRPr>
          </a:p>
        </p:txBody>
      </p:sp>
      <p:grpSp>
        <p:nvGrpSpPr>
          <p:cNvPr id="97" name="Google Shape;97;p14"/>
          <p:cNvGrpSpPr/>
          <p:nvPr/>
        </p:nvGrpSpPr>
        <p:grpSpPr>
          <a:xfrm>
            <a:off x="4678335" y="3171663"/>
            <a:ext cx="272800" cy="339300"/>
            <a:chOff x="4108450" y="3256400"/>
            <a:chExt cx="272800" cy="339300"/>
          </a:xfrm>
        </p:grpSpPr>
        <p:sp>
          <p:nvSpPr>
            <p:cNvPr id="98" name="Google Shape;98;p14"/>
            <p:cNvSpPr/>
            <p:nvPr/>
          </p:nvSpPr>
          <p:spPr>
            <a:xfrm>
              <a:off x="4108450" y="3256400"/>
              <a:ext cx="272800" cy="339300"/>
            </a:xfrm>
            <a:custGeom>
              <a:rect b="b" l="l" r="r" t="t"/>
              <a:pathLst>
                <a:path extrusionOk="0" h="13572" w="10912">
                  <a:moveTo>
                    <a:pt x="8714" y="817"/>
                  </a:moveTo>
                  <a:lnTo>
                    <a:pt x="10069" y="2172"/>
                  </a:lnTo>
                  <a:lnTo>
                    <a:pt x="8714" y="2172"/>
                  </a:lnTo>
                  <a:lnTo>
                    <a:pt x="8714" y="817"/>
                  </a:lnTo>
                  <a:close/>
                  <a:moveTo>
                    <a:pt x="8190" y="1564"/>
                  </a:moveTo>
                  <a:lnTo>
                    <a:pt x="8190" y="2451"/>
                  </a:lnTo>
                  <a:cubicBezTo>
                    <a:pt x="8190" y="2587"/>
                    <a:pt x="8299" y="2713"/>
                    <a:pt x="8452" y="2713"/>
                  </a:cubicBezTo>
                  <a:lnTo>
                    <a:pt x="9322" y="2713"/>
                  </a:lnTo>
                  <a:lnTo>
                    <a:pt x="9322" y="10570"/>
                  </a:lnTo>
                  <a:lnTo>
                    <a:pt x="2961" y="10570"/>
                  </a:lnTo>
                  <a:lnTo>
                    <a:pt x="2961" y="1564"/>
                  </a:lnTo>
                  <a:close/>
                  <a:moveTo>
                    <a:pt x="8190" y="542"/>
                  </a:moveTo>
                  <a:lnTo>
                    <a:pt x="8190" y="1066"/>
                  </a:lnTo>
                  <a:lnTo>
                    <a:pt x="2696" y="1066"/>
                  </a:lnTo>
                  <a:cubicBezTo>
                    <a:pt x="2560" y="1066"/>
                    <a:pt x="2433" y="1192"/>
                    <a:pt x="2433" y="1329"/>
                  </a:cubicBezTo>
                  <a:lnTo>
                    <a:pt x="2433" y="10846"/>
                  </a:lnTo>
                  <a:cubicBezTo>
                    <a:pt x="2433" y="10985"/>
                    <a:pt x="2560" y="11108"/>
                    <a:pt x="2696" y="11108"/>
                  </a:cubicBezTo>
                  <a:lnTo>
                    <a:pt x="9584" y="11108"/>
                  </a:lnTo>
                  <a:cubicBezTo>
                    <a:pt x="9737" y="11108"/>
                    <a:pt x="9849" y="10985"/>
                    <a:pt x="9849" y="10846"/>
                  </a:cubicBezTo>
                  <a:lnTo>
                    <a:pt x="9849" y="2713"/>
                  </a:lnTo>
                  <a:lnTo>
                    <a:pt x="10387" y="2713"/>
                  </a:lnTo>
                  <a:lnTo>
                    <a:pt x="10387" y="11633"/>
                  </a:lnTo>
                  <a:lnTo>
                    <a:pt x="1909" y="11633"/>
                  </a:lnTo>
                  <a:lnTo>
                    <a:pt x="1909" y="542"/>
                  </a:lnTo>
                  <a:close/>
                  <a:moveTo>
                    <a:pt x="1368" y="1909"/>
                  </a:moveTo>
                  <a:lnTo>
                    <a:pt x="1368" y="11925"/>
                  </a:lnTo>
                  <a:cubicBezTo>
                    <a:pt x="1368" y="12077"/>
                    <a:pt x="1494" y="12187"/>
                    <a:pt x="1647" y="12187"/>
                  </a:cubicBezTo>
                  <a:lnTo>
                    <a:pt x="9003" y="12187"/>
                  </a:lnTo>
                  <a:lnTo>
                    <a:pt x="9003" y="13043"/>
                  </a:lnTo>
                  <a:lnTo>
                    <a:pt x="525" y="13043"/>
                  </a:lnTo>
                  <a:lnTo>
                    <a:pt x="525" y="1909"/>
                  </a:lnTo>
                  <a:close/>
                  <a:moveTo>
                    <a:pt x="1647" y="1"/>
                  </a:moveTo>
                  <a:cubicBezTo>
                    <a:pt x="1494" y="1"/>
                    <a:pt x="1368" y="127"/>
                    <a:pt x="1368" y="280"/>
                  </a:cubicBezTo>
                  <a:lnTo>
                    <a:pt x="1368" y="1385"/>
                  </a:lnTo>
                  <a:lnTo>
                    <a:pt x="262" y="1385"/>
                  </a:lnTo>
                  <a:cubicBezTo>
                    <a:pt x="110" y="1385"/>
                    <a:pt x="0" y="1508"/>
                    <a:pt x="0" y="1647"/>
                  </a:cubicBezTo>
                  <a:lnTo>
                    <a:pt x="0" y="13309"/>
                  </a:lnTo>
                  <a:cubicBezTo>
                    <a:pt x="0" y="13445"/>
                    <a:pt x="110" y="13571"/>
                    <a:pt x="262" y="13571"/>
                  </a:cubicBezTo>
                  <a:lnTo>
                    <a:pt x="9269" y="13571"/>
                  </a:lnTo>
                  <a:cubicBezTo>
                    <a:pt x="9418" y="13571"/>
                    <a:pt x="9531" y="13445"/>
                    <a:pt x="9531" y="13309"/>
                  </a:cubicBezTo>
                  <a:lnTo>
                    <a:pt x="9531" y="12187"/>
                  </a:lnTo>
                  <a:lnTo>
                    <a:pt x="10829" y="12187"/>
                  </a:lnTo>
                  <a:cubicBezTo>
                    <a:pt x="10872" y="12187"/>
                    <a:pt x="10912" y="12160"/>
                    <a:pt x="10912" y="12117"/>
                  </a:cubicBezTo>
                  <a:lnTo>
                    <a:pt x="10912" y="2228"/>
                  </a:lnTo>
                  <a:cubicBezTo>
                    <a:pt x="10912" y="2215"/>
                    <a:pt x="10898" y="2202"/>
                    <a:pt x="10885" y="2202"/>
                  </a:cubicBezTo>
                  <a:lnTo>
                    <a:pt x="10829" y="2202"/>
                  </a:lnTo>
                  <a:lnTo>
                    <a:pt x="8714" y="84"/>
                  </a:lnTo>
                  <a:cubicBezTo>
                    <a:pt x="8658" y="31"/>
                    <a:pt x="8605" y="1"/>
                    <a:pt x="85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4268525" y="3324075"/>
              <a:ext cx="59525" cy="59650"/>
            </a:xfrm>
            <a:custGeom>
              <a:rect b="b" l="l" r="r" t="t"/>
              <a:pathLst>
                <a:path extrusionOk="0" h="2386" w="2381">
                  <a:moveTo>
                    <a:pt x="542" y="560"/>
                  </a:moveTo>
                  <a:cubicBezTo>
                    <a:pt x="1189" y="670"/>
                    <a:pt x="1717" y="1194"/>
                    <a:pt x="1826" y="1858"/>
                  </a:cubicBezTo>
                  <a:lnTo>
                    <a:pt x="542" y="1858"/>
                  </a:lnTo>
                  <a:lnTo>
                    <a:pt x="542" y="560"/>
                  </a:lnTo>
                  <a:close/>
                  <a:moveTo>
                    <a:pt x="213" y="1"/>
                  </a:moveTo>
                  <a:cubicBezTo>
                    <a:pt x="97" y="1"/>
                    <a:pt x="1" y="81"/>
                    <a:pt x="1" y="212"/>
                  </a:cubicBezTo>
                  <a:lnTo>
                    <a:pt x="1" y="2120"/>
                  </a:lnTo>
                  <a:cubicBezTo>
                    <a:pt x="1" y="2260"/>
                    <a:pt x="127" y="2386"/>
                    <a:pt x="263" y="2386"/>
                  </a:cubicBezTo>
                  <a:lnTo>
                    <a:pt x="2119" y="2386"/>
                  </a:lnTo>
                  <a:cubicBezTo>
                    <a:pt x="2268" y="2386"/>
                    <a:pt x="2381" y="2260"/>
                    <a:pt x="2381" y="2120"/>
                  </a:cubicBezTo>
                  <a:cubicBezTo>
                    <a:pt x="2381" y="959"/>
                    <a:pt x="1438" y="6"/>
                    <a:pt x="263" y="6"/>
                  </a:cubicBezTo>
                  <a:cubicBezTo>
                    <a:pt x="246" y="3"/>
                    <a:pt x="229" y="1"/>
                    <a:pt x="21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4178650" y="3350850"/>
              <a:ext cx="123100" cy="105500"/>
            </a:xfrm>
            <a:custGeom>
              <a:rect b="b" l="l" r="r" t="t"/>
              <a:pathLst>
                <a:path extrusionOk="0" h="4220" w="4924">
                  <a:moveTo>
                    <a:pt x="2543" y="551"/>
                  </a:moveTo>
                  <a:lnTo>
                    <a:pt x="2543" y="1962"/>
                  </a:lnTo>
                  <a:lnTo>
                    <a:pt x="1328" y="2669"/>
                  </a:lnTo>
                  <a:cubicBezTo>
                    <a:pt x="967" y="1756"/>
                    <a:pt x="1591" y="704"/>
                    <a:pt x="2543" y="551"/>
                  </a:cubicBezTo>
                  <a:close/>
                  <a:moveTo>
                    <a:pt x="4356" y="2377"/>
                  </a:moveTo>
                  <a:cubicBezTo>
                    <a:pt x="4286" y="2752"/>
                    <a:pt x="4094" y="3084"/>
                    <a:pt x="3805" y="3333"/>
                  </a:cubicBezTo>
                  <a:lnTo>
                    <a:pt x="3250" y="2377"/>
                  </a:lnTo>
                  <a:close/>
                  <a:moveTo>
                    <a:pt x="2696" y="2477"/>
                  </a:moveTo>
                  <a:lnTo>
                    <a:pt x="3347" y="3609"/>
                  </a:lnTo>
                  <a:cubicBezTo>
                    <a:pt x="3182" y="3673"/>
                    <a:pt x="3004" y="3703"/>
                    <a:pt x="2825" y="3703"/>
                  </a:cubicBezTo>
                  <a:cubicBezTo>
                    <a:pt x="2346" y="3703"/>
                    <a:pt x="1858" y="3487"/>
                    <a:pt x="1577" y="3124"/>
                  </a:cubicBezTo>
                  <a:lnTo>
                    <a:pt x="2696" y="2477"/>
                  </a:lnTo>
                  <a:close/>
                  <a:moveTo>
                    <a:pt x="2809" y="0"/>
                  </a:moveTo>
                  <a:cubicBezTo>
                    <a:pt x="1" y="97"/>
                    <a:pt x="14" y="4120"/>
                    <a:pt x="2809" y="4220"/>
                  </a:cubicBezTo>
                  <a:cubicBezTo>
                    <a:pt x="3971" y="4220"/>
                    <a:pt x="4924" y="3277"/>
                    <a:pt x="4924" y="2115"/>
                  </a:cubicBezTo>
                  <a:cubicBezTo>
                    <a:pt x="4924" y="1962"/>
                    <a:pt x="4801" y="1839"/>
                    <a:pt x="4648" y="1839"/>
                  </a:cubicBezTo>
                  <a:lnTo>
                    <a:pt x="3071" y="1839"/>
                  </a:lnTo>
                  <a:lnTo>
                    <a:pt x="3071" y="263"/>
                  </a:lnTo>
                  <a:cubicBezTo>
                    <a:pt x="3071" y="110"/>
                    <a:pt x="2945" y="0"/>
                    <a:pt x="28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195250" y="3310675"/>
              <a:ext cx="61925" cy="13550"/>
            </a:xfrm>
            <a:custGeom>
              <a:rect b="b" l="l" r="r" t="t"/>
              <a:pathLst>
                <a:path extrusionOk="0" h="542" w="2477">
                  <a:moveTo>
                    <a:pt x="276" y="1"/>
                  </a:moveTo>
                  <a:cubicBezTo>
                    <a:pt x="123" y="1"/>
                    <a:pt x="1" y="153"/>
                    <a:pt x="27" y="306"/>
                  </a:cubicBezTo>
                  <a:cubicBezTo>
                    <a:pt x="40" y="446"/>
                    <a:pt x="153" y="542"/>
                    <a:pt x="289" y="542"/>
                  </a:cubicBezTo>
                  <a:lnTo>
                    <a:pt x="2128" y="542"/>
                  </a:lnTo>
                  <a:cubicBezTo>
                    <a:pt x="2477" y="529"/>
                    <a:pt x="2477" y="17"/>
                    <a:pt x="21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4193500" y="3495000"/>
              <a:ext cx="62275" cy="13225"/>
            </a:xfrm>
            <a:custGeom>
              <a:rect b="b" l="l" r="r" t="t"/>
              <a:pathLst>
                <a:path extrusionOk="0" h="529" w="2491">
                  <a:moveTo>
                    <a:pt x="346" y="1"/>
                  </a:moveTo>
                  <a:cubicBezTo>
                    <a:pt x="1" y="14"/>
                    <a:pt x="1" y="512"/>
                    <a:pt x="346" y="528"/>
                  </a:cubicBezTo>
                  <a:lnTo>
                    <a:pt x="2198" y="528"/>
                  </a:lnTo>
                  <a:cubicBezTo>
                    <a:pt x="2364" y="528"/>
                    <a:pt x="2491" y="389"/>
                    <a:pt x="2464" y="223"/>
                  </a:cubicBezTo>
                  <a:cubicBezTo>
                    <a:pt x="2447" y="97"/>
                    <a:pt x="2325" y="1"/>
                    <a:pt x="2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4193500" y="3468350"/>
              <a:ext cx="62275" cy="13225"/>
            </a:xfrm>
            <a:custGeom>
              <a:rect b="b" l="l" r="r" t="t"/>
              <a:pathLst>
                <a:path extrusionOk="0" h="529" w="2491">
                  <a:moveTo>
                    <a:pt x="346" y="1"/>
                  </a:moveTo>
                  <a:cubicBezTo>
                    <a:pt x="1" y="18"/>
                    <a:pt x="1" y="529"/>
                    <a:pt x="346" y="529"/>
                  </a:cubicBezTo>
                  <a:lnTo>
                    <a:pt x="2198" y="529"/>
                  </a:lnTo>
                  <a:cubicBezTo>
                    <a:pt x="2364" y="529"/>
                    <a:pt x="2491" y="389"/>
                    <a:pt x="2464" y="223"/>
                  </a:cubicBezTo>
                  <a:cubicBezTo>
                    <a:pt x="2447" y="101"/>
                    <a:pt x="2325" y="1"/>
                    <a:pt x="2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4266450" y="3495000"/>
              <a:ext cx="62275" cy="13225"/>
            </a:xfrm>
            <a:custGeom>
              <a:rect b="b" l="l" r="r" t="t"/>
              <a:pathLst>
                <a:path extrusionOk="0" h="529" w="2491">
                  <a:moveTo>
                    <a:pt x="359" y="1"/>
                  </a:moveTo>
                  <a:cubicBezTo>
                    <a:pt x="1" y="14"/>
                    <a:pt x="1" y="512"/>
                    <a:pt x="359" y="528"/>
                  </a:cubicBezTo>
                  <a:lnTo>
                    <a:pt x="2202" y="528"/>
                  </a:lnTo>
                  <a:cubicBezTo>
                    <a:pt x="2368" y="528"/>
                    <a:pt x="2490" y="389"/>
                    <a:pt x="2464" y="223"/>
                  </a:cubicBezTo>
                  <a:cubicBezTo>
                    <a:pt x="2451" y="97"/>
                    <a:pt x="2324" y="1"/>
                    <a:pt x="2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4266450" y="3468350"/>
              <a:ext cx="62275" cy="13225"/>
            </a:xfrm>
            <a:custGeom>
              <a:rect b="b" l="l" r="r" t="t"/>
              <a:pathLst>
                <a:path extrusionOk="0" h="529" w="2491">
                  <a:moveTo>
                    <a:pt x="359" y="1"/>
                  </a:moveTo>
                  <a:cubicBezTo>
                    <a:pt x="1" y="18"/>
                    <a:pt x="1" y="529"/>
                    <a:pt x="359" y="529"/>
                  </a:cubicBezTo>
                  <a:lnTo>
                    <a:pt x="2202" y="529"/>
                  </a:lnTo>
                  <a:cubicBezTo>
                    <a:pt x="2368" y="529"/>
                    <a:pt x="2490" y="389"/>
                    <a:pt x="2464" y="223"/>
                  </a:cubicBezTo>
                  <a:cubicBezTo>
                    <a:pt x="2451" y="101"/>
                    <a:pt x="2324" y="1"/>
                    <a:pt x="22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4"/>
          <p:cNvGrpSpPr/>
          <p:nvPr/>
        </p:nvGrpSpPr>
        <p:grpSpPr>
          <a:xfrm>
            <a:off x="7039610" y="1723263"/>
            <a:ext cx="339275" cy="339300"/>
            <a:chOff x="3277475" y="3256400"/>
            <a:chExt cx="339275" cy="339300"/>
          </a:xfrm>
        </p:grpSpPr>
        <p:sp>
          <p:nvSpPr>
            <p:cNvPr id="107" name="Google Shape;107;p14"/>
            <p:cNvSpPr/>
            <p:nvPr/>
          </p:nvSpPr>
          <p:spPr>
            <a:xfrm>
              <a:off x="3277475" y="3256400"/>
              <a:ext cx="339275" cy="339300"/>
            </a:xfrm>
            <a:custGeom>
              <a:rect b="b" l="l" r="r" t="t"/>
              <a:pathLst>
                <a:path extrusionOk="0" h="13572" w="13571">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3374325" y="3341150"/>
              <a:ext cx="145575" cy="145900"/>
            </a:xfrm>
            <a:custGeom>
              <a:rect b="b" l="l" r="r" t="t"/>
              <a:pathLst>
                <a:path extrusionOk="0" h="5836" w="5823">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3371900" y="3313500"/>
              <a:ext cx="65025" cy="13150"/>
            </a:xfrm>
            <a:custGeom>
              <a:rect b="b" l="l" r="r" t="t"/>
              <a:pathLst>
                <a:path extrusionOk="0" h="526" w="2601">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3371900" y="3341150"/>
              <a:ext cx="37375" cy="13550"/>
            </a:xfrm>
            <a:custGeom>
              <a:rect b="b" l="l" r="r" t="t"/>
              <a:pathLst>
                <a:path extrusionOk="0" h="542" w="1495">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3371900" y="3285775"/>
              <a:ext cx="65775" cy="13225"/>
            </a:xfrm>
            <a:custGeom>
              <a:rect b="b" l="l" r="r" t="t"/>
              <a:pathLst>
                <a:path extrusionOk="0" h="529" w="2631">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3454575" y="3313500"/>
              <a:ext cx="65325" cy="13150"/>
            </a:xfrm>
            <a:custGeom>
              <a:rect b="b" l="l" r="r" t="t"/>
              <a:pathLst>
                <a:path extrusionOk="0" h="526" w="2613">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3454575" y="3285775"/>
              <a:ext cx="65675" cy="13225"/>
            </a:xfrm>
            <a:custGeom>
              <a:rect b="b" l="l" r="r" t="t"/>
              <a:pathLst>
                <a:path extrusionOk="0" h="529" w="2627">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3484600" y="3341150"/>
              <a:ext cx="37375" cy="13550"/>
            </a:xfrm>
            <a:custGeom>
              <a:rect b="b" l="l" r="r" t="t"/>
              <a:pathLst>
                <a:path extrusionOk="0" h="542" w="1495">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3371900" y="3473600"/>
              <a:ext cx="37375" cy="13450"/>
            </a:xfrm>
            <a:custGeom>
              <a:rect b="b" l="l" r="r" t="t"/>
              <a:pathLst>
                <a:path extrusionOk="0" h="538" w="1495">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3484600" y="3473600"/>
              <a:ext cx="37375" cy="13450"/>
            </a:xfrm>
            <a:custGeom>
              <a:rect b="b" l="l" r="r" t="t"/>
              <a:pathLst>
                <a:path extrusionOk="0" h="538" w="1495">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14"/>
          <p:cNvGrpSpPr/>
          <p:nvPr/>
        </p:nvGrpSpPr>
        <p:grpSpPr>
          <a:xfrm>
            <a:off x="4675447" y="1723263"/>
            <a:ext cx="338875" cy="339300"/>
            <a:chOff x="2518850" y="3256400"/>
            <a:chExt cx="338875" cy="339300"/>
          </a:xfrm>
        </p:grpSpPr>
        <p:sp>
          <p:nvSpPr>
            <p:cNvPr id="118" name="Google Shape;118;p14"/>
            <p:cNvSpPr/>
            <p:nvPr/>
          </p:nvSpPr>
          <p:spPr>
            <a:xfrm>
              <a:off x="2518850" y="3256400"/>
              <a:ext cx="338875" cy="339300"/>
            </a:xfrm>
            <a:custGeom>
              <a:rect b="b" l="l" r="r" t="t"/>
              <a:pathLst>
                <a:path extrusionOk="0" h="13572" w="13555">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2583850" y="3465950"/>
              <a:ext cx="96125" cy="13225"/>
            </a:xfrm>
            <a:custGeom>
              <a:rect b="b" l="l" r="r" t="t"/>
              <a:pathLst>
                <a:path extrusionOk="0" h="529" w="3845">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2583850" y="3492250"/>
              <a:ext cx="96125" cy="13150"/>
            </a:xfrm>
            <a:custGeom>
              <a:rect b="b" l="l" r="r" t="t"/>
              <a:pathLst>
                <a:path extrusionOk="0" h="526" w="3845">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2695550" y="3465950"/>
              <a:ext cx="96125" cy="13225"/>
            </a:xfrm>
            <a:custGeom>
              <a:rect b="b" l="l" r="r" t="t"/>
              <a:pathLst>
                <a:path extrusionOk="0" h="529" w="3845">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2695550" y="3492250"/>
              <a:ext cx="96125" cy="13150"/>
            </a:xfrm>
            <a:custGeom>
              <a:rect b="b" l="l" r="r" t="t"/>
              <a:pathLst>
                <a:path extrusionOk="0" h="526" w="3845">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4"/>
          <p:cNvGrpSpPr/>
          <p:nvPr/>
        </p:nvGrpSpPr>
        <p:grpSpPr>
          <a:xfrm>
            <a:off x="2250660" y="3186113"/>
            <a:ext cx="339200" cy="304700"/>
            <a:chOff x="2489475" y="2699700"/>
            <a:chExt cx="339200" cy="304700"/>
          </a:xfrm>
        </p:grpSpPr>
        <p:sp>
          <p:nvSpPr>
            <p:cNvPr id="124" name="Google Shape;124;p14"/>
            <p:cNvSpPr/>
            <p:nvPr/>
          </p:nvSpPr>
          <p:spPr>
            <a:xfrm>
              <a:off x="2489475" y="2699700"/>
              <a:ext cx="339200" cy="304700"/>
            </a:xfrm>
            <a:custGeom>
              <a:rect b="b" l="l" r="r" t="t"/>
              <a:pathLst>
                <a:path extrusionOk="0" h="12188" w="13568">
                  <a:moveTo>
                    <a:pt x="12765" y="539"/>
                  </a:moveTo>
                  <a:cubicBezTo>
                    <a:pt x="12917" y="539"/>
                    <a:pt x="13043" y="652"/>
                    <a:pt x="13043" y="804"/>
                  </a:cubicBezTo>
                  <a:lnTo>
                    <a:pt x="13043" y="1067"/>
                  </a:lnTo>
                  <a:lnTo>
                    <a:pt x="4509" y="1067"/>
                  </a:lnTo>
                  <a:cubicBezTo>
                    <a:pt x="4356" y="1067"/>
                    <a:pt x="4246" y="1189"/>
                    <a:pt x="4246" y="1329"/>
                  </a:cubicBezTo>
                  <a:cubicBezTo>
                    <a:pt x="4246" y="1770"/>
                    <a:pt x="3885" y="2132"/>
                    <a:pt x="3443" y="2132"/>
                  </a:cubicBezTo>
                  <a:lnTo>
                    <a:pt x="539" y="2132"/>
                  </a:lnTo>
                  <a:lnTo>
                    <a:pt x="539" y="804"/>
                  </a:lnTo>
                  <a:cubicBezTo>
                    <a:pt x="539" y="652"/>
                    <a:pt x="648" y="539"/>
                    <a:pt x="801" y="539"/>
                  </a:cubicBezTo>
                  <a:close/>
                  <a:moveTo>
                    <a:pt x="13043" y="1591"/>
                  </a:moveTo>
                  <a:lnTo>
                    <a:pt x="13043" y="11397"/>
                  </a:lnTo>
                  <a:cubicBezTo>
                    <a:pt x="13043" y="11537"/>
                    <a:pt x="12917" y="11659"/>
                    <a:pt x="12765" y="11659"/>
                  </a:cubicBezTo>
                  <a:lnTo>
                    <a:pt x="801" y="11659"/>
                  </a:lnTo>
                  <a:cubicBezTo>
                    <a:pt x="648" y="11659"/>
                    <a:pt x="539" y="11537"/>
                    <a:pt x="539" y="11397"/>
                  </a:cubicBezTo>
                  <a:lnTo>
                    <a:pt x="539" y="2657"/>
                  </a:lnTo>
                  <a:lnTo>
                    <a:pt x="3443" y="2657"/>
                  </a:lnTo>
                  <a:cubicBezTo>
                    <a:pt x="4094" y="2657"/>
                    <a:pt x="4618" y="2199"/>
                    <a:pt x="4744" y="1591"/>
                  </a:cubicBezTo>
                  <a:close/>
                  <a:moveTo>
                    <a:pt x="801" y="1"/>
                  </a:moveTo>
                  <a:cubicBezTo>
                    <a:pt x="359" y="1"/>
                    <a:pt x="1" y="360"/>
                    <a:pt x="1" y="804"/>
                  </a:cubicBezTo>
                  <a:lnTo>
                    <a:pt x="1" y="11397"/>
                  </a:lnTo>
                  <a:cubicBezTo>
                    <a:pt x="1" y="11842"/>
                    <a:pt x="359" y="12187"/>
                    <a:pt x="801" y="12187"/>
                  </a:cubicBezTo>
                  <a:lnTo>
                    <a:pt x="12765" y="12187"/>
                  </a:lnTo>
                  <a:cubicBezTo>
                    <a:pt x="13209" y="12187"/>
                    <a:pt x="13568" y="11842"/>
                    <a:pt x="13568" y="11397"/>
                  </a:cubicBezTo>
                  <a:lnTo>
                    <a:pt x="13568" y="804"/>
                  </a:lnTo>
                  <a:cubicBezTo>
                    <a:pt x="13568" y="360"/>
                    <a:pt x="13209" y="1"/>
                    <a:pt x="127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2568975" y="2726100"/>
              <a:ext cx="13475" cy="13400"/>
            </a:xfrm>
            <a:custGeom>
              <a:rect b="b" l="l" r="r" t="t"/>
              <a:pathLst>
                <a:path extrusionOk="0" h="536" w="539">
                  <a:moveTo>
                    <a:pt x="270" y="1"/>
                  </a:moveTo>
                  <a:cubicBezTo>
                    <a:pt x="139" y="1"/>
                    <a:pt x="8" y="87"/>
                    <a:pt x="1" y="260"/>
                  </a:cubicBezTo>
                  <a:cubicBezTo>
                    <a:pt x="1" y="412"/>
                    <a:pt x="124" y="535"/>
                    <a:pt x="263" y="535"/>
                  </a:cubicBezTo>
                  <a:cubicBezTo>
                    <a:pt x="416" y="535"/>
                    <a:pt x="539" y="412"/>
                    <a:pt x="539" y="260"/>
                  </a:cubicBezTo>
                  <a:cubicBezTo>
                    <a:pt x="532" y="87"/>
                    <a:pt x="401" y="1"/>
                    <a:pt x="2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2542675" y="2726100"/>
              <a:ext cx="13225" cy="13400"/>
            </a:xfrm>
            <a:custGeom>
              <a:rect b="b" l="l" r="r" t="t"/>
              <a:pathLst>
                <a:path extrusionOk="0" h="536" w="529">
                  <a:moveTo>
                    <a:pt x="263" y="1"/>
                  </a:moveTo>
                  <a:cubicBezTo>
                    <a:pt x="135" y="1"/>
                    <a:pt x="7" y="87"/>
                    <a:pt x="1" y="260"/>
                  </a:cubicBezTo>
                  <a:cubicBezTo>
                    <a:pt x="1" y="412"/>
                    <a:pt x="113" y="535"/>
                    <a:pt x="263" y="535"/>
                  </a:cubicBezTo>
                  <a:cubicBezTo>
                    <a:pt x="402" y="535"/>
                    <a:pt x="528" y="412"/>
                    <a:pt x="528" y="260"/>
                  </a:cubicBezTo>
                  <a:cubicBezTo>
                    <a:pt x="520" y="87"/>
                    <a:pt x="391"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2516050" y="2726100"/>
              <a:ext cx="13200" cy="13400"/>
            </a:xfrm>
            <a:custGeom>
              <a:rect b="b" l="l" r="r" t="t"/>
              <a:pathLst>
                <a:path extrusionOk="0" h="536" w="528">
                  <a:moveTo>
                    <a:pt x="265" y="1"/>
                  </a:moveTo>
                  <a:cubicBezTo>
                    <a:pt x="137" y="1"/>
                    <a:pt x="8" y="87"/>
                    <a:pt x="0" y="260"/>
                  </a:cubicBezTo>
                  <a:cubicBezTo>
                    <a:pt x="0" y="412"/>
                    <a:pt x="126" y="535"/>
                    <a:pt x="266" y="535"/>
                  </a:cubicBezTo>
                  <a:cubicBezTo>
                    <a:pt x="415" y="535"/>
                    <a:pt x="528" y="412"/>
                    <a:pt x="528" y="260"/>
                  </a:cubicBezTo>
                  <a:cubicBezTo>
                    <a:pt x="521" y="87"/>
                    <a:pt x="393" y="1"/>
                    <a:pt x="2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2516050" y="2779225"/>
              <a:ext cx="286000" cy="198850"/>
            </a:xfrm>
            <a:custGeom>
              <a:rect b="b" l="l" r="r" t="t"/>
              <a:pathLst>
                <a:path extrusionOk="0" h="7954" w="11440">
                  <a:moveTo>
                    <a:pt x="10915" y="528"/>
                  </a:moveTo>
                  <a:lnTo>
                    <a:pt x="10915" y="7416"/>
                  </a:lnTo>
                  <a:lnTo>
                    <a:pt x="528" y="7416"/>
                  </a:lnTo>
                  <a:lnTo>
                    <a:pt x="528" y="528"/>
                  </a:lnTo>
                  <a:close/>
                  <a:moveTo>
                    <a:pt x="266" y="0"/>
                  </a:moveTo>
                  <a:cubicBezTo>
                    <a:pt x="126" y="0"/>
                    <a:pt x="0" y="126"/>
                    <a:pt x="0" y="262"/>
                  </a:cubicBezTo>
                  <a:lnTo>
                    <a:pt x="0" y="7678"/>
                  </a:lnTo>
                  <a:cubicBezTo>
                    <a:pt x="0" y="7831"/>
                    <a:pt x="126" y="7954"/>
                    <a:pt x="266" y="7954"/>
                  </a:cubicBezTo>
                  <a:lnTo>
                    <a:pt x="11177" y="7954"/>
                  </a:lnTo>
                  <a:cubicBezTo>
                    <a:pt x="11330" y="7954"/>
                    <a:pt x="11439" y="7831"/>
                    <a:pt x="11439" y="7678"/>
                  </a:cubicBezTo>
                  <a:lnTo>
                    <a:pt x="11439" y="262"/>
                  </a:lnTo>
                  <a:cubicBezTo>
                    <a:pt x="11439" y="126"/>
                    <a:pt x="11330" y="0"/>
                    <a:pt x="111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2538525" y="2805850"/>
              <a:ext cx="235225" cy="145600"/>
            </a:xfrm>
            <a:custGeom>
              <a:rect b="b" l="l" r="r" t="t"/>
              <a:pathLst>
                <a:path extrusionOk="0" h="5824" w="9409">
                  <a:moveTo>
                    <a:pt x="6032" y="512"/>
                  </a:moveTo>
                  <a:cubicBezTo>
                    <a:pt x="6225" y="512"/>
                    <a:pt x="6378" y="665"/>
                    <a:pt x="6378" y="857"/>
                  </a:cubicBezTo>
                  <a:cubicBezTo>
                    <a:pt x="6371" y="1086"/>
                    <a:pt x="6205" y="1201"/>
                    <a:pt x="6039" y="1201"/>
                  </a:cubicBezTo>
                  <a:cubicBezTo>
                    <a:pt x="5873" y="1201"/>
                    <a:pt x="5707" y="1086"/>
                    <a:pt x="5700" y="857"/>
                  </a:cubicBezTo>
                  <a:cubicBezTo>
                    <a:pt x="5700" y="665"/>
                    <a:pt x="5853" y="512"/>
                    <a:pt x="6032" y="512"/>
                  </a:cubicBezTo>
                  <a:close/>
                  <a:moveTo>
                    <a:pt x="1192" y="1481"/>
                  </a:moveTo>
                  <a:cubicBezTo>
                    <a:pt x="1385" y="1481"/>
                    <a:pt x="1538" y="1647"/>
                    <a:pt x="1538" y="1826"/>
                  </a:cubicBezTo>
                  <a:cubicBezTo>
                    <a:pt x="1531" y="2056"/>
                    <a:pt x="1365" y="2170"/>
                    <a:pt x="1199" y="2170"/>
                  </a:cubicBezTo>
                  <a:cubicBezTo>
                    <a:pt x="1033" y="2170"/>
                    <a:pt x="867" y="2056"/>
                    <a:pt x="860" y="1826"/>
                  </a:cubicBezTo>
                  <a:cubicBezTo>
                    <a:pt x="844" y="1647"/>
                    <a:pt x="1010" y="1481"/>
                    <a:pt x="1192" y="1481"/>
                  </a:cubicBezTo>
                  <a:close/>
                  <a:moveTo>
                    <a:pt x="3612" y="2949"/>
                  </a:moveTo>
                  <a:cubicBezTo>
                    <a:pt x="3805" y="2949"/>
                    <a:pt x="3958" y="3098"/>
                    <a:pt x="3958" y="3280"/>
                  </a:cubicBezTo>
                  <a:cubicBezTo>
                    <a:pt x="3951" y="3508"/>
                    <a:pt x="3785" y="3622"/>
                    <a:pt x="3619" y="3622"/>
                  </a:cubicBezTo>
                  <a:cubicBezTo>
                    <a:pt x="3453" y="3622"/>
                    <a:pt x="3287" y="3508"/>
                    <a:pt x="3280" y="3280"/>
                  </a:cubicBezTo>
                  <a:cubicBezTo>
                    <a:pt x="3280" y="3098"/>
                    <a:pt x="3433" y="2949"/>
                    <a:pt x="3612" y="2949"/>
                  </a:cubicBezTo>
                  <a:close/>
                  <a:moveTo>
                    <a:pt x="8452" y="2949"/>
                  </a:moveTo>
                  <a:cubicBezTo>
                    <a:pt x="8645" y="2949"/>
                    <a:pt x="8798" y="3098"/>
                    <a:pt x="8798" y="3280"/>
                  </a:cubicBezTo>
                  <a:cubicBezTo>
                    <a:pt x="8798" y="3473"/>
                    <a:pt x="8645" y="3626"/>
                    <a:pt x="8452" y="3626"/>
                  </a:cubicBezTo>
                  <a:cubicBezTo>
                    <a:pt x="8011" y="3612"/>
                    <a:pt x="8011" y="2962"/>
                    <a:pt x="8452" y="2949"/>
                  </a:cubicBezTo>
                  <a:close/>
                  <a:moveTo>
                    <a:pt x="1773" y="2490"/>
                  </a:moveTo>
                  <a:lnTo>
                    <a:pt x="2769" y="3085"/>
                  </a:lnTo>
                  <a:cubicBezTo>
                    <a:pt x="2656" y="3529"/>
                    <a:pt x="2935" y="3997"/>
                    <a:pt x="3333" y="4124"/>
                  </a:cubicBezTo>
                  <a:lnTo>
                    <a:pt x="3333" y="5299"/>
                  </a:lnTo>
                  <a:lnTo>
                    <a:pt x="1468" y="5299"/>
                  </a:lnTo>
                  <a:lnTo>
                    <a:pt x="1468" y="2670"/>
                  </a:lnTo>
                  <a:cubicBezTo>
                    <a:pt x="1577" y="2630"/>
                    <a:pt x="1674" y="2573"/>
                    <a:pt x="1773" y="2490"/>
                  </a:cubicBezTo>
                  <a:close/>
                  <a:moveTo>
                    <a:pt x="5644" y="1647"/>
                  </a:moveTo>
                  <a:cubicBezTo>
                    <a:pt x="5687" y="1661"/>
                    <a:pt x="5727" y="1687"/>
                    <a:pt x="5783" y="1704"/>
                  </a:cubicBezTo>
                  <a:lnTo>
                    <a:pt x="5783" y="5299"/>
                  </a:lnTo>
                  <a:lnTo>
                    <a:pt x="3901" y="5299"/>
                  </a:lnTo>
                  <a:lnTo>
                    <a:pt x="3901" y="4124"/>
                  </a:lnTo>
                  <a:cubicBezTo>
                    <a:pt x="4246" y="4011"/>
                    <a:pt x="4495" y="3679"/>
                    <a:pt x="4495" y="3294"/>
                  </a:cubicBezTo>
                  <a:cubicBezTo>
                    <a:pt x="4495" y="3141"/>
                    <a:pt x="4469" y="3015"/>
                    <a:pt x="4399" y="2892"/>
                  </a:cubicBezTo>
                  <a:lnTo>
                    <a:pt x="5644" y="1647"/>
                  </a:lnTo>
                  <a:close/>
                  <a:moveTo>
                    <a:pt x="6447" y="1647"/>
                  </a:moveTo>
                  <a:lnTo>
                    <a:pt x="7679" y="2892"/>
                  </a:lnTo>
                  <a:cubicBezTo>
                    <a:pt x="7430" y="3363"/>
                    <a:pt x="7692" y="3971"/>
                    <a:pt x="8190" y="4124"/>
                  </a:cubicBezTo>
                  <a:lnTo>
                    <a:pt x="8190" y="5299"/>
                  </a:lnTo>
                  <a:lnTo>
                    <a:pt x="6308" y="5299"/>
                  </a:lnTo>
                  <a:lnTo>
                    <a:pt x="6308" y="1704"/>
                  </a:lnTo>
                  <a:cubicBezTo>
                    <a:pt x="6351" y="1687"/>
                    <a:pt x="6404" y="1661"/>
                    <a:pt x="6447" y="1647"/>
                  </a:cubicBezTo>
                  <a:close/>
                  <a:moveTo>
                    <a:pt x="6015" y="1"/>
                  </a:moveTo>
                  <a:cubicBezTo>
                    <a:pt x="5387" y="1"/>
                    <a:pt x="4956" y="713"/>
                    <a:pt x="5259" y="1259"/>
                  </a:cubicBezTo>
                  <a:lnTo>
                    <a:pt x="4014" y="2517"/>
                  </a:lnTo>
                  <a:cubicBezTo>
                    <a:pt x="3894" y="2452"/>
                    <a:pt x="3757" y="2421"/>
                    <a:pt x="3620" y="2421"/>
                  </a:cubicBezTo>
                  <a:cubicBezTo>
                    <a:pt x="3408" y="2421"/>
                    <a:pt x="3196" y="2495"/>
                    <a:pt x="3045" y="2630"/>
                  </a:cubicBezTo>
                  <a:lnTo>
                    <a:pt x="2049" y="2036"/>
                  </a:lnTo>
                  <a:cubicBezTo>
                    <a:pt x="2170" y="1501"/>
                    <a:pt x="1754" y="970"/>
                    <a:pt x="1212" y="970"/>
                  </a:cubicBezTo>
                  <a:cubicBezTo>
                    <a:pt x="1206" y="970"/>
                    <a:pt x="1199" y="970"/>
                    <a:pt x="1192" y="970"/>
                  </a:cubicBezTo>
                  <a:cubicBezTo>
                    <a:pt x="196" y="983"/>
                    <a:pt x="1" y="2351"/>
                    <a:pt x="927" y="2670"/>
                  </a:cubicBezTo>
                  <a:lnTo>
                    <a:pt x="927" y="5299"/>
                  </a:lnTo>
                  <a:lnTo>
                    <a:pt x="595" y="5299"/>
                  </a:lnTo>
                  <a:cubicBezTo>
                    <a:pt x="236" y="5312"/>
                    <a:pt x="236" y="5810"/>
                    <a:pt x="595" y="5823"/>
                  </a:cubicBezTo>
                  <a:lnTo>
                    <a:pt x="9060" y="5823"/>
                  </a:lnTo>
                  <a:cubicBezTo>
                    <a:pt x="9408" y="5810"/>
                    <a:pt x="9408" y="5312"/>
                    <a:pt x="9060" y="5299"/>
                  </a:cubicBezTo>
                  <a:lnTo>
                    <a:pt x="8715" y="5299"/>
                  </a:lnTo>
                  <a:lnTo>
                    <a:pt x="8715" y="4124"/>
                  </a:lnTo>
                  <a:cubicBezTo>
                    <a:pt x="9076" y="4011"/>
                    <a:pt x="9325" y="3679"/>
                    <a:pt x="9325" y="3294"/>
                  </a:cubicBezTo>
                  <a:cubicBezTo>
                    <a:pt x="9336" y="2789"/>
                    <a:pt x="8905" y="2418"/>
                    <a:pt x="8446" y="2418"/>
                  </a:cubicBezTo>
                  <a:cubicBezTo>
                    <a:pt x="8313" y="2418"/>
                    <a:pt x="8178" y="2449"/>
                    <a:pt x="8051" y="2517"/>
                  </a:cubicBezTo>
                  <a:lnTo>
                    <a:pt x="6806" y="1259"/>
                  </a:lnTo>
                  <a:cubicBezTo>
                    <a:pt x="7108" y="713"/>
                    <a:pt x="6678" y="1"/>
                    <a:pt x="6050" y="1"/>
                  </a:cubicBezTo>
                  <a:cubicBezTo>
                    <a:pt x="6044" y="1"/>
                    <a:pt x="6038" y="1"/>
                    <a:pt x="6032" y="1"/>
                  </a:cubicBezTo>
                  <a:cubicBezTo>
                    <a:pt x="6027" y="1"/>
                    <a:pt x="6021" y="1"/>
                    <a:pt x="60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nvSpPr>
        <p:spPr>
          <a:xfrm>
            <a:off x="1265000" y="3054975"/>
            <a:ext cx="567000" cy="56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Lexend Deca"/>
                <a:ea typeface="Lexend Deca"/>
                <a:cs typeface="Lexend Deca"/>
                <a:sym typeface="Lexend Deca"/>
              </a:rPr>
              <a:t>04</a:t>
            </a:r>
            <a:endParaRPr sz="2300">
              <a:solidFill>
                <a:schemeClr val="lt1"/>
              </a:solidFill>
              <a:latin typeface="Lexend Deca"/>
              <a:ea typeface="Lexend Deca"/>
              <a:cs typeface="Lexend Deca"/>
              <a:sym typeface="Lexend Deca"/>
            </a:endParaRPr>
          </a:p>
        </p:txBody>
      </p:sp>
      <p:sp>
        <p:nvSpPr>
          <p:cNvPr id="88" name="Google Shape;88;p14"/>
          <p:cNvSpPr txBox="1"/>
          <p:nvPr/>
        </p:nvSpPr>
        <p:spPr>
          <a:xfrm>
            <a:off x="3659425" y="1609426"/>
            <a:ext cx="567000" cy="56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Lexend Deca"/>
                <a:ea typeface="Lexend Deca"/>
                <a:cs typeface="Lexend Deca"/>
                <a:sym typeface="Lexend Deca"/>
              </a:rPr>
              <a:t>02</a:t>
            </a:r>
            <a:endParaRPr sz="2300">
              <a:solidFill>
                <a:schemeClr val="lt1"/>
              </a:solidFill>
              <a:latin typeface="Lexend Deca"/>
              <a:ea typeface="Lexend Deca"/>
              <a:cs typeface="Lexend Deca"/>
              <a:sym typeface="Lexend Deca"/>
            </a:endParaRPr>
          </a:p>
        </p:txBody>
      </p:sp>
      <p:sp>
        <p:nvSpPr>
          <p:cNvPr id="94" name="Google Shape;94;p14"/>
          <p:cNvSpPr txBox="1"/>
          <p:nvPr/>
        </p:nvSpPr>
        <p:spPr>
          <a:xfrm>
            <a:off x="3628175" y="3057824"/>
            <a:ext cx="567000" cy="56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Lexend Deca"/>
                <a:ea typeface="Lexend Deca"/>
                <a:cs typeface="Lexend Deca"/>
                <a:sym typeface="Lexend Deca"/>
              </a:rPr>
              <a:t>05</a:t>
            </a:r>
            <a:endParaRPr sz="2300">
              <a:solidFill>
                <a:schemeClr val="lt1"/>
              </a:solidFill>
              <a:latin typeface="Lexend Deca"/>
              <a:ea typeface="Lexend Deca"/>
              <a:cs typeface="Lexend Deca"/>
              <a:sym typeface="Lexend Deca"/>
            </a:endParaRPr>
          </a:p>
        </p:txBody>
      </p:sp>
      <p:grpSp>
        <p:nvGrpSpPr>
          <p:cNvPr id="130" name="Google Shape;130;p14"/>
          <p:cNvGrpSpPr/>
          <p:nvPr/>
        </p:nvGrpSpPr>
        <p:grpSpPr>
          <a:xfrm>
            <a:off x="7039610" y="3169038"/>
            <a:ext cx="339200" cy="338875"/>
            <a:chOff x="4016825" y="3801400"/>
            <a:chExt cx="339200" cy="338875"/>
          </a:xfrm>
        </p:grpSpPr>
        <p:sp>
          <p:nvSpPr>
            <p:cNvPr id="131" name="Google Shape;131;p14"/>
            <p:cNvSpPr/>
            <p:nvPr/>
          </p:nvSpPr>
          <p:spPr>
            <a:xfrm>
              <a:off x="4016825" y="3801400"/>
              <a:ext cx="339200" cy="338875"/>
            </a:xfrm>
            <a:custGeom>
              <a:rect b="b" l="l" r="r" t="t"/>
              <a:pathLst>
                <a:path extrusionOk="0" h="13555" w="13568">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rgbClr val="20233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4186625" y="3828025"/>
              <a:ext cx="67000" cy="66150"/>
            </a:xfrm>
            <a:custGeom>
              <a:rect b="b" l="l" r="r" t="t"/>
              <a:pathLst>
                <a:path extrusionOk="0" h="2646" w="268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rgbClr val="20233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4083225" y="3928100"/>
              <a:ext cx="119275" cy="126100"/>
            </a:xfrm>
            <a:custGeom>
              <a:rect b="b" l="l" r="r" t="t"/>
              <a:pathLst>
                <a:path extrusionOk="0" h="5044" w="4771">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rgbClr val="20233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4216325" y="4024400"/>
              <a:ext cx="67425" cy="13200"/>
            </a:xfrm>
            <a:custGeom>
              <a:rect b="b" l="l" r="r" t="t"/>
              <a:pathLst>
                <a:path extrusionOk="0" h="528" w="2697">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rgbClr val="20233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4216325" y="3998175"/>
              <a:ext cx="67425" cy="13125"/>
            </a:xfrm>
            <a:custGeom>
              <a:rect b="b" l="l" r="r" t="t"/>
              <a:pathLst>
                <a:path extrusionOk="0" h="525" w="2697">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rgbClr val="20233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4216325" y="3971525"/>
              <a:ext cx="67425" cy="13125"/>
            </a:xfrm>
            <a:custGeom>
              <a:rect b="b" l="l" r="r" t="t"/>
              <a:pathLst>
                <a:path extrusionOk="0" h="525" w="2697">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rgbClr val="20233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4216325" y="3944875"/>
              <a:ext cx="67425" cy="13575"/>
            </a:xfrm>
            <a:custGeom>
              <a:rect b="b" l="l" r="r" t="t"/>
              <a:pathLst>
                <a:path extrusionOk="0" h="543" w="2697">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rgbClr val="20233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4"/>
          <p:cNvSpPr txBox="1"/>
          <p:nvPr/>
        </p:nvSpPr>
        <p:spPr>
          <a:xfrm>
            <a:off x="6053900" y="1609427"/>
            <a:ext cx="5670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Lexend Deca"/>
                <a:ea typeface="Lexend Deca"/>
                <a:cs typeface="Lexend Deca"/>
                <a:sym typeface="Lexend Deca"/>
              </a:rPr>
              <a:t>03</a:t>
            </a:r>
            <a:endParaRPr sz="2300">
              <a:solidFill>
                <a:schemeClr val="lt1"/>
              </a:solidFill>
              <a:latin typeface="Lexend Deca"/>
              <a:ea typeface="Lexend Deca"/>
              <a:cs typeface="Lexend Deca"/>
              <a:sym typeface="Lexend Deca"/>
            </a:endParaRPr>
          </a:p>
        </p:txBody>
      </p:sp>
      <p:sp>
        <p:nvSpPr>
          <p:cNvPr id="139" name="Google Shape;139;p14"/>
          <p:cNvSpPr txBox="1"/>
          <p:nvPr/>
        </p:nvSpPr>
        <p:spPr>
          <a:xfrm>
            <a:off x="6053900" y="3054978"/>
            <a:ext cx="567000" cy="5727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Lexend Deca"/>
                <a:ea typeface="Lexend Deca"/>
                <a:cs typeface="Lexend Deca"/>
                <a:sym typeface="Lexend Deca"/>
              </a:rPr>
              <a:t>06</a:t>
            </a:r>
            <a:endParaRPr sz="2300">
              <a:solidFill>
                <a:schemeClr val="lt1"/>
              </a:solidFill>
              <a:latin typeface="Lexend Deca"/>
              <a:ea typeface="Lexend Deca"/>
              <a:cs typeface="Lexend Deca"/>
              <a:sym typeface="Lexend Deca"/>
            </a:endParaRPr>
          </a:p>
        </p:txBody>
      </p:sp>
      <p:sp>
        <p:nvSpPr>
          <p:cNvPr id="85" name="Google Shape;85;p14"/>
          <p:cNvSpPr txBox="1"/>
          <p:nvPr/>
        </p:nvSpPr>
        <p:spPr>
          <a:xfrm>
            <a:off x="1264950" y="1609425"/>
            <a:ext cx="567000" cy="567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Lexend Deca"/>
                <a:ea typeface="Lexend Deca"/>
                <a:cs typeface="Lexend Deca"/>
                <a:sym typeface="Lexend Deca"/>
              </a:rPr>
              <a:t>01</a:t>
            </a:r>
            <a:endParaRPr sz="2300">
              <a:solidFill>
                <a:schemeClr val="lt1"/>
              </a:solidFill>
              <a:latin typeface="Lexend Deca"/>
              <a:ea typeface="Lexend Deca"/>
              <a:cs typeface="Lexend Deca"/>
              <a:sym typeface="Lexend Deca"/>
            </a:endParaRPr>
          </a:p>
        </p:txBody>
      </p:sp>
      <p:cxnSp>
        <p:nvCxnSpPr>
          <p:cNvPr id="140" name="Google Shape;140;p14"/>
          <p:cNvCxnSpPr>
            <a:stCxn id="139" idx="3"/>
            <a:endCxn id="141" idx="1"/>
          </p:cNvCxnSpPr>
          <p:nvPr/>
        </p:nvCxnSpPr>
        <p:spPr>
          <a:xfrm flipH="1" rot="10800000">
            <a:off x="6620900" y="3338328"/>
            <a:ext cx="304800" cy="3000"/>
          </a:xfrm>
          <a:prstGeom prst="straightConnector1">
            <a:avLst/>
          </a:prstGeom>
          <a:noFill/>
          <a:ln cap="flat" cmpd="sng" w="9525">
            <a:solidFill>
              <a:schemeClr val="lt1"/>
            </a:solidFill>
            <a:prstDash val="solid"/>
            <a:round/>
            <a:headEnd len="med" w="med" type="none"/>
            <a:tailEnd len="med" w="med" type="diamond"/>
          </a:ln>
        </p:spPr>
      </p:cxnSp>
      <p:cxnSp>
        <p:nvCxnSpPr>
          <p:cNvPr id="142" name="Google Shape;142;p14"/>
          <p:cNvCxnSpPr>
            <a:stCxn id="138" idx="3"/>
            <a:endCxn id="143" idx="1"/>
          </p:cNvCxnSpPr>
          <p:nvPr/>
        </p:nvCxnSpPr>
        <p:spPr>
          <a:xfrm flipH="1" rot="10800000">
            <a:off x="6620900" y="1892777"/>
            <a:ext cx="304800" cy="3000"/>
          </a:xfrm>
          <a:prstGeom prst="straightConnector1">
            <a:avLst/>
          </a:prstGeom>
          <a:noFill/>
          <a:ln cap="flat" cmpd="sng" w="9525">
            <a:solidFill>
              <a:schemeClr val="lt1"/>
            </a:solidFill>
            <a:prstDash val="solid"/>
            <a:round/>
            <a:headEnd len="med" w="med" type="none"/>
            <a:tailEnd len="med" w="med" type="diamond"/>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2"/>
          <p:cNvPicPr preferRelativeResize="0"/>
          <p:nvPr/>
        </p:nvPicPr>
        <p:blipFill>
          <a:blip r:embed="rId3">
            <a:alphaModFix/>
          </a:blip>
          <a:stretch>
            <a:fillRect/>
          </a:stretch>
        </p:blipFill>
        <p:spPr>
          <a:xfrm>
            <a:off x="350825" y="923175"/>
            <a:ext cx="5621200" cy="3363800"/>
          </a:xfrm>
          <a:prstGeom prst="rect">
            <a:avLst/>
          </a:prstGeom>
          <a:noFill/>
          <a:ln>
            <a:noFill/>
          </a:ln>
        </p:spPr>
      </p:pic>
      <p:sp>
        <p:nvSpPr>
          <p:cNvPr id="293" name="Google Shape;293;p32"/>
          <p:cNvSpPr txBox="1"/>
          <p:nvPr>
            <p:ph idx="4294967295" type="title"/>
          </p:nvPr>
        </p:nvSpPr>
        <p:spPr>
          <a:xfrm>
            <a:off x="382125" y="0"/>
            <a:ext cx="64056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CART - chart</a:t>
            </a:r>
            <a:endParaRPr/>
          </a:p>
        </p:txBody>
      </p:sp>
      <p:sp>
        <p:nvSpPr>
          <p:cNvPr id="294" name="Google Shape;294;p32"/>
          <p:cNvSpPr txBox="1"/>
          <p:nvPr/>
        </p:nvSpPr>
        <p:spPr>
          <a:xfrm>
            <a:off x="6227400" y="1119200"/>
            <a:ext cx="2428200" cy="29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Muli"/>
                <a:ea typeface="Muli"/>
                <a:cs typeface="Muli"/>
                <a:sym typeface="Muli"/>
              </a:rPr>
              <a:t>Val ER: 1.92%, </a:t>
            </a:r>
            <a:r>
              <a:rPr lang="en" sz="1800">
                <a:solidFill>
                  <a:schemeClr val="lt1"/>
                </a:solidFill>
                <a:latin typeface="Muli"/>
                <a:ea typeface="Muli"/>
                <a:cs typeface="Muli"/>
                <a:sym typeface="Muli"/>
              </a:rPr>
              <a:t>indicating</a:t>
            </a:r>
            <a:r>
              <a:rPr lang="en" sz="1800">
                <a:solidFill>
                  <a:schemeClr val="lt1"/>
                </a:solidFill>
                <a:latin typeface="Muli"/>
                <a:ea typeface="Muli"/>
                <a:cs typeface="Muli"/>
                <a:sym typeface="Muli"/>
              </a:rPr>
              <a:t> a 1.92% (low)error rate</a:t>
            </a:r>
            <a:endParaRPr sz="1800">
              <a:solidFill>
                <a:schemeClr val="lt1"/>
              </a:solidFill>
              <a:latin typeface="Muli"/>
              <a:ea typeface="Muli"/>
              <a:cs typeface="Muli"/>
              <a:sym typeface="Muli"/>
            </a:endParaRPr>
          </a:p>
          <a:p>
            <a:pPr indent="0" lvl="0" marL="0" rtl="0" algn="l">
              <a:spcBef>
                <a:spcPts val="0"/>
              </a:spcBef>
              <a:spcAft>
                <a:spcPts val="0"/>
              </a:spcAft>
              <a:buNone/>
            </a:pPr>
            <a:r>
              <a:t/>
            </a:r>
            <a:endParaRPr sz="1800">
              <a:solidFill>
                <a:schemeClr val="lt1"/>
              </a:solidFill>
              <a:latin typeface="Muli"/>
              <a:ea typeface="Muli"/>
              <a:cs typeface="Muli"/>
              <a:sym typeface="Muli"/>
            </a:endParaRPr>
          </a:p>
          <a:p>
            <a:pPr indent="0" lvl="0" marL="0" rtl="0" algn="l">
              <a:spcBef>
                <a:spcPts val="0"/>
              </a:spcBef>
              <a:spcAft>
                <a:spcPts val="0"/>
              </a:spcAft>
              <a:buNone/>
            </a:pPr>
            <a:r>
              <a:rPr lang="en" sz="1800">
                <a:solidFill>
                  <a:schemeClr val="lt1"/>
                </a:solidFill>
                <a:latin typeface="Muli"/>
                <a:ea typeface="Muli"/>
                <a:cs typeface="Muli"/>
                <a:sym typeface="Muli"/>
              </a:rPr>
              <a:t>Sensitivity: 97% accuracy </a:t>
            </a:r>
            <a:endParaRPr sz="1800">
              <a:solidFill>
                <a:schemeClr val="lt1"/>
              </a:solidFill>
              <a:latin typeface="Muli"/>
              <a:ea typeface="Muli"/>
              <a:cs typeface="Muli"/>
              <a:sym typeface="Muli"/>
            </a:endParaRPr>
          </a:p>
          <a:p>
            <a:pPr indent="0" lvl="0" marL="0" rtl="0" algn="l">
              <a:spcBef>
                <a:spcPts val="0"/>
              </a:spcBef>
              <a:spcAft>
                <a:spcPts val="0"/>
              </a:spcAft>
              <a:buNone/>
            </a:pPr>
            <a:r>
              <a:t/>
            </a:r>
            <a:endParaRPr sz="1800">
              <a:solidFill>
                <a:schemeClr val="lt1"/>
              </a:solidFill>
              <a:latin typeface="Muli"/>
              <a:ea typeface="Muli"/>
              <a:cs typeface="Muli"/>
              <a:sym typeface="Muli"/>
            </a:endParaRPr>
          </a:p>
          <a:p>
            <a:pPr indent="0" lvl="0" marL="0" rtl="0" algn="l">
              <a:spcBef>
                <a:spcPts val="0"/>
              </a:spcBef>
              <a:spcAft>
                <a:spcPts val="0"/>
              </a:spcAft>
              <a:buNone/>
            </a:pPr>
            <a:r>
              <a:rPr lang="en" sz="1800">
                <a:solidFill>
                  <a:schemeClr val="lt1"/>
                </a:solidFill>
                <a:latin typeface="Muli"/>
                <a:ea typeface="Muli"/>
                <a:cs typeface="Muli"/>
                <a:sym typeface="Muli"/>
              </a:rPr>
              <a:t>Specificity: 100% accuracy.</a:t>
            </a:r>
            <a:endParaRPr sz="1800">
              <a:solidFill>
                <a:schemeClr val="lt1"/>
              </a:solidFill>
              <a:latin typeface="Muli"/>
              <a:ea typeface="Muli"/>
              <a:cs typeface="Muli"/>
              <a:sym typeface="Mul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3"/>
          <p:cNvSpPr txBox="1"/>
          <p:nvPr>
            <p:ph idx="4294967295" type="body"/>
          </p:nvPr>
        </p:nvSpPr>
        <p:spPr>
          <a:xfrm>
            <a:off x="343425" y="379225"/>
            <a:ext cx="7188600" cy="9921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sz="3000">
                <a:latin typeface="Lexend Deca"/>
                <a:ea typeface="Lexend Deca"/>
                <a:cs typeface="Lexend Deca"/>
                <a:sym typeface="Lexend Deca"/>
              </a:rPr>
              <a:t>Classification Tree - minimum error</a:t>
            </a:r>
            <a:endParaRPr sz="3000">
              <a:latin typeface="Lexend Deca"/>
              <a:ea typeface="Lexend Deca"/>
              <a:cs typeface="Lexend Deca"/>
              <a:sym typeface="Lexend Deca"/>
            </a:endParaRPr>
          </a:p>
          <a:p>
            <a:pPr indent="0" lvl="0" marL="0" rtl="0" algn="l">
              <a:spcBef>
                <a:spcPts val="600"/>
              </a:spcBef>
              <a:spcAft>
                <a:spcPts val="0"/>
              </a:spcAft>
              <a:buNone/>
            </a:pPr>
            <a:r>
              <a:t/>
            </a:r>
            <a:endParaRPr sz="3000">
              <a:latin typeface="Lexend Deca"/>
              <a:ea typeface="Lexend Deca"/>
              <a:cs typeface="Lexend Deca"/>
              <a:sym typeface="Lexend Deca"/>
            </a:endParaRPr>
          </a:p>
          <a:p>
            <a:pPr indent="0" lvl="0" marL="0" rtl="0" algn="l">
              <a:spcBef>
                <a:spcPts val="600"/>
              </a:spcBef>
              <a:spcAft>
                <a:spcPts val="0"/>
              </a:spcAft>
              <a:buNone/>
            </a:pPr>
            <a:r>
              <a:t/>
            </a:r>
            <a:endParaRPr sz="1800"/>
          </a:p>
        </p:txBody>
      </p:sp>
      <p:sp>
        <p:nvSpPr>
          <p:cNvPr id="300" name="Google Shape;300;p3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1" name="Google Shape;301;p33"/>
          <p:cNvPicPr preferRelativeResize="0"/>
          <p:nvPr/>
        </p:nvPicPr>
        <p:blipFill>
          <a:blip r:embed="rId3">
            <a:alphaModFix/>
          </a:blip>
          <a:stretch>
            <a:fillRect/>
          </a:stretch>
        </p:blipFill>
        <p:spPr>
          <a:xfrm>
            <a:off x="90500" y="605725"/>
            <a:ext cx="7085676" cy="4537946"/>
          </a:xfrm>
          <a:prstGeom prst="rect">
            <a:avLst/>
          </a:prstGeom>
          <a:noFill/>
          <a:ln>
            <a:noFill/>
          </a:ln>
        </p:spPr>
      </p:pic>
      <p:sp>
        <p:nvSpPr>
          <p:cNvPr id="302" name="Google Shape;302;p33"/>
          <p:cNvSpPr txBox="1"/>
          <p:nvPr/>
        </p:nvSpPr>
        <p:spPr>
          <a:xfrm>
            <a:off x="7176175" y="878125"/>
            <a:ext cx="1797900" cy="15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Muli"/>
                <a:ea typeface="Muli"/>
                <a:cs typeface="Muli"/>
                <a:sym typeface="Muli"/>
              </a:rPr>
              <a:t>Cut-off: 0.3</a:t>
            </a:r>
            <a:endParaRPr sz="1700">
              <a:solidFill>
                <a:schemeClr val="lt1"/>
              </a:solidFill>
              <a:latin typeface="Muli"/>
              <a:ea typeface="Muli"/>
              <a:cs typeface="Muli"/>
              <a:sym typeface="Muli"/>
            </a:endParaRPr>
          </a:p>
          <a:p>
            <a:pPr indent="0" lvl="0" marL="0" rtl="0" algn="l">
              <a:spcBef>
                <a:spcPts val="0"/>
              </a:spcBef>
              <a:spcAft>
                <a:spcPts val="0"/>
              </a:spcAft>
              <a:buNone/>
            </a:pPr>
            <a:r>
              <a:t/>
            </a:r>
            <a:endParaRPr sz="1700">
              <a:solidFill>
                <a:schemeClr val="lt1"/>
              </a:solidFill>
              <a:latin typeface="Muli"/>
              <a:ea typeface="Muli"/>
              <a:cs typeface="Muli"/>
              <a:sym typeface="Muli"/>
            </a:endParaRPr>
          </a:p>
          <a:p>
            <a:pPr indent="0" lvl="0" marL="0" rtl="0" algn="l">
              <a:spcBef>
                <a:spcPts val="0"/>
              </a:spcBef>
              <a:spcAft>
                <a:spcPts val="0"/>
              </a:spcAft>
              <a:buNone/>
            </a:pPr>
            <a:r>
              <a:rPr lang="en" sz="1700">
                <a:solidFill>
                  <a:schemeClr val="lt1"/>
                </a:solidFill>
                <a:latin typeface="Muli"/>
                <a:ea typeface="Muli"/>
                <a:cs typeface="Muli"/>
                <a:sym typeface="Muli"/>
              </a:rPr>
              <a:t>Cut-off: 0.4</a:t>
            </a:r>
            <a:endParaRPr sz="1700">
              <a:solidFill>
                <a:schemeClr val="lt1"/>
              </a:solidFill>
              <a:latin typeface="Muli"/>
              <a:ea typeface="Muli"/>
              <a:cs typeface="Muli"/>
              <a:sym typeface="Muli"/>
            </a:endParaRPr>
          </a:p>
          <a:p>
            <a:pPr indent="0" lvl="0" marL="0" rtl="0" algn="l">
              <a:spcBef>
                <a:spcPts val="0"/>
              </a:spcBef>
              <a:spcAft>
                <a:spcPts val="0"/>
              </a:spcAft>
              <a:buNone/>
            </a:pPr>
            <a:r>
              <a:t/>
            </a:r>
            <a:endParaRPr sz="1700">
              <a:solidFill>
                <a:schemeClr val="lt1"/>
              </a:solidFill>
              <a:latin typeface="Muli"/>
              <a:ea typeface="Muli"/>
              <a:cs typeface="Muli"/>
              <a:sym typeface="Muli"/>
            </a:endParaRPr>
          </a:p>
          <a:p>
            <a:pPr indent="0" lvl="0" marL="0" rtl="0" algn="l">
              <a:spcBef>
                <a:spcPts val="0"/>
              </a:spcBef>
              <a:spcAft>
                <a:spcPts val="0"/>
              </a:spcAft>
              <a:buNone/>
            </a:pPr>
            <a:r>
              <a:rPr lang="en" sz="1700">
                <a:solidFill>
                  <a:schemeClr val="lt1"/>
                </a:solidFill>
                <a:latin typeface="Muli"/>
                <a:ea typeface="Muli"/>
                <a:cs typeface="Muli"/>
                <a:sym typeface="Muli"/>
              </a:rPr>
              <a:t>Cut-off: 0.5</a:t>
            </a:r>
            <a:endParaRPr sz="1700">
              <a:solidFill>
                <a:schemeClr val="lt1"/>
              </a:solidFill>
              <a:latin typeface="Muli"/>
              <a:ea typeface="Muli"/>
              <a:cs typeface="Muli"/>
              <a:sym typeface="Muli"/>
            </a:endParaRPr>
          </a:p>
          <a:p>
            <a:pPr indent="0" lvl="0" marL="0" rtl="0" algn="l">
              <a:spcBef>
                <a:spcPts val="0"/>
              </a:spcBef>
              <a:spcAft>
                <a:spcPts val="0"/>
              </a:spcAft>
              <a:buNone/>
            </a:pPr>
            <a:r>
              <a:t/>
            </a:r>
            <a:endParaRPr sz="1700">
              <a:solidFill>
                <a:schemeClr val="lt1"/>
              </a:solidFill>
              <a:latin typeface="Muli"/>
              <a:ea typeface="Muli"/>
              <a:cs typeface="Muli"/>
              <a:sym typeface="Muli"/>
            </a:endParaRPr>
          </a:p>
          <a:p>
            <a:pPr indent="0" lvl="0" marL="0" rtl="0" algn="l">
              <a:spcBef>
                <a:spcPts val="0"/>
              </a:spcBef>
              <a:spcAft>
                <a:spcPts val="0"/>
              </a:spcAft>
              <a:buNone/>
            </a:pPr>
            <a:r>
              <a:t/>
            </a:r>
            <a:endParaRPr sz="1700">
              <a:solidFill>
                <a:schemeClr val="lt1"/>
              </a:solidFill>
              <a:latin typeface="Muli"/>
              <a:ea typeface="Muli"/>
              <a:cs typeface="Muli"/>
              <a:sym typeface="Mul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idx="4294967295" type="body"/>
          </p:nvPr>
        </p:nvSpPr>
        <p:spPr>
          <a:xfrm>
            <a:off x="222625" y="281325"/>
            <a:ext cx="7734600" cy="811800"/>
          </a:xfrm>
          <a:prstGeom prst="rect">
            <a:avLst/>
          </a:prstGeom>
        </p:spPr>
        <p:txBody>
          <a:bodyPr anchorCtr="0" anchor="ctr" bIns="0" lIns="0" spcFirstLastPara="1" rIns="0" wrap="square" tIns="0">
            <a:noAutofit/>
          </a:bodyPr>
          <a:lstStyle/>
          <a:p>
            <a:pPr indent="0" lvl="0" marL="0" rtl="0" algn="l">
              <a:spcBef>
                <a:spcPts val="600"/>
              </a:spcBef>
              <a:spcAft>
                <a:spcPts val="0"/>
              </a:spcAft>
              <a:buNone/>
            </a:pPr>
            <a:r>
              <a:rPr lang="en" sz="3000">
                <a:latin typeface="Lexend Deca"/>
                <a:ea typeface="Lexend Deca"/>
                <a:cs typeface="Lexend Deca"/>
                <a:sym typeface="Lexend Deca"/>
              </a:rPr>
              <a:t>Classification Tree - best pruned tree</a:t>
            </a:r>
            <a:endParaRPr sz="3000">
              <a:latin typeface="Lexend Deca"/>
              <a:ea typeface="Lexend Deca"/>
              <a:cs typeface="Lexend Deca"/>
              <a:sym typeface="Lexend Deca"/>
            </a:endParaRPr>
          </a:p>
          <a:p>
            <a:pPr indent="0" lvl="0" marL="0" rtl="0" algn="l">
              <a:spcBef>
                <a:spcPts val="600"/>
              </a:spcBef>
              <a:spcAft>
                <a:spcPts val="0"/>
              </a:spcAft>
              <a:buNone/>
            </a:pPr>
            <a:r>
              <a:t/>
            </a:r>
            <a:endParaRPr sz="3000">
              <a:latin typeface="Lexend Deca"/>
              <a:ea typeface="Lexend Deca"/>
              <a:cs typeface="Lexend Deca"/>
              <a:sym typeface="Lexend Deca"/>
            </a:endParaRPr>
          </a:p>
          <a:p>
            <a:pPr indent="0" lvl="0" marL="0" rtl="0" algn="l">
              <a:spcBef>
                <a:spcPts val="600"/>
              </a:spcBef>
              <a:spcAft>
                <a:spcPts val="0"/>
              </a:spcAft>
              <a:buNone/>
            </a:pPr>
            <a:r>
              <a:t/>
            </a:r>
            <a:endParaRPr sz="1800"/>
          </a:p>
        </p:txBody>
      </p:sp>
      <p:sp>
        <p:nvSpPr>
          <p:cNvPr id="308" name="Google Shape;308;p3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09" name="Google Shape;309;p34"/>
          <p:cNvPicPr preferRelativeResize="0"/>
          <p:nvPr/>
        </p:nvPicPr>
        <p:blipFill>
          <a:blip r:embed="rId3">
            <a:alphaModFix/>
          </a:blip>
          <a:stretch>
            <a:fillRect/>
          </a:stretch>
        </p:blipFill>
        <p:spPr>
          <a:xfrm>
            <a:off x="98575" y="756400"/>
            <a:ext cx="5259976" cy="3643351"/>
          </a:xfrm>
          <a:prstGeom prst="rect">
            <a:avLst/>
          </a:prstGeom>
          <a:noFill/>
          <a:ln>
            <a:noFill/>
          </a:ln>
        </p:spPr>
      </p:pic>
      <p:sp>
        <p:nvSpPr>
          <p:cNvPr id="310" name="Google Shape;310;p34"/>
          <p:cNvSpPr txBox="1"/>
          <p:nvPr/>
        </p:nvSpPr>
        <p:spPr>
          <a:xfrm>
            <a:off x="5460900" y="756400"/>
            <a:ext cx="25806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uli"/>
                <a:ea typeface="Muli"/>
                <a:cs typeface="Muli"/>
                <a:sym typeface="Muli"/>
              </a:rPr>
              <a:t>Cut-off: 0.5</a:t>
            </a:r>
            <a:endParaRPr sz="2400">
              <a:solidFill>
                <a:schemeClr val="lt1"/>
              </a:solidFill>
              <a:latin typeface="Muli"/>
              <a:ea typeface="Muli"/>
              <a:cs typeface="Muli"/>
              <a:sym typeface="Muli"/>
            </a:endParaRPr>
          </a:p>
        </p:txBody>
      </p:sp>
      <p:sp>
        <p:nvSpPr>
          <p:cNvPr id="311" name="Google Shape;311;p34"/>
          <p:cNvSpPr txBox="1"/>
          <p:nvPr/>
        </p:nvSpPr>
        <p:spPr>
          <a:xfrm>
            <a:off x="5460900" y="1326300"/>
            <a:ext cx="25806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uli"/>
                <a:ea typeface="Muli"/>
                <a:cs typeface="Muli"/>
                <a:sym typeface="Muli"/>
              </a:rPr>
              <a:t>Cut-off: 0.4</a:t>
            </a:r>
            <a:endParaRPr sz="2400">
              <a:solidFill>
                <a:schemeClr val="lt1"/>
              </a:solidFill>
              <a:latin typeface="Muli"/>
              <a:ea typeface="Muli"/>
              <a:cs typeface="Muli"/>
              <a:sym typeface="Muli"/>
            </a:endParaRPr>
          </a:p>
        </p:txBody>
      </p:sp>
      <p:sp>
        <p:nvSpPr>
          <p:cNvPr id="312" name="Google Shape;312;p34"/>
          <p:cNvSpPr txBox="1"/>
          <p:nvPr/>
        </p:nvSpPr>
        <p:spPr>
          <a:xfrm>
            <a:off x="5460888" y="1848475"/>
            <a:ext cx="2622000" cy="7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uli"/>
                <a:ea typeface="Muli"/>
                <a:cs typeface="Muli"/>
                <a:sym typeface="Muli"/>
              </a:rPr>
              <a:t>Cut-off: 0.3</a:t>
            </a:r>
            <a:endParaRPr sz="2400">
              <a:solidFill>
                <a:schemeClr val="lt1"/>
              </a:solidFill>
              <a:latin typeface="Muli"/>
              <a:ea typeface="Muli"/>
              <a:cs typeface="Muli"/>
              <a:sym typeface="Muli"/>
            </a:endParaRPr>
          </a:p>
        </p:txBody>
      </p:sp>
      <p:sp>
        <p:nvSpPr>
          <p:cNvPr id="313" name="Google Shape;313;p34"/>
          <p:cNvSpPr txBox="1"/>
          <p:nvPr/>
        </p:nvSpPr>
        <p:spPr>
          <a:xfrm>
            <a:off x="5457125" y="2428375"/>
            <a:ext cx="3629100" cy="25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lt1"/>
                </a:solidFill>
                <a:latin typeface="Muli"/>
                <a:ea typeface="Muli"/>
                <a:cs typeface="Muli"/>
                <a:sym typeface="Muli"/>
              </a:rPr>
              <a:t>Due to our data set sizes, it is not surprising that the best prune tree and minimum error tree are the same. </a:t>
            </a:r>
            <a:endParaRPr>
              <a:solidFill>
                <a:schemeClr val="lt1"/>
              </a:solidFill>
              <a:latin typeface="Muli"/>
              <a:ea typeface="Muli"/>
              <a:cs typeface="Muli"/>
              <a:sym typeface="Mul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5"/>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 Forward Selection </a:t>
            </a:r>
            <a:endParaRPr/>
          </a:p>
        </p:txBody>
      </p:sp>
      <p:sp>
        <p:nvSpPr>
          <p:cNvPr id="319" name="Google Shape;319;p35"/>
          <p:cNvSpPr txBox="1"/>
          <p:nvPr>
            <p:ph idx="1" type="body"/>
          </p:nvPr>
        </p:nvSpPr>
        <p:spPr>
          <a:xfrm>
            <a:off x="580550" y="1352550"/>
            <a:ext cx="8341500" cy="3161700"/>
          </a:xfrm>
          <a:prstGeom prst="rect">
            <a:avLst/>
          </a:prstGeom>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In forward selection, we start with no variables in the model. Variables are added one at a time based on a chosen criterion to see which variable improves the model the most. This process continues until no additional variables improve the model significantly.</a:t>
            </a:r>
            <a:endParaRPr sz="1200"/>
          </a:p>
          <a:p>
            <a:pPr indent="0" lvl="0" marL="0" rtl="0" algn="l">
              <a:spcBef>
                <a:spcPts val="600"/>
              </a:spcBef>
              <a:spcAft>
                <a:spcPts val="0"/>
              </a:spcAft>
              <a:buNone/>
            </a:pPr>
            <a:r>
              <a:t/>
            </a:r>
            <a:endParaRPr sz="1200"/>
          </a:p>
          <a:p>
            <a:pPr indent="-304800" lvl="0" marL="457200" rtl="0" algn="l">
              <a:spcBef>
                <a:spcPts val="600"/>
              </a:spcBef>
              <a:spcAft>
                <a:spcPts val="0"/>
              </a:spcAft>
              <a:buSzPts val="1200"/>
              <a:buChar char="-"/>
            </a:pPr>
            <a:r>
              <a:rPr lang="en" sz="1200"/>
              <a:t>We first used feature selection under </a:t>
            </a:r>
            <a:r>
              <a:rPr lang="en" sz="1200"/>
              <a:t>logistic</a:t>
            </a:r>
            <a:r>
              <a:rPr lang="en" sz="1200"/>
              <a:t> regression with all the variables for forward selection to find the best subset</a:t>
            </a:r>
            <a:endParaRPr sz="1200"/>
          </a:p>
          <a:p>
            <a:pPr indent="0" lvl="0" marL="0" rtl="0" algn="l">
              <a:spcBef>
                <a:spcPts val="600"/>
              </a:spcBef>
              <a:spcAft>
                <a:spcPts val="0"/>
              </a:spcAft>
              <a:buNone/>
            </a:pPr>
            <a:r>
              <a:t/>
            </a:r>
            <a:endParaRPr sz="1200"/>
          </a:p>
          <a:p>
            <a:pPr indent="-304800" lvl="0" marL="457200" rtl="0" algn="l">
              <a:spcBef>
                <a:spcPts val="600"/>
              </a:spcBef>
              <a:spcAft>
                <a:spcPts val="0"/>
              </a:spcAft>
              <a:buSzPts val="1200"/>
              <a:buChar char="-"/>
            </a:pPr>
            <a:r>
              <a:rPr lang="en" sz="1200"/>
              <a:t>We ran the data once again with the best subset  and at different cutoff rates from 0.5 to 0.1. </a:t>
            </a:r>
            <a:endParaRPr sz="1200"/>
          </a:p>
          <a:p>
            <a:pPr indent="0" lvl="0" marL="0" rtl="0" algn="l">
              <a:spcBef>
                <a:spcPts val="600"/>
              </a:spcBef>
              <a:spcAft>
                <a:spcPts val="0"/>
              </a:spcAft>
              <a:buNone/>
            </a:pPr>
            <a:r>
              <a:t/>
            </a:r>
            <a:endParaRPr sz="1200"/>
          </a:p>
          <a:p>
            <a:pPr indent="-304800" lvl="0" marL="457200" rtl="0" algn="l">
              <a:spcBef>
                <a:spcPts val="600"/>
              </a:spcBef>
              <a:spcAft>
                <a:spcPts val="0"/>
              </a:spcAft>
              <a:buSzPts val="1200"/>
              <a:buChar char="-"/>
            </a:pPr>
            <a:r>
              <a:rPr lang="en" sz="1200"/>
              <a:t>Notably in our data, an insignificant variable such as sudden weight loss with a high p-value remained In forward selection, "sudden weight loss" might have been among the first variables added due to its high initial significance, particularly due to its correlations with Polyuria and Polydipsia</a:t>
            </a:r>
            <a:endParaRPr sz="1200"/>
          </a:p>
          <a:p>
            <a:pPr indent="0" lvl="0" marL="457200" rtl="0" algn="l">
              <a:spcBef>
                <a:spcPts val="600"/>
              </a:spcBef>
              <a:spcAft>
                <a:spcPts val="0"/>
              </a:spcAft>
              <a:buNone/>
            </a:pPr>
            <a:r>
              <a:t/>
            </a:r>
            <a:endParaRPr sz="1200"/>
          </a:p>
        </p:txBody>
      </p:sp>
      <p:sp>
        <p:nvSpPr>
          <p:cNvPr id="320" name="Google Shape;320;p3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 (Forward Selection)</a:t>
            </a:r>
            <a:endParaRPr/>
          </a:p>
        </p:txBody>
      </p:sp>
      <p:sp>
        <p:nvSpPr>
          <p:cNvPr id="326" name="Google Shape;326;p3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36"/>
          <p:cNvSpPr txBox="1"/>
          <p:nvPr/>
        </p:nvSpPr>
        <p:spPr>
          <a:xfrm>
            <a:off x="1078350" y="4244750"/>
            <a:ext cx="255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uli"/>
                <a:ea typeface="Muli"/>
                <a:cs typeface="Muli"/>
                <a:sym typeface="Muli"/>
              </a:rPr>
              <a:t>0.4 cutoff rate </a:t>
            </a:r>
            <a:endParaRPr b="1" sz="2400">
              <a:solidFill>
                <a:schemeClr val="lt1"/>
              </a:solidFill>
              <a:latin typeface="Muli"/>
              <a:ea typeface="Muli"/>
              <a:cs typeface="Muli"/>
              <a:sym typeface="Muli"/>
            </a:endParaRPr>
          </a:p>
        </p:txBody>
      </p:sp>
      <p:pic>
        <p:nvPicPr>
          <p:cNvPr id="328" name="Google Shape;328;p36"/>
          <p:cNvPicPr preferRelativeResize="0"/>
          <p:nvPr/>
        </p:nvPicPr>
        <p:blipFill>
          <a:blip r:embed="rId3">
            <a:alphaModFix/>
          </a:blip>
          <a:stretch>
            <a:fillRect/>
          </a:stretch>
        </p:blipFill>
        <p:spPr>
          <a:xfrm>
            <a:off x="0" y="1241300"/>
            <a:ext cx="9100551" cy="2647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580550" y="205975"/>
            <a:ext cx="68022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 Forward Selection cutoff comparisons</a:t>
            </a:r>
            <a:endParaRPr/>
          </a:p>
        </p:txBody>
      </p:sp>
      <p:sp>
        <p:nvSpPr>
          <p:cNvPr id="334" name="Google Shape;334;p3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37"/>
          <p:cNvSpPr txBox="1"/>
          <p:nvPr/>
        </p:nvSpPr>
        <p:spPr>
          <a:xfrm>
            <a:off x="466025" y="3689900"/>
            <a:ext cx="856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uli"/>
                <a:ea typeface="Muli"/>
                <a:cs typeface="Muli"/>
                <a:sym typeface="Muli"/>
              </a:rPr>
              <a:t>0.4 cutoff rate gives the lowest error rate, best accuracy, higher specificity and sensitivity. </a:t>
            </a:r>
            <a:endParaRPr b="1" sz="2400">
              <a:solidFill>
                <a:schemeClr val="lt1"/>
              </a:solidFill>
              <a:latin typeface="Muli"/>
              <a:ea typeface="Muli"/>
              <a:cs typeface="Muli"/>
              <a:sym typeface="Muli"/>
            </a:endParaRPr>
          </a:p>
        </p:txBody>
      </p:sp>
      <p:pic>
        <p:nvPicPr>
          <p:cNvPr id="336" name="Google Shape;336;p37"/>
          <p:cNvPicPr preferRelativeResize="0"/>
          <p:nvPr/>
        </p:nvPicPr>
        <p:blipFill>
          <a:blip r:embed="rId3">
            <a:alphaModFix/>
          </a:blip>
          <a:stretch>
            <a:fillRect/>
          </a:stretch>
        </p:blipFill>
        <p:spPr>
          <a:xfrm>
            <a:off x="2955125" y="1099325"/>
            <a:ext cx="2955125" cy="2590575"/>
          </a:xfrm>
          <a:prstGeom prst="rect">
            <a:avLst/>
          </a:prstGeom>
          <a:noFill/>
          <a:ln>
            <a:noFill/>
          </a:ln>
        </p:spPr>
      </p:pic>
      <p:pic>
        <p:nvPicPr>
          <p:cNvPr id="337" name="Google Shape;337;p37"/>
          <p:cNvPicPr preferRelativeResize="0"/>
          <p:nvPr/>
        </p:nvPicPr>
        <p:blipFill>
          <a:blip r:embed="rId4">
            <a:alphaModFix/>
          </a:blip>
          <a:stretch>
            <a:fillRect/>
          </a:stretch>
        </p:blipFill>
        <p:spPr>
          <a:xfrm>
            <a:off x="5910253" y="1099325"/>
            <a:ext cx="2974172" cy="2590576"/>
          </a:xfrm>
          <a:prstGeom prst="rect">
            <a:avLst/>
          </a:prstGeom>
          <a:noFill/>
          <a:ln>
            <a:noFill/>
          </a:ln>
        </p:spPr>
      </p:pic>
      <p:pic>
        <p:nvPicPr>
          <p:cNvPr id="338" name="Google Shape;338;p37"/>
          <p:cNvPicPr preferRelativeResize="0"/>
          <p:nvPr/>
        </p:nvPicPr>
        <p:blipFill>
          <a:blip r:embed="rId5">
            <a:alphaModFix/>
          </a:blip>
          <a:stretch>
            <a:fillRect/>
          </a:stretch>
        </p:blipFill>
        <p:spPr>
          <a:xfrm>
            <a:off x="0" y="1099325"/>
            <a:ext cx="2955125" cy="257399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 Backwards Selection </a:t>
            </a:r>
            <a:endParaRPr/>
          </a:p>
        </p:txBody>
      </p:sp>
      <p:sp>
        <p:nvSpPr>
          <p:cNvPr id="344" name="Google Shape;344;p38"/>
          <p:cNvSpPr txBox="1"/>
          <p:nvPr>
            <p:ph idx="1" type="body"/>
          </p:nvPr>
        </p:nvSpPr>
        <p:spPr>
          <a:xfrm>
            <a:off x="580550" y="1352550"/>
            <a:ext cx="7338000" cy="3161700"/>
          </a:xfrm>
          <a:prstGeom prst="rect">
            <a:avLst/>
          </a:prstGeom>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In backward selection, we start with all candidate variables included in the model. Variables are then removed one at a time based on a chosen criterion, removing the least significant variable at each step. This process continues until only significant variables remain.</a:t>
            </a:r>
            <a:endParaRPr sz="1200"/>
          </a:p>
          <a:p>
            <a:pPr indent="0" lvl="0" marL="0" rtl="0" algn="l">
              <a:spcBef>
                <a:spcPts val="600"/>
              </a:spcBef>
              <a:spcAft>
                <a:spcPts val="0"/>
              </a:spcAft>
              <a:buNone/>
            </a:pPr>
            <a:r>
              <a:t/>
            </a:r>
            <a:endParaRPr sz="1200"/>
          </a:p>
          <a:p>
            <a:pPr indent="-304800" lvl="0" marL="457200" rtl="0" algn="l">
              <a:spcBef>
                <a:spcPts val="600"/>
              </a:spcBef>
              <a:spcAft>
                <a:spcPts val="0"/>
              </a:spcAft>
              <a:buSzPts val="1200"/>
              <a:buChar char="-"/>
            </a:pPr>
            <a:r>
              <a:rPr lang="en" sz="1200"/>
              <a:t>We first used feature selection under logistic regression with all the variables for backwards selection to find the best subset</a:t>
            </a:r>
            <a:endParaRPr sz="1200"/>
          </a:p>
          <a:p>
            <a:pPr indent="0" lvl="0" marL="0" rtl="0" algn="l">
              <a:spcBef>
                <a:spcPts val="600"/>
              </a:spcBef>
              <a:spcAft>
                <a:spcPts val="0"/>
              </a:spcAft>
              <a:buNone/>
            </a:pPr>
            <a:r>
              <a:t/>
            </a:r>
            <a:endParaRPr sz="1200"/>
          </a:p>
          <a:p>
            <a:pPr indent="-304800" lvl="0" marL="457200" rtl="0" algn="l">
              <a:spcBef>
                <a:spcPts val="600"/>
              </a:spcBef>
              <a:spcAft>
                <a:spcPts val="0"/>
              </a:spcAft>
              <a:buSzPts val="1200"/>
              <a:buChar char="-"/>
            </a:pPr>
            <a:r>
              <a:rPr lang="en" sz="1200"/>
              <a:t>We ran the data once again with the best subset  and at different cutoff rates from 0.5 to 0.1. </a:t>
            </a:r>
            <a:endParaRPr sz="1200"/>
          </a:p>
          <a:p>
            <a:pPr indent="0" lvl="0" marL="45720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345" name="Google Shape;345;p3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 (Backward Selection)</a:t>
            </a:r>
            <a:endParaRPr/>
          </a:p>
        </p:txBody>
      </p:sp>
      <p:sp>
        <p:nvSpPr>
          <p:cNvPr id="351" name="Google Shape;351;p39"/>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a:latin typeface="Muli"/>
                <a:ea typeface="Muli"/>
                <a:cs typeface="Muli"/>
                <a:sym typeface="Muli"/>
              </a:rPr>
              <a:t>0.4 cutoff rate </a:t>
            </a:r>
            <a:endParaRPr b="1">
              <a:latin typeface="Muli"/>
              <a:ea typeface="Muli"/>
              <a:cs typeface="Muli"/>
              <a:sym typeface="Muli"/>
            </a:endParaRPr>
          </a:p>
          <a:p>
            <a:pPr indent="0" lvl="0" marL="0" rtl="0" algn="l">
              <a:spcBef>
                <a:spcPts val="600"/>
              </a:spcBef>
              <a:spcAft>
                <a:spcPts val="0"/>
              </a:spcAft>
              <a:buNone/>
            </a:pPr>
            <a:r>
              <a:t/>
            </a:r>
            <a:endParaRPr/>
          </a:p>
        </p:txBody>
      </p:sp>
      <p:sp>
        <p:nvSpPr>
          <p:cNvPr id="352" name="Google Shape;352;p3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53" name="Google Shape;353;p39"/>
          <p:cNvPicPr preferRelativeResize="0"/>
          <p:nvPr/>
        </p:nvPicPr>
        <p:blipFill>
          <a:blip r:embed="rId3">
            <a:alphaModFix/>
          </a:blip>
          <a:stretch>
            <a:fillRect/>
          </a:stretch>
        </p:blipFill>
        <p:spPr>
          <a:xfrm>
            <a:off x="0" y="1204900"/>
            <a:ext cx="9144001" cy="2733675"/>
          </a:xfrm>
          <a:prstGeom prst="rect">
            <a:avLst/>
          </a:prstGeom>
          <a:noFill/>
          <a:ln>
            <a:noFill/>
          </a:ln>
        </p:spPr>
      </p:pic>
      <p:sp>
        <p:nvSpPr>
          <p:cNvPr id="354" name="Google Shape;354;p39"/>
          <p:cNvSpPr txBox="1"/>
          <p:nvPr/>
        </p:nvSpPr>
        <p:spPr>
          <a:xfrm>
            <a:off x="1078350" y="4244750"/>
            <a:ext cx="255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uli"/>
                <a:ea typeface="Muli"/>
                <a:cs typeface="Muli"/>
                <a:sym typeface="Muli"/>
              </a:rPr>
              <a:t>0.4 cutoff rate </a:t>
            </a:r>
            <a:endParaRPr b="1" sz="2400">
              <a:solidFill>
                <a:schemeClr val="lt1"/>
              </a:solidFill>
              <a:latin typeface="Muli"/>
              <a:ea typeface="Muli"/>
              <a:cs typeface="Muli"/>
              <a:sym typeface="Mul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0"/>
          <p:cNvSpPr txBox="1"/>
          <p:nvPr>
            <p:ph type="title"/>
          </p:nvPr>
        </p:nvSpPr>
        <p:spPr>
          <a:xfrm>
            <a:off x="580550" y="205975"/>
            <a:ext cx="68022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600"/>
              <a:t>Logistic Regression Backwards Selection cutoff comparisons</a:t>
            </a:r>
            <a:endParaRPr sz="2600"/>
          </a:p>
        </p:txBody>
      </p:sp>
      <p:sp>
        <p:nvSpPr>
          <p:cNvPr id="360" name="Google Shape;360;p4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40"/>
          <p:cNvSpPr txBox="1"/>
          <p:nvPr/>
        </p:nvSpPr>
        <p:spPr>
          <a:xfrm>
            <a:off x="466025" y="3689900"/>
            <a:ext cx="856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uli"/>
                <a:ea typeface="Muli"/>
                <a:cs typeface="Muli"/>
                <a:sym typeface="Muli"/>
              </a:rPr>
              <a:t>0.4 cutoff rate gives the lowest error rate, best accuracy, higher specificity and sensitivity. </a:t>
            </a:r>
            <a:endParaRPr b="1" sz="2400">
              <a:solidFill>
                <a:schemeClr val="lt1"/>
              </a:solidFill>
              <a:latin typeface="Muli"/>
              <a:ea typeface="Muli"/>
              <a:cs typeface="Muli"/>
              <a:sym typeface="Muli"/>
            </a:endParaRPr>
          </a:p>
        </p:txBody>
      </p:sp>
      <p:pic>
        <p:nvPicPr>
          <p:cNvPr id="362" name="Google Shape;362;p40"/>
          <p:cNvPicPr preferRelativeResize="0"/>
          <p:nvPr/>
        </p:nvPicPr>
        <p:blipFill>
          <a:blip r:embed="rId3">
            <a:alphaModFix/>
          </a:blip>
          <a:stretch>
            <a:fillRect/>
          </a:stretch>
        </p:blipFill>
        <p:spPr>
          <a:xfrm>
            <a:off x="2955125" y="1099325"/>
            <a:ext cx="2955125" cy="2590575"/>
          </a:xfrm>
          <a:prstGeom prst="rect">
            <a:avLst/>
          </a:prstGeom>
          <a:noFill/>
          <a:ln>
            <a:noFill/>
          </a:ln>
        </p:spPr>
      </p:pic>
      <p:pic>
        <p:nvPicPr>
          <p:cNvPr id="363" name="Google Shape;363;p40"/>
          <p:cNvPicPr preferRelativeResize="0"/>
          <p:nvPr/>
        </p:nvPicPr>
        <p:blipFill>
          <a:blip r:embed="rId4">
            <a:alphaModFix/>
          </a:blip>
          <a:stretch>
            <a:fillRect/>
          </a:stretch>
        </p:blipFill>
        <p:spPr>
          <a:xfrm>
            <a:off x="5910253" y="1099325"/>
            <a:ext cx="2974172" cy="2590576"/>
          </a:xfrm>
          <a:prstGeom prst="rect">
            <a:avLst/>
          </a:prstGeom>
          <a:noFill/>
          <a:ln>
            <a:noFill/>
          </a:ln>
        </p:spPr>
      </p:pic>
      <p:pic>
        <p:nvPicPr>
          <p:cNvPr id="364" name="Google Shape;364;p40"/>
          <p:cNvPicPr preferRelativeResize="0"/>
          <p:nvPr/>
        </p:nvPicPr>
        <p:blipFill>
          <a:blip r:embed="rId5">
            <a:alphaModFix/>
          </a:blip>
          <a:stretch>
            <a:fillRect/>
          </a:stretch>
        </p:blipFill>
        <p:spPr>
          <a:xfrm>
            <a:off x="0" y="1099325"/>
            <a:ext cx="2955125" cy="257399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 Stepwise Selection </a:t>
            </a:r>
            <a:endParaRPr/>
          </a:p>
        </p:txBody>
      </p:sp>
      <p:sp>
        <p:nvSpPr>
          <p:cNvPr id="370" name="Google Shape;370;p41"/>
          <p:cNvSpPr txBox="1"/>
          <p:nvPr>
            <p:ph idx="1" type="body"/>
          </p:nvPr>
        </p:nvSpPr>
        <p:spPr>
          <a:xfrm>
            <a:off x="580550" y="1352550"/>
            <a:ext cx="8137200" cy="3161700"/>
          </a:xfrm>
          <a:prstGeom prst="rect">
            <a:avLst/>
          </a:prstGeom>
        </p:spPr>
        <p:txBody>
          <a:bodyPr anchorCtr="0" anchor="t" bIns="0" lIns="0" spcFirstLastPara="1" rIns="0" wrap="square" tIns="0">
            <a:noAutofit/>
          </a:bodyPr>
          <a:lstStyle/>
          <a:p>
            <a:pPr indent="-304800" lvl="0" marL="457200" rtl="0" algn="l">
              <a:spcBef>
                <a:spcPts val="600"/>
              </a:spcBef>
              <a:spcAft>
                <a:spcPts val="0"/>
              </a:spcAft>
              <a:buSzPts val="1200"/>
              <a:buChar char="-"/>
            </a:pPr>
            <a:r>
              <a:rPr lang="en" sz="1200"/>
              <a:t>Stepwise selection is a combination of forward and backward selection. It adds and removes variables iteratively to find the best subset. At each step, it evaluates the addition of variables like forward selection and the removal of variables like backward selection.</a:t>
            </a:r>
            <a:endParaRPr sz="1200"/>
          </a:p>
          <a:p>
            <a:pPr indent="0" lvl="0" marL="0" rtl="0" algn="l">
              <a:spcBef>
                <a:spcPts val="600"/>
              </a:spcBef>
              <a:spcAft>
                <a:spcPts val="0"/>
              </a:spcAft>
              <a:buNone/>
            </a:pPr>
            <a:r>
              <a:t/>
            </a:r>
            <a:endParaRPr sz="1200"/>
          </a:p>
          <a:p>
            <a:pPr indent="-304800" lvl="0" marL="457200" rtl="0" algn="l">
              <a:spcBef>
                <a:spcPts val="600"/>
              </a:spcBef>
              <a:spcAft>
                <a:spcPts val="0"/>
              </a:spcAft>
              <a:buSzPts val="1200"/>
              <a:buChar char="-"/>
            </a:pPr>
            <a:r>
              <a:rPr lang="en" sz="1200"/>
              <a:t>We first used feature selection under logistic regression with all the variables for Stepwise selection to find the best subset</a:t>
            </a:r>
            <a:endParaRPr sz="1200"/>
          </a:p>
          <a:p>
            <a:pPr indent="0" lvl="0" marL="0" rtl="0" algn="l">
              <a:spcBef>
                <a:spcPts val="600"/>
              </a:spcBef>
              <a:spcAft>
                <a:spcPts val="0"/>
              </a:spcAft>
              <a:buNone/>
            </a:pPr>
            <a:r>
              <a:t/>
            </a:r>
            <a:endParaRPr sz="1200"/>
          </a:p>
          <a:p>
            <a:pPr indent="-304800" lvl="0" marL="457200" rtl="0" algn="l">
              <a:spcBef>
                <a:spcPts val="600"/>
              </a:spcBef>
              <a:spcAft>
                <a:spcPts val="0"/>
              </a:spcAft>
              <a:buSzPts val="1200"/>
              <a:buChar char="-"/>
            </a:pPr>
            <a:r>
              <a:rPr lang="en" sz="1200"/>
              <a:t>We ran the data once again with the best subset  and at different cutoff rates from 0.5 to 0.1. </a:t>
            </a:r>
            <a:endParaRPr sz="1200"/>
          </a:p>
          <a:p>
            <a:pPr indent="0" lvl="0" marL="457200" rtl="0" algn="l">
              <a:spcBef>
                <a:spcPts val="600"/>
              </a:spcBef>
              <a:spcAft>
                <a:spcPts val="0"/>
              </a:spcAft>
              <a:buNone/>
            </a:pPr>
            <a:r>
              <a:t/>
            </a:r>
            <a:endParaRPr sz="1200"/>
          </a:p>
          <a:p>
            <a:pPr indent="0" lvl="0" marL="0" rtl="0" algn="l">
              <a:spcBef>
                <a:spcPts val="600"/>
              </a:spcBef>
              <a:spcAft>
                <a:spcPts val="0"/>
              </a:spcAft>
              <a:buNone/>
            </a:pPr>
            <a:r>
              <a:t/>
            </a:r>
            <a:endParaRPr sz="1200"/>
          </a:p>
        </p:txBody>
      </p:sp>
      <p:sp>
        <p:nvSpPr>
          <p:cNvPr id="371" name="Google Shape;371;p4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580550" y="286750"/>
            <a:ext cx="6014400" cy="857400"/>
          </a:xfrm>
          <a:prstGeom prst="rect">
            <a:avLst/>
          </a:prstGeom>
        </p:spPr>
        <p:txBody>
          <a:bodyPr anchorCtr="0" anchor="b" bIns="0" lIns="0" spcFirstLastPara="1" rIns="0" wrap="square" tIns="0">
            <a:noAutofit/>
          </a:bodyPr>
          <a:lstStyle/>
          <a:p>
            <a:pPr indent="0" lvl="0" marL="0" marR="0" rtl="0" algn="l">
              <a:lnSpc>
                <a:spcPct val="100000"/>
              </a:lnSpc>
              <a:spcBef>
                <a:spcPts val="0"/>
              </a:spcBef>
              <a:spcAft>
                <a:spcPts val="0"/>
              </a:spcAft>
              <a:buNone/>
            </a:pPr>
            <a:r>
              <a:t/>
            </a:r>
            <a:endParaRPr sz="2200"/>
          </a:p>
          <a:p>
            <a:pPr indent="0" lvl="0" marL="0" marR="0" rtl="0" algn="l">
              <a:lnSpc>
                <a:spcPct val="100000"/>
              </a:lnSpc>
              <a:spcBef>
                <a:spcPts val="0"/>
              </a:spcBef>
              <a:spcAft>
                <a:spcPts val="0"/>
              </a:spcAft>
              <a:buNone/>
            </a:pPr>
            <a:r>
              <a:rPr lang="en" sz="2200"/>
              <a:t>Background Introduction/ Research #1: </a:t>
            </a:r>
            <a:endParaRPr sz="2200"/>
          </a:p>
          <a:p>
            <a:pPr indent="0" lvl="0" marL="0" marR="0" rtl="0" algn="l">
              <a:lnSpc>
                <a:spcPct val="100000"/>
              </a:lnSpc>
              <a:spcBef>
                <a:spcPts val="0"/>
              </a:spcBef>
              <a:spcAft>
                <a:spcPts val="0"/>
              </a:spcAft>
              <a:buNone/>
            </a:pPr>
            <a:r>
              <a:rPr b="0" lang="en" sz="1600"/>
              <a:t>“Long-Term Diabetes Risk Assessment”</a:t>
            </a:r>
            <a:endParaRPr b="0" sz="1600"/>
          </a:p>
          <a:p>
            <a:pPr indent="0" lvl="0" marL="0" marR="0" rtl="0" algn="l">
              <a:lnSpc>
                <a:spcPct val="100000"/>
              </a:lnSpc>
              <a:spcBef>
                <a:spcPts val="0"/>
              </a:spcBef>
              <a:spcAft>
                <a:spcPts val="0"/>
              </a:spcAft>
              <a:buNone/>
            </a:pPr>
            <a:r>
              <a:rPr b="0" lang="en" sz="1600">
                <a:solidFill>
                  <a:schemeClr val="dk1"/>
                </a:solidFill>
              </a:rPr>
              <a:t>https://ieeexplore.ieee.org/abstract/document/9491154</a:t>
            </a:r>
            <a:endParaRPr b="0" sz="1600">
              <a:solidFill>
                <a:schemeClr val="dk1"/>
              </a:solidFill>
            </a:endParaRPr>
          </a:p>
        </p:txBody>
      </p:sp>
      <p:sp>
        <p:nvSpPr>
          <p:cNvPr id="149" name="Google Shape;149;p1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15"/>
          <p:cNvSpPr txBox="1"/>
          <p:nvPr>
            <p:ph idx="1" type="body"/>
          </p:nvPr>
        </p:nvSpPr>
        <p:spPr>
          <a:xfrm>
            <a:off x="0" y="1276000"/>
            <a:ext cx="9029400" cy="3161700"/>
          </a:xfrm>
          <a:prstGeom prst="rect">
            <a:avLst/>
          </a:prstGeom>
        </p:spPr>
        <p:txBody>
          <a:bodyPr anchorCtr="0" anchor="t" bIns="0" lIns="0" spcFirstLastPara="1" rIns="0" wrap="square" tIns="0">
            <a:noAutofit/>
          </a:bodyPr>
          <a:lstStyle/>
          <a:p>
            <a:pPr indent="-304800" lvl="0" marL="457200" rtl="0" algn="l">
              <a:spcBef>
                <a:spcPts val="0"/>
              </a:spcBef>
              <a:spcAft>
                <a:spcPts val="0"/>
              </a:spcAft>
              <a:buSzPts val="1200"/>
              <a:buFont typeface="Muli"/>
              <a:buChar char="⬡"/>
            </a:pPr>
            <a:r>
              <a:rPr b="1" lang="en" sz="1200">
                <a:latin typeface="Muli"/>
                <a:ea typeface="Muli"/>
                <a:cs typeface="Muli"/>
                <a:sym typeface="Muli"/>
              </a:rPr>
              <a:t>Age: is one of the most important risk factors for diabetes, as older people have a higher risk to get type 2 diabetes.</a:t>
            </a:r>
            <a:endParaRPr b="1" sz="1200">
              <a:latin typeface="Muli"/>
              <a:ea typeface="Muli"/>
              <a:cs typeface="Muli"/>
              <a:sym typeface="Muli"/>
            </a:endParaRPr>
          </a:p>
          <a:p>
            <a:pPr indent="0" lvl="0" marL="457200" rtl="0" algn="l">
              <a:spcBef>
                <a:spcPts val="0"/>
              </a:spcBef>
              <a:spcAft>
                <a:spcPts val="0"/>
              </a:spcAft>
              <a:buNone/>
            </a:pPr>
            <a:r>
              <a:t/>
            </a:r>
            <a:endParaRPr b="1" sz="1200">
              <a:latin typeface="Muli"/>
              <a:ea typeface="Muli"/>
              <a:cs typeface="Muli"/>
              <a:sym typeface="Muli"/>
            </a:endParaRPr>
          </a:p>
          <a:p>
            <a:pPr indent="-304800" lvl="0" marL="457200" rtl="0" algn="l">
              <a:spcBef>
                <a:spcPts val="0"/>
              </a:spcBef>
              <a:spcAft>
                <a:spcPts val="0"/>
              </a:spcAft>
              <a:buSzPts val="1200"/>
              <a:buFont typeface="Muli"/>
              <a:buChar char="⬡"/>
            </a:pPr>
            <a:r>
              <a:rPr b="1" lang="en" sz="1200">
                <a:latin typeface="Muli"/>
                <a:ea typeface="Muli"/>
                <a:cs typeface="Muli"/>
                <a:sym typeface="Muli"/>
              </a:rPr>
              <a:t>Obesity/High Body Mass Index (BMI): increased BMI, and consequently obesity, is a top risk factor for type 2 diabetes.</a:t>
            </a:r>
            <a:endParaRPr b="1" sz="1200">
              <a:latin typeface="Muli"/>
              <a:ea typeface="Muli"/>
              <a:cs typeface="Muli"/>
              <a:sym typeface="Muli"/>
            </a:endParaRPr>
          </a:p>
          <a:p>
            <a:pPr indent="0" lvl="0" marL="457200" rtl="0" algn="l">
              <a:spcBef>
                <a:spcPts val="0"/>
              </a:spcBef>
              <a:spcAft>
                <a:spcPts val="0"/>
              </a:spcAft>
              <a:buNone/>
            </a:pPr>
            <a:r>
              <a:t/>
            </a:r>
            <a:endParaRPr b="1" sz="1200">
              <a:latin typeface="Muli"/>
              <a:ea typeface="Muli"/>
              <a:cs typeface="Muli"/>
              <a:sym typeface="Muli"/>
            </a:endParaRPr>
          </a:p>
          <a:p>
            <a:pPr indent="-304800" lvl="0" marL="457200" rtl="0" algn="l">
              <a:spcBef>
                <a:spcPts val="0"/>
              </a:spcBef>
              <a:spcAft>
                <a:spcPts val="0"/>
              </a:spcAft>
              <a:buSzPts val="1200"/>
              <a:buFont typeface="Muli"/>
              <a:buChar char="⬡"/>
            </a:pPr>
            <a:r>
              <a:rPr b="1" lang="en" sz="1200">
                <a:solidFill>
                  <a:srgbClr val="FFFF00"/>
                </a:solidFill>
                <a:latin typeface="Muli"/>
                <a:ea typeface="Muli"/>
                <a:cs typeface="Muli"/>
                <a:sym typeface="Muli"/>
              </a:rPr>
              <a:t>Gender: male/female</a:t>
            </a:r>
            <a:endParaRPr b="1" sz="1200">
              <a:latin typeface="Muli"/>
              <a:ea typeface="Muli"/>
              <a:cs typeface="Muli"/>
              <a:sym typeface="Muli"/>
            </a:endParaRPr>
          </a:p>
          <a:p>
            <a:pPr indent="0" lvl="0" marL="457200" rtl="0" algn="l">
              <a:spcBef>
                <a:spcPts val="0"/>
              </a:spcBef>
              <a:spcAft>
                <a:spcPts val="0"/>
              </a:spcAft>
              <a:buNone/>
            </a:pPr>
            <a:r>
              <a:t/>
            </a:r>
            <a:endParaRPr b="1" sz="1200">
              <a:latin typeface="Muli"/>
              <a:ea typeface="Muli"/>
              <a:cs typeface="Muli"/>
              <a:sym typeface="Muli"/>
            </a:endParaRPr>
          </a:p>
          <a:p>
            <a:pPr indent="-304800" lvl="0" marL="457200" rtl="0" algn="l">
              <a:spcBef>
                <a:spcPts val="0"/>
              </a:spcBef>
              <a:spcAft>
                <a:spcPts val="0"/>
              </a:spcAft>
              <a:buSzPts val="1200"/>
              <a:buFont typeface="Muli"/>
              <a:buChar char="⬡"/>
            </a:pPr>
            <a:r>
              <a:rPr b="1" lang="en" sz="1200">
                <a:latin typeface="Muli"/>
                <a:ea typeface="Muli"/>
                <a:cs typeface="Muli"/>
                <a:sym typeface="Muli"/>
              </a:rPr>
              <a:t>Ethnicity/Race: prevalence of diabetes is overall higher in the case of Hispanic/Latino Americans, African Americans, Native Americans, Asian-Americans, Pacific Islanders, and Alaska natives.</a:t>
            </a:r>
            <a:endParaRPr b="1" sz="1200">
              <a:latin typeface="Muli"/>
              <a:ea typeface="Muli"/>
              <a:cs typeface="Muli"/>
              <a:sym typeface="Muli"/>
            </a:endParaRPr>
          </a:p>
          <a:p>
            <a:pPr indent="0" lvl="0" marL="457200" rtl="0" algn="l">
              <a:spcBef>
                <a:spcPts val="0"/>
              </a:spcBef>
              <a:spcAft>
                <a:spcPts val="0"/>
              </a:spcAft>
              <a:buNone/>
            </a:pPr>
            <a:r>
              <a:t/>
            </a:r>
            <a:endParaRPr b="1" sz="1200">
              <a:latin typeface="Muli"/>
              <a:ea typeface="Muli"/>
              <a:cs typeface="Muli"/>
              <a:sym typeface="Muli"/>
            </a:endParaRPr>
          </a:p>
          <a:p>
            <a:pPr indent="-304800" lvl="0" marL="457200" rtl="0" algn="l">
              <a:spcBef>
                <a:spcPts val="0"/>
              </a:spcBef>
              <a:spcAft>
                <a:spcPts val="0"/>
              </a:spcAft>
              <a:buSzPts val="1200"/>
              <a:buFont typeface="Muli"/>
              <a:buChar char="⬡"/>
            </a:pPr>
            <a:r>
              <a:rPr b="1" lang="en" sz="1200">
                <a:latin typeface="Muli"/>
                <a:ea typeface="Muli"/>
                <a:cs typeface="Muli"/>
                <a:sym typeface="Muli"/>
              </a:rPr>
              <a:t>Smoking: smoking is associated with a higher risk of T2DM.</a:t>
            </a:r>
            <a:endParaRPr b="1" sz="1200">
              <a:latin typeface="Muli"/>
              <a:ea typeface="Muli"/>
              <a:cs typeface="Muli"/>
              <a:sym typeface="Muli"/>
            </a:endParaRPr>
          </a:p>
          <a:p>
            <a:pPr indent="0" lvl="0" marL="0" rtl="0" algn="l">
              <a:spcBef>
                <a:spcPts val="0"/>
              </a:spcBef>
              <a:spcAft>
                <a:spcPts val="0"/>
              </a:spcAft>
              <a:buNone/>
            </a:pPr>
            <a:r>
              <a:t/>
            </a:r>
            <a:endParaRPr b="1" sz="1400">
              <a:latin typeface="Muli"/>
              <a:ea typeface="Muli"/>
              <a:cs typeface="Muli"/>
              <a:sym typeface="Mul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2"/>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 (Stepwise Selection)</a:t>
            </a:r>
            <a:endParaRPr/>
          </a:p>
        </p:txBody>
      </p:sp>
      <p:sp>
        <p:nvSpPr>
          <p:cNvPr id="377" name="Google Shape;377;p42"/>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78" name="Google Shape;378;p42"/>
          <p:cNvPicPr preferRelativeResize="0"/>
          <p:nvPr/>
        </p:nvPicPr>
        <p:blipFill>
          <a:blip r:embed="rId3">
            <a:alphaModFix/>
          </a:blip>
          <a:stretch>
            <a:fillRect/>
          </a:stretch>
        </p:blipFill>
        <p:spPr>
          <a:xfrm>
            <a:off x="0" y="1204925"/>
            <a:ext cx="9143999" cy="2733675"/>
          </a:xfrm>
          <a:prstGeom prst="rect">
            <a:avLst/>
          </a:prstGeom>
          <a:noFill/>
          <a:ln>
            <a:noFill/>
          </a:ln>
        </p:spPr>
      </p:pic>
      <p:sp>
        <p:nvSpPr>
          <p:cNvPr id="379" name="Google Shape;379;p42"/>
          <p:cNvSpPr txBox="1"/>
          <p:nvPr/>
        </p:nvSpPr>
        <p:spPr>
          <a:xfrm>
            <a:off x="1078350" y="4244750"/>
            <a:ext cx="255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uli"/>
                <a:ea typeface="Muli"/>
                <a:cs typeface="Muli"/>
                <a:sym typeface="Muli"/>
              </a:rPr>
              <a:t>0.4 cutoff rate </a:t>
            </a:r>
            <a:endParaRPr b="1" sz="2400">
              <a:solidFill>
                <a:schemeClr val="lt1"/>
              </a:solidFill>
              <a:latin typeface="Muli"/>
              <a:ea typeface="Muli"/>
              <a:cs typeface="Muli"/>
              <a:sym typeface="Mul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 Stepwise Selection cutoff comparisons</a:t>
            </a:r>
            <a:endParaRPr/>
          </a:p>
        </p:txBody>
      </p:sp>
      <p:sp>
        <p:nvSpPr>
          <p:cNvPr id="385" name="Google Shape;385;p43"/>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386" name="Google Shape;386;p43"/>
          <p:cNvSpPr txBox="1"/>
          <p:nvPr/>
        </p:nvSpPr>
        <p:spPr>
          <a:xfrm>
            <a:off x="466025" y="3689900"/>
            <a:ext cx="856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lt1"/>
                </a:solidFill>
                <a:latin typeface="Muli"/>
                <a:ea typeface="Muli"/>
                <a:cs typeface="Muli"/>
                <a:sym typeface="Muli"/>
              </a:rPr>
              <a:t>0.4 cutoff rate gives the lowest error rate, best accuracy, higher specificity and sensitivity. </a:t>
            </a:r>
            <a:endParaRPr b="1" sz="2400">
              <a:solidFill>
                <a:schemeClr val="lt1"/>
              </a:solidFill>
              <a:latin typeface="Muli"/>
              <a:ea typeface="Muli"/>
              <a:cs typeface="Muli"/>
              <a:sym typeface="Muli"/>
            </a:endParaRPr>
          </a:p>
        </p:txBody>
      </p:sp>
      <p:pic>
        <p:nvPicPr>
          <p:cNvPr id="387" name="Google Shape;387;p43"/>
          <p:cNvPicPr preferRelativeResize="0"/>
          <p:nvPr/>
        </p:nvPicPr>
        <p:blipFill>
          <a:blip r:embed="rId3">
            <a:alphaModFix/>
          </a:blip>
          <a:stretch>
            <a:fillRect/>
          </a:stretch>
        </p:blipFill>
        <p:spPr>
          <a:xfrm>
            <a:off x="2955125" y="1099325"/>
            <a:ext cx="2955125" cy="2590575"/>
          </a:xfrm>
          <a:prstGeom prst="rect">
            <a:avLst/>
          </a:prstGeom>
          <a:noFill/>
          <a:ln>
            <a:noFill/>
          </a:ln>
        </p:spPr>
      </p:pic>
      <p:pic>
        <p:nvPicPr>
          <p:cNvPr id="388" name="Google Shape;388;p43"/>
          <p:cNvPicPr preferRelativeResize="0"/>
          <p:nvPr/>
        </p:nvPicPr>
        <p:blipFill>
          <a:blip r:embed="rId4">
            <a:alphaModFix/>
          </a:blip>
          <a:stretch>
            <a:fillRect/>
          </a:stretch>
        </p:blipFill>
        <p:spPr>
          <a:xfrm>
            <a:off x="5910253" y="1099325"/>
            <a:ext cx="2974172" cy="2590576"/>
          </a:xfrm>
          <a:prstGeom prst="rect">
            <a:avLst/>
          </a:prstGeom>
          <a:noFill/>
          <a:ln>
            <a:noFill/>
          </a:ln>
        </p:spPr>
      </p:pic>
      <p:pic>
        <p:nvPicPr>
          <p:cNvPr id="389" name="Google Shape;389;p43"/>
          <p:cNvPicPr preferRelativeResize="0"/>
          <p:nvPr/>
        </p:nvPicPr>
        <p:blipFill>
          <a:blip r:embed="rId5">
            <a:alphaModFix/>
          </a:blip>
          <a:stretch>
            <a:fillRect/>
          </a:stretch>
        </p:blipFill>
        <p:spPr>
          <a:xfrm>
            <a:off x="0" y="1099325"/>
            <a:ext cx="2955125" cy="257399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4"/>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Logistic Regression Best Subset</a:t>
            </a:r>
            <a:endParaRPr/>
          </a:p>
        </p:txBody>
      </p:sp>
      <p:sp>
        <p:nvSpPr>
          <p:cNvPr id="395" name="Google Shape;395;p44"/>
          <p:cNvSpPr txBox="1"/>
          <p:nvPr>
            <p:ph idx="1" type="body"/>
          </p:nvPr>
        </p:nvSpPr>
        <p:spPr>
          <a:xfrm>
            <a:off x="-133900" y="1182450"/>
            <a:ext cx="9218100" cy="3161700"/>
          </a:xfrm>
          <a:prstGeom prst="rect">
            <a:avLst/>
          </a:prstGeom>
        </p:spPr>
        <p:txBody>
          <a:bodyPr anchorCtr="0" anchor="t" bIns="0" lIns="0" spcFirstLastPara="1" rIns="0" wrap="square" tIns="0">
            <a:noAutofit/>
          </a:bodyPr>
          <a:lstStyle/>
          <a:p>
            <a:pPr indent="0" lvl="0" marL="457200" rtl="0" algn="l">
              <a:spcBef>
                <a:spcPts val="600"/>
              </a:spcBef>
              <a:spcAft>
                <a:spcPts val="0"/>
              </a:spcAft>
              <a:buNone/>
            </a:pPr>
            <a:r>
              <a:t/>
            </a:r>
            <a:endParaRPr sz="1300"/>
          </a:p>
          <a:p>
            <a:pPr indent="0" lvl="0" marL="457200" rtl="0" algn="l">
              <a:spcBef>
                <a:spcPts val="600"/>
              </a:spcBef>
              <a:spcAft>
                <a:spcPts val="0"/>
              </a:spcAft>
              <a:buNone/>
            </a:pPr>
            <a:r>
              <a:t/>
            </a:r>
            <a:endParaRPr sz="1300"/>
          </a:p>
          <a:p>
            <a:pPr indent="0" lvl="0" marL="457200" rtl="0" algn="l">
              <a:spcBef>
                <a:spcPts val="600"/>
              </a:spcBef>
              <a:spcAft>
                <a:spcPts val="0"/>
              </a:spcAft>
              <a:buNone/>
            </a:pPr>
            <a:r>
              <a:t/>
            </a:r>
            <a:endParaRPr sz="1300"/>
          </a:p>
          <a:p>
            <a:pPr indent="0" lvl="0" marL="457200" rtl="0" algn="l">
              <a:spcBef>
                <a:spcPts val="600"/>
              </a:spcBef>
              <a:spcAft>
                <a:spcPts val="0"/>
              </a:spcAft>
              <a:buNone/>
            </a:pPr>
            <a:r>
              <a:t/>
            </a:r>
            <a:endParaRPr sz="1300"/>
          </a:p>
          <a:p>
            <a:pPr indent="0" lvl="0" marL="457200" rtl="0" algn="l">
              <a:spcBef>
                <a:spcPts val="600"/>
              </a:spcBef>
              <a:spcAft>
                <a:spcPts val="0"/>
              </a:spcAft>
              <a:buNone/>
            </a:pPr>
            <a:r>
              <a:t/>
            </a:r>
            <a:endParaRPr sz="1300"/>
          </a:p>
          <a:p>
            <a:pPr indent="0" lvl="0" marL="0" rtl="0" algn="l">
              <a:spcBef>
                <a:spcPts val="600"/>
              </a:spcBef>
              <a:spcAft>
                <a:spcPts val="0"/>
              </a:spcAft>
              <a:buNone/>
            </a:pPr>
            <a:r>
              <a:t/>
            </a:r>
            <a:endParaRPr sz="1300"/>
          </a:p>
          <a:p>
            <a:pPr indent="-311150" lvl="0" marL="457200" rtl="0" algn="l">
              <a:spcBef>
                <a:spcPts val="600"/>
              </a:spcBef>
              <a:spcAft>
                <a:spcPts val="0"/>
              </a:spcAft>
              <a:buSzPts val="1300"/>
              <a:buChar char="-"/>
            </a:pPr>
            <a:r>
              <a:rPr lang="en" sz="1300"/>
              <a:t>Backward selection  or Stepwise Selection with a cutoff rate of 0.4 is shown to be the  best fit</a:t>
            </a:r>
            <a:endParaRPr sz="1300"/>
          </a:p>
          <a:p>
            <a:pPr indent="-311150" lvl="0" marL="457200" rtl="0" algn="l">
              <a:spcBef>
                <a:spcPts val="0"/>
              </a:spcBef>
              <a:spcAft>
                <a:spcPts val="0"/>
              </a:spcAft>
              <a:buSzPts val="1300"/>
              <a:buChar char="-"/>
            </a:pPr>
            <a:r>
              <a:rPr lang="en" sz="1300"/>
              <a:t>Forward selection included a variable of sudden weight loss, it has a high p value of 0.9 </a:t>
            </a:r>
            <a:endParaRPr sz="1300"/>
          </a:p>
          <a:p>
            <a:pPr indent="-311150" lvl="0" marL="457200" rtl="0" algn="l">
              <a:spcBef>
                <a:spcPts val="0"/>
              </a:spcBef>
              <a:spcAft>
                <a:spcPts val="0"/>
              </a:spcAft>
              <a:buSzPts val="1300"/>
              <a:buChar char="-"/>
            </a:pPr>
            <a:r>
              <a:rPr lang="en" sz="1300"/>
              <a:t>Subset 7 predictors: Age, Gender, Polyuria, Polydipsia, weakness, polyphagia, gential thrush, itching, irritability, partial paresis. </a:t>
            </a:r>
            <a:endParaRPr sz="1300"/>
          </a:p>
          <a:p>
            <a:pPr indent="0" lvl="0" marL="914400" rtl="0" algn="l">
              <a:spcBef>
                <a:spcPts val="600"/>
              </a:spcBef>
              <a:spcAft>
                <a:spcPts val="0"/>
              </a:spcAft>
              <a:buNone/>
            </a:pPr>
            <a:r>
              <a:t/>
            </a:r>
            <a:endParaRPr sz="1300"/>
          </a:p>
        </p:txBody>
      </p:sp>
      <p:sp>
        <p:nvSpPr>
          <p:cNvPr id="396" name="Google Shape;396;p44"/>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397" name="Google Shape;397;p44"/>
          <p:cNvPicPr preferRelativeResize="0"/>
          <p:nvPr/>
        </p:nvPicPr>
        <p:blipFill rotWithShape="1">
          <a:blip r:embed="rId3">
            <a:alphaModFix/>
          </a:blip>
          <a:srcRect b="22121" l="5971" r="65387" t="56090"/>
          <a:stretch/>
        </p:blipFill>
        <p:spPr>
          <a:xfrm>
            <a:off x="345475" y="1182450"/>
            <a:ext cx="4034126" cy="17262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5"/>
          <p:cNvSpPr txBox="1"/>
          <p:nvPr>
            <p:ph type="title"/>
          </p:nvPr>
        </p:nvSpPr>
        <p:spPr>
          <a:xfrm>
            <a:off x="580550" y="205975"/>
            <a:ext cx="5625000" cy="64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900"/>
              <a:t>Logistic Regression-Odds Ratio</a:t>
            </a:r>
            <a:endParaRPr sz="2900"/>
          </a:p>
        </p:txBody>
      </p:sp>
      <p:sp>
        <p:nvSpPr>
          <p:cNvPr id="403" name="Google Shape;403;p45"/>
          <p:cNvSpPr txBox="1"/>
          <p:nvPr>
            <p:ph idx="1" type="body"/>
          </p:nvPr>
        </p:nvSpPr>
        <p:spPr>
          <a:xfrm>
            <a:off x="191250" y="2756375"/>
            <a:ext cx="6014400" cy="31617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sz="1300"/>
          </a:p>
          <a:p>
            <a:pPr indent="-311150" lvl="0" marL="457200" rtl="0" algn="l">
              <a:spcBef>
                <a:spcPts val="600"/>
              </a:spcBef>
              <a:spcAft>
                <a:spcPts val="0"/>
              </a:spcAft>
              <a:buSzPts val="1300"/>
              <a:buChar char="-"/>
            </a:pPr>
            <a:r>
              <a:rPr lang="en" sz="1300"/>
              <a:t>The estimate for polydipsia indicates that experiencing excessive thirst increases the probability of having diabetes by %5.39.</a:t>
            </a:r>
            <a:endParaRPr sz="1300"/>
          </a:p>
          <a:p>
            <a:pPr indent="-311150" lvl="0" marL="457200" rtl="0" algn="l">
              <a:spcBef>
                <a:spcPts val="0"/>
              </a:spcBef>
              <a:spcAft>
                <a:spcPts val="0"/>
              </a:spcAft>
              <a:buSzPts val="1300"/>
              <a:buChar char="-"/>
            </a:pPr>
            <a:r>
              <a:rPr lang="en" sz="1300"/>
              <a:t>The Gender variable is a discrepancy. Our model points to females having higher risks to diabetes where other models point to males.</a:t>
            </a:r>
            <a:endParaRPr sz="1300"/>
          </a:p>
          <a:p>
            <a:pPr indent="-311150" lvl="0" marL="457200" rtl="0" algn="l">
              <a:spcBef>
                <a:spcPts val="0"/>
              </a:spcBef>
              <a:spcAft>
                <a:spcPts val="0"/>
              </a:spcAft>
              <a:buSzPts val="1300"/>
              <a:buChar char="-"/>
            </a:pPr>
            <a:r>
              <a:rPr lang="en" sz="1300"/>
              <a:t>The odds ratio is 218.9664, meaning individuals with polydipsia are approximately 218.9664 times more likely to have diabetes compared to those without this symptom, assuming all other factors are held constant. </a:t>
            </a:r>
            <a:endParaRPr sz="1300"/>
          </a:p>
          <a:p>
            <a:pPr indent="0" lvl="0" marL="0" rtl="0" algn="l">
              <a:spcBef>
                <a:spcPts val="600"/>
              </a:spcBef>
              <a:spcAft>
                <a:spcPts val="0"/>
              </a:spcAft>
              <a:buNone/>
            </a:pPr>
            <a:r>
              <a:t/>
            </a:r>
            <a:endParaRPr sz="1300"/>
          </a:p>
          <a:p>
            <a:pPr indent="0" lvl="0" marL="0" rtl="0" algn="l">
              <a:spcBef>
                <a:spcPts val="600"/>
              </a:spcBef>
              <a:spcAft>
                <a:spcPts val="0"/>
              </a:spcAft>
              <a:buNone/>
            </a:pPr>
            <a:r>
              <a:t/>
            </a:r>
            <a:endParaRPr/>
          </a:p>
        </p:txBody>
      </p:sp>
      <p:sp>
        <p:nvSpPr>
          <p:cNvPr id="404" name="Google Shape;404;p45"/>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05" name="Google Shape;405;p45"/>
          <p:cNvPicPr preferRelativeResize="0"/>
          <p:nvPr/>
        </p:nvPicPr>
        <p:blipFill rotWithShape="1">
          <a:blip r:embed="rId3">
            <a:alphaModFix/>
          </a:blip>
          <a:srcRect b="26359" l="13078" r="12483" t="30979"/>
          <a:stretch/>
        </p:blipFill>
        <p:spPr>
          <a:xfrm>
            <a:off x="444575" y="853375"/>
            <a:ext cx="6599952" cy="21275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6"/>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Best Overall Classification  Method</a:t>
            </a:r>
            <a:endParaRPr/>
          </a:p>
        </p:txBody>
      </p:sp>
      <p:sp>
        <p:nvSpPr>
          <p:cNvPr id="411" name="Google Shape;411;p46"/>
          <p:cNvSpPr txBox="1"/>
          <p:nvPr>
            <p:ph idx="1" type="body"/>
          </p:nvPr>
        </p:nvSpPr>
        <p:spPr>
          <a:xfrm>
            <a:off x="580550" y="1063375"/>
            <a:ext cx="6014400" cy="727500"/>
          </a:xfrm>
          <a:prstGeom prst="rect">
            <a:avLst/>
          </a:prstGeom>
        </p:spPr>
        <p:txBody>
          <a:bodyPr anchorCtr="0" anchor="t" bIns="0" lIns="0" spcFirstLastPara="1" rIns="0" wrap="square" tIns="0">
            <a:noAutofit/>
          </a:bodyPr>
          <a:lstStyle/>
          <a:p>
            <a:pPr indent="-330200" lvl="0" marL="457200" rtl="0" algn="l">
              <a:spcBef>
                <a:spcPts val="600"/>
              </a:spcBef>
              <a:spcAft>
                <a:spcPts val="0"/>
              </a:spcAft>
              <a:buSzPts val="1600"/>
              <a:buChar char="⬡"/>
            </a:pPr>
            <a:r>
              <a:rPr lang="en" sz="1600"/>
              <a:t>The best method that we found was CART, with </a:t>
            </a:r>
            <a:r>
              <a:rPr lang="en" sz="1600"/>
              <a:t>highest overall accuracy and the highest sensitivity. </a:t>
            </a:r>
            <a:endParaRPr sz="1600"/>
          </a:p>
          <a:p>
            <a:pPr indent="-330200" lvl="0" marL="457200" rtl="0" algn="l">
              <a:spcBef>
                <a:spcPts val="0"/>
              </a:spcBef>
              <a:spcAft>
                <a:spcPts val="0"/>
              </a:spcAft>
              <a:buSzPts val="1600"/>
              <a:buChar char="⬡"/>
            </a:pPr>
            <a:r>
              <a:rPr lang="en" sz="1600"/>
              <a:t>Changing the cutoff on kNN would grant it the same sensitivity but with higher overall error rate.</a:t>
            </a:r>
            <a:endParaRPr sz="1600"/>
          </a:p>
        </p:txBody>
      </p:sp>
      <p:sp>
        <p:nvSpPr>
          <p:cNvPr id="412" name="Google Shape;412;p4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413" name="Google Shape;413;p46"/>
          <p:cNvPicPr preferRelativeResize="0"/>
          <p:nvPr/>
        </p:nvPicPr>
        <p:blipFill>
          <a:blip r:embed="rId3">
            <a:alphaModFix/>
          </a:blip>
          <a:stretch>
            <a:fillRect/>
          </a:stretch>
        </p:blipFill>
        <p:spPr>
          <a:xfrm>
            <a:off x="173175" y="2638225"/>
            <a:ext cx="2884100" cy="2324225"/>
          </a:xfrm>
          <a:prstGeom prst="rect">
            <a:avLst/>
          </a:prstGeom>
          <a:noFill/>
          <a:ln>
            <a:noFill/>
          </a:ln>
        </p:spPr>
      </p:pic>
      <p:pic>
        <p:nvPicPr>
          <p:cNvPr id="414" name="Google Shape;414;p46"/>
          <p:cNvPicPr preferRelativeResize="0"/>
          <p:nvPr/>
        </p:nvPicPr>
        <p:blipFill>
          <a:blip r:embed="rId4">
            <a:alphaModFix/>
          </a:blip>
          <a:stretch>
            <a:fillRect/>
          </a:stretch>
        </p:blipFill>
        <p:spPr>
          <a:xfrm>
            <a:off x="3285401" y="2638225"/>
            <a:ext cx="2424009" cy="2324225"/>
          </a:xfrm>
          <a:prstGeom prst="rect">
            <a:avLst/>
          </a:prstGeom>
          <a:noFill/>
          <a:ln>
            <a:noFill/>
          </a:ln>
        </p:spPr>
      </p:pic>
      <p:pic>
        <p:nvPicPr>
          <p:cNvPr id="415" name="Google Shape;415;p46"/>
          <p:cNvPicPr preferRelativeResize="0"/>
          <p:nvPr/>
        </p:nvPicPr>
        <p:blipFill>
          <a:blip r:embed="rId5">
            <a:alphaModFix/>
          </a:blip>
          <a:stretch>
            <a:fillRect/>
          </a:stretch>
        </p:blipFill>
        <p:spPr>
          <a:xfrm>
            <a:off x="5937525" y="2638225"/>
            <a:ext cx="2651294" cy="2324224"/>
          </a:xfrm>
          <a:prstGeom prst="rect">
            <a:avLst/>
          </a:prstGeom>
          <a:noFill/>
          <a:ln>
            <a:noFill/>
          </a:ln>
        </p:spPr>
      </p:pic>
      <p:sp>
        <p:nvSpPr>
          <p:cNvPr id="416" name="Google Shape;416;p46"/>
          <p:cNvSpPr txBox="1"/>
          <p:nvPr/>
        </p:nvSpPr>
        <p:spPr>
          <a:xfrm>
            <a:off x="564925" y="2214575"/>
            <a:ext cx="2100600" cy="297600"/>
          </a:xfrm>
          <a:prstGeom prst="rect">
            <a:avLst/>
          </a:prstGeom>
          <a:noFill/>
          <a:ln>
            <a:noFill/>
          </a:ln>
        </p:spPr>
        <p:txBody>
          <a:bodyPr anchorCtr="0" anchor="t" bIns="91425" lIns="91425" spcFirstLastPara="1" rIns="91425" wrap="square" tIns="91425">
            <a:noAutofit/>
          </a:bodyPr>
          <a:lstStyle/>
          <a:p>
            <a:pPr indent="-381000" lvl="0" marL="457200" rtl="0" algn="ctr">
              <a:spcBef>
                <a:spcPts val="0"/>
              </a:spcBef>
              <a:spcAft>
                <a:spcPts val="0"/>
              </a:spcAft>
              <a:buClr>
                <a:schemeClr val="lt1"/>
              </a:buClr>
              <a:buSzPts val="2400"/>
              <a:buFont typeface="Muli"/>
              <a:buAutoNum type="arabicPeriod"/>
            </a:pPr>
            <a:r>
              <a:rPr lang="en" sz="2400">
                <a:solidFill>
                  <a:schemeClr val="lt1"/>
                </a:solidFill>
                <a:latin typeface="Muli"/>
                <a:ea typeface="Muli"/>
                <a:cs typeface="Muli"/>
                <a:sym typeface="Muli"/>
              </a:rPr>
              <a:t>CART</a:t>
            </a:r>
            <a:endParaRPr sz="2400">
              <a:solidFill>
                <a:schemeClr val="lt1"/>
              </a:solidFill>
              <a:latin typeface="Muli"/>
              <a:ea typeface="Muli"/>
              <a:cs typeface="Muli"/>
              <a:sym typeface="Muli"/>
            </a:endParaRPr>
          </a:p>
        </p:txBody>
      </p:sp>
      <p:sp>
        <p:nvSpPr>
          <p:cNvPr id="417" name="Google Shape;417;p46"/>
          <p:cNvSpPr txBox="1"/>
          <p:nvPr/>
        </p:nvSpPr>
        <p:spPr>
          <a:xfrm>
            <a:off x="3532150" y="2214575"/>
            <a:ext cx="1930500" cy="297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Muli"/>
                <a:ea typeface="Muli"/>
                <a:cs typeface="Muli"/>
                <a:sym typeface="Muli"/>
              </a:rPr>
              <a:t>2. kNN </a:t>
            </a:r>
            <a:endParaRPr sz="2400">
              <a:solidFill>
                <a:schemeClr val="lt1"/>
              </a:solidFill>
              <a:latin typeface="Muli"/>
              <a:ea typeface="Muli"/>
              <a:cs typeface="Muli"/>
              <a:sym typeface="Muli"/>
            </a:endParaRPr>
          </a:p>
        </p:txBody>
      </p:sp>
      <p:sp>
        <p:nvSpPr>
          <p:cNvPr id="418" name="Google Shape;418;p46"/>
          <p:cNvSpPr txBox="1"/>
          <p:nvPr/>
        </p:nvSpPr>
        <p:spPr>
          <a:xfrm>
            <a:off x="6406975" y="2214575"/>
            <a:ext cx="1712400" cy="29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uli"/>
                <a:ea typeface="Muli"/>
                <a:cs typeface="Muli"/>
                <a:sym typeface="Muli"/>
              </a:rPr>
              <a:t>3. Logistic</a:t>
            </a:r>
            <a:endParaRPr sz="2400">
              <a:solidFill>
                <a:schemeClr val="lt1"/>
              </a:solidFill>
              <a:latin typeface="Muli"/>
              <a:ea typeface="Muli"/>
              <a:cs typeface="Muli"/>
              <a:sym typeface="Mul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7"/>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Future Research </a:t>
            </a:r>
            <a:endParaRPr/>
          </a:p>
        </p:txBody>
      </p:sp>
      <p:sp>
        <p:nvSpPr>
          <p:cNvPr id="424" name="Google Shape;424;p47"/>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11150" lvl="0" marL="457200" rtl="0" algn="l">
              <a:spcBef>
                <a:spcPts val="600"/>
              </a:spcBef>
              <a:spcAft>
                <a:spcPts val="0"/>
              </a:spcAft>
              <a:buSzPts val="1300"/>
              <a:buChar char="⬡"/>
            </a:pPr>
            <a:r>
              <a:rPr lang="en" sz="1300"/>
              <a:t>Background research: men vs women </a:t>
            </a:r>
            <a:endParaRPr sz="1300"/>
          </a:p>
          <a:p>
            <a:pPr indent="-311150" lvl="0" marL="457200" rtl="0" algn="l">
              <a:spcBef>
                <a:spcPts val="1000"/>
              </a:spcBef>
              <a:spcAft>
                <a:spcPts val="0"/>
              </a:spcAft>
              <a:buSzPts val="1300"/>
              <a:buChar char="⬡"/>
            </a:pPr>
            <a:r>
              <a:rPr lang="en" sz="1300"/>
              <a:t>Background research: ethnicity vs diabetes predictors</a:t>
            </a:r>
            <a:endParaRPr sz="1300"/>
          </a:p>
          <a:p>
            <a:pPr indent="-311150" lvl="0" marL="457200" rtl="0" algn="l">
              <a:spcBef>
                <a:spcPts val="1000"/>
              </a:spcBef>
              <a:spcAft>
                <a:spcPts val="1000"/>
              </a:spcAft>
              <a:buSzPts val="1300"/>
              <a:buChar char="⬡"/>
            </a:pPr>
            <a:r>
              <a:rPr lang="en" sz="1300"/>
              <a:t>Logistic Regression/ CART: polydipsia (excessive thirst), polyuria (Excessive urination volume) </a:t>
            </a:r>
            <a:r>
              <a:rPr lang="en" sz="1200">
                <a:latin typeface="Muli"/>
                <a:ea typeface="Muli"/>
                <a:cs typeface="Muli"/>
                <a:sym typeface="Muli"/>
              </a:rPr>
              <a:t>are at the top, indicating they are the most critical indicators of diabetes</a:t>
            </a:r>
            <a:endParaRPr sz="1200">
              <a:latin typeface="Muli"/>
              <a:ea typeface="Muli"/>
              <a:cs typeface="Muli"/>
              <a:sym typeface="Muli"/>
            </a:endParaRPr>
          </a:p>
        </p:txBody>
      </p:sp>
      <p:sp>
        <p:nvSpPr>
          <p:cNvPr id="425" name="Google Shape;425;p4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8"/>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Citations </a:t>
            </a:r>
            <a:endParaRPr/>
          </a:p>
        </p:txBody>
      </p:sp>
      <p:sp>
        <p:nvSpPr>
          <p:cNvPr id="431" name="Google Shape;431;p48"/>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23850" lvl="0" marL="457200" rtl="0" algn="l">
              <a:lnSpc>
                <a:spcPct val="100000"/>
              </a:lnSpc>
              <a:spcBef>
                <a:spcPts val="0"/>
              </a:spcBef>
              <a:spcAft>
                <a:spcPts val="0"/>
              </a:spcAft>
              <a:buSzPts val="1500"/>
              <a:buFont typeface="Lexend Deca"/>
              <a:buAutoNum type="arabicPeriod"/>
            </a:pPr>
            <a:r>
              <a:rPr lang="en" sz="1500" u="sng">
                <a:solidFill>
                  <a:schemeClr val="hlink"/>
                </a:solidFill>
                <a:latin typeface="Lexend Deca"/>
                <a:ea typeface="Lexend Deca"/>
                <a:cs typeface="Lexend Deca"/>
                <a:sym typeface="Lexend Deca"/>
                <a:hlinkClick r:id="rId3"/>
              </a:rPr>
              <a:t>https://ieeexplore.ieee.org/abstract/document/9491154</a:t>
            </a:r>
            <a:endParaRPr sz="1500">
              <a:solidFill>
                <a:schemeClr val="dk1"/>
              </a:solidFill>
              <a:latin typeface="Lexend Deca"/>
              <a:ea typeface="Lexend Deca"/>
              <a:cs typeface="Lexend Deca"/>
              <a:sym typeface="Lexend Deca"/>
            </a:endParaRPr>
          </a:p>
          <a:p>
            <a:pPr indent="0" lvl="0" marL="457200" rtl="0" algn="l">
              <a:lnSpc>
                <a:spcPct val="100000"/>
              </a:lnSpc>
              <a:spcBef>
                <a:spcPts val="0"/>
              </a:spcBef>
              <a:spcAft>
                <a:spcPts val="0"/>
              </a:spcAft>
              <a:buNone/>
            </a:pPr>
            <a:r>
              <a:t/>
            </a:r>
            <a:endParaRPr sz="1500">
              <a:solidFill>
                <a:schemeClr val="dk1"/>
              </a:solidFill>
              <a:latin typeface="Lexend Deca"/>
              <a:ea typeface="Lexend Deca"/>
              <a:cs typeface="Lexend Deca"/>
              <a:sym typeface="Lexend Deca"/>
            </a:endParaRPr>
          </a:p>
          <a:p>
            <a:pPr indent="-323850" lvl="0" marL="457200" rtl="0" algn="l">
              <a:lnSpc>
                <a:spcPct val="100000"/>
              </a:lnSpc>
              <a:spcBef>
                <a:spcPts val="0"/>
              </a:spcBef>
              <a:spcAft>
                <a:spcPts val="0"/>
              </a:spcAft>
              <a:buSzPts val="1500"/>
              <a:buFont typeface="Lexend Deca"/>
              <a:buAutoNum type="arabicPeriod"/>
            </a:pPr>
            <a:r>
              <a:rPr lang="en" sz="1500" u="sng">
                <a:solidFill>
                  <a:schemeClr val="hlink"/>
                </a:solidFill>
                <a:latin typeface="Lexend Deca"/>
                <a:ea typeface="Lexend Deca"/>
                <a:cs typeface="Lexend Deca"/>
                <a:sym typeface="Lexend Deca"/>
                <a:hlinkClick r:id="rId4"/>
              </a:rPr>
              <a:t>https://www.keckmedicine.org/blog/5-easy-to-miss-signs-of-diabetes/</a:t>
            </a:r>
            <a:endParaRPr sz="1500">
              <a:solidFill>
                <a:schemeClr val="dk1"/>
              </a:solidFill>
              <a:latin typeface="Lexend Deca"/>
              <a:ea typeface="Lexend Deca"/>
              <a:cs typeface="Lexend Deca"/>
              <a:sym typeface="Lexend Deca"/>
            </a:endParaRPr>
          </a:p>
          <a:p>
            <a:pPr indent="0" lvl="0" marL="457200" rtl="0" algn="l">
              <a:lnSpc>
                <a:spcPct val="100000"/>
              </a:lnSpc>
              <a:spcBef>
                <a:spcPts val="0"/>
              </a:spcBef>
              <a:spcAft>
                <a:spcPts val="0"/>
              </a:spcAft>
              <a:buNone/>
            </a:pPr>
            <a:r>
              <a:t/>
            </a:r>
            <a:endParaRPr sz="1500">
              <a:solidFill>
                <a:schemeClr val="dk1"/>
              </a:solidFill>
              <a:latin typeface="Lexend Deca"/>
              <a:ea typeface="Lexend Deca"/>
              <a:cs typeface="Lexend Deca"/>
              <a:sym typeface="Lexend Deca"/>
            </a:endParaRPr>
          </a:p>
          <a:p>
            <a:pPr indent="-323850" lvl="0" marL="457200" rtl="0" algn="l">
              <a:lnSpc>
                <a:spcPct val="100000"/>
              </a:lnSpc>
              <a:spcBef>
                <a:spcPts val="0"/>
              </a:spcBef>
              <a:spcAft>
                <a:spcPts val="0"/>
              </a:spcAft>
              <a:buSzPts val="1500"/>
              <a:buFont typeface="Lexend Deca"/>
              <a:buAutoNum type="arabicPeriod"/>
            </a:pPr>
            <a:r>
              <a:rPr lang="en" sz="1500" u="sng">
                <a:solidFill>
                  <a:schemeClr val="hlink"/>
                </a:solidFill>
                <a:latin typeface="Lexend Deca"/>
                <a:ea typeface="Lexend Deca"/>
                <a:cs typeface="Lexend Deca"/>
                <a:sym typeface="Lexend Deca"/>
                <a:hlinkClick r:id="rId5"/>
              </a:rPr>
              <a:t>https://www.cdc.gov/diabetes/php/data-research/index.html#:~:text=Prevalence%20of%20prediabetes%20among%20adults&amp;text=An%20estimated%2097.6%20million%20adults,A1C%20level%20(Table%204)</a:t>
            </a:r>
            <a:r>
              <a:rPr lang="en" sz="1500">
                <a:solidFill>
                  <a:schemeClr val="dk1"/>
                </a:solidFill>
                <a:latin typeface="Lexend Deca"/>
                <a:ea typeface="Lexend Deca"/>
                <a:cs typeface="Lexend Deca"/>
                <a:sym typeface="Lexend Deca"/>
              </a:rPr>
              <a:t>.</a:t>
            </a:r>
            <a:endParaRPr sz="1500">
              <a:solidFill>
                <a:schemeClr val="dk1"/>
              </a:solidFill>
              <a:latin typeface="Lexend Deca"/>
              <a:ea typeface="Lexend Deca"/>
              <a:cs typeface="Lexend Deca"/>
              <a:sym typeface="Lexend Deca"/>
            </a:endParaRPr>
          </a:p>
          <a:p>
            <a:pPr indent="0" lvl="0" marL="457200" rtl="0" algn="l">
              <a:lnSpc>
                <a:spcPct val="100000"/>
              </a:lnSpc>
              <a:spcBef>
                <a:spcPts val="0"/>
              </a:spcBef>
              <a:spcAft>
                <a:spcPts val="0"/>
              </a:spcAft>
              <a:buNone/>
            </a:pPr>
            <a:r>
              <a:t/>
            </a:r>
            <a:endParaRPr sz="1500">
              <a:solidFill>
                <a:schemeClr val="dk1"/>
              </a:solidFill>
              <a:latin typeface="Lexend Deca"/>
              <a:ea typeface="Lexend Deca"/>
              <a:cs typeface="Lexend Deca"/>
              <a:sym typeface="Lexend Deca"/>
            </a:endParaRPr>
          </a:p>
        </p:txBody>
      </p:sp>
      <p:sp>
        <p:nvSpPr>
          <p:cNvPr id="432" name="Google Shape;432;p4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594000" y="452650"/>
            <a:ext cx="77628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sz="2900"/>
          </a:p>
          <a:p>
            <a:pPr indent="0" lvl="0" marL="0" rtl="0" algn="l">
              <a:spcBef>
                <a:spcPts val="0"/>
              </a:spcBef>
              <a:spcAft>
                <a:spcPts val="0"/>
              </a:spcAft>
              <a:buNone/>
            </a:pPr>
            <a:r>
              <a:rPr lang="en" sz="2600"/>
              <a:t>Background Introduction/ Research #2:</a:t>
            </a:r>
            <a:r>
              <a:rPr lang="en" sz="2900"/>
              <a:t> </a:t>
            </a:r>
            <a:endParaRPr sz="2900"/>
          </a:p>
          <a:p>
            <a:pPr indent="0" lvl="0" marL="0" rtl="0" algn="l">
              <a:spcBef>
                <a:spcPts val="0"/>
              </a:spcBef>
              <a:spcAft>
                <a:spcPts val="0"/>
              </a:spcAft>
              <a:buNone/>
            </a:pPr>
            <a:r>
              <a:rPr b="0" lang="en" sz="1500"/>
              <a:t>“5 Easy-to-miss Signs of Diabetes”</a:t>
            </a:r>
            <a:br>
              <a:rPr b="0" lang="en" sz="1500"/>
            </a:br>
            <a:r>
              <a:rPr b="0" lang="en" sz="1100">
                <a:solidFill>
                  <a:schemeClr val="dk1"/>
                </a:solidFill>
              </a:rPr>
              <a:t>https://www.keckmedicine.org/blog/5-easy-to-miss-signs-of-diabetes/</a:t>
            </a:r>
            <a:endParaRPr b="0" sz="1100">
              <a:solidFill>
                <a:schemeClr val="dk1"/>
              </a:solidFill>
            </a:endParaRPr>
          </a:p>
        </p:txBody>
      </p:sp>
      <p:sp>
        <p:nvSpPr>
          <p:cNvPr id="156" name="Google Shape;156;p16"/>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16"/>
          <p:cNvSpPr txBox="1"/>
          <p:nvPr>
            <p:ph idx="1" type="body"/>
          </p:nvPr>
        </p:nvSpPr>
        <p:spPr>
          <a:xfrm>
            <a:off x="594000" y="1424350"/>
            <a:ext cx="6014400" cy="2867700"/>
          </a:xfrm>
          <a:prstGeom prst="rect">
            <a:avLst/>
          </a:prstGeom>
        </p:spPr>
        <p:txBody>
          <a:bodyPr anchorCtr="0" anchor="t" bIns="0" lIns="0" spcFirstLastPara="1" rIns="0" wrap="square" tIns="0">
            <a:noAutofit/>
          </a:bodyPr>
          <a:lstStyle/>
          <a:p>
            <a:pPr indent="-317500" lvl="0" marL="457200" rtl="0" algn="l">
              <a:spcBef>
                <a:spcPts val="600"/>
              </a:spcBef>
              <a:spcAft>
                <a:spcPts val="0"/>
              </a:spcAft>
              <a:buSzPts val="1400"/>
              <a:buFont typeface="Muli"/>
              <a:buChar char="⬡"/>
            </a:pPr>
            <a:r>
              <a:rPr b="1" lang="en" sz="1400">
                <a:latin typeface="Muli"/>
                <a:ea typeface="Muli"/>
                <a:cs typeface="Muli"/>
                <a:sym typeface="Muli"/>
              </a:rPr>
              <a:t>1. </a:t>
            </a:r>
            <a:r>
              <a:rPr b="1" lang="en" sz="1400">
                <a:latin typeface="Muli"/>
                <a:ea typeface="Muli"/>
                <a:cs typeface="Muli"/>
                <a:sym typeface="Muli"/>
              </a:rPr>
              <a:t>Fatigue</a:t>
            </a:r>
            <a:endParaRPr b="1" sz="1400">
              <a:latin typeface="Muli"/>
              <a:ea typeface="Muli"/>
              <a:cs typeface="Muli"/>
              <a:sym typeface="Muli"/>
            </a:endParaRPr>
          </a:p>
          <a:p>
            <a:pPr indent="-317500" lvl="0" marL="457200" rtl="0" algn="l">
              <a:spcBef>
                <a:spcPts val="0"/>
              </a:spcBef>
              <a:spcAft>
                <a:spcPts val="0"/>
              </a:spcAft>
              <a:buClr>
                <a:srgbClr val="FFFF00"/>
              </a:buClr>
              <a:buSzPts val="1400"/>
              <a:buFont typeface="Muli"/>
              <a:buChar char="⬡"/>
            </a:pPr>
            <a:r>
              <a:rPr b="1" lang="en" sz="1400">
                <a:solidFill>
                  <a:srgbClr val="FFFF00"/>
                </a:solidFill>
                <a:latin typeface="Muli"/>
                <a:ea typeface="Muli"/>
                <a:cs typeface="Muli"/>
                <a:sym typeface="Muli"/>
              </a:rPr>
              <a:t>2. Thirst and increased urination</a:t>
            </a:r>
            <a:endParaRPr b="1" sz="1400">
              <a:solidFill>
                <a:srgbClr val="FFFF00"/>
              </a:solidFill>
              <a:latin typeface="Muli"/>
              <a:ea typeface="Muli"/>
              <a:cs typeface="Muli"/>
              <a:sym typeface="Muli"/>
            </a:endParaRPr>
          </a:p>
          <a:p>
            <a:pPr indent="-317500" lvl="0" marL="457200" rtl="0" algn="l">
              <a:spcBef>
                <a:spcPts val="0"/>
              </a:spcBef>
              <a:spcAft>
                <a:spcPts val="0"/>
              </a:spcAft>
              <a:buSzPts val="1400"/>
              <a:buFont typeface="Muli"/>
              <a:buChar char="⬡"/>
            </a:pPr>
            <a:r>
              <a:rPr b="1" lang="en" sz="1400">
                <a:latin typeface="Muli"/>
                <a:ea typeface="Muli"/>
                <a:cs typeface="Muli"/>
                <a:sym typeface="Muli"/>
              </a:rPr>
              <a:t>3. Weight loss and increased hunger</a:t>
            </a:r>
            <a:endParaRPr b="1" sz="1400">
              <a:latin typeface="Muli"/>
              <a:ea typeface="Muli"/>
              <a:cs typeface="Muli"/>
              <a:sym typeface="Muli"/>
            </a:endParaRPr>
          </a:p>
          <a:p>
            <a:pPr indent="-317500" lvl="0" marL="457200" rtl="0" algn="l">
              <a:spcBef>
                <a:spcPts val="0"/>
              </a:spcBef>
              <a:spcAft>
                <a:spcPts val="0"/>
              </a:spcAft>
              <a:buSzPts val="1400"/>
              <a:buFont typeface="Muli"/>
              <a:buChar char="⬡"/>
            </a:pPr>
            <a:r>
              <a:rPr b="1" lang="en" sz="1400">
                <a:latin typeface="Muli"/>
                <a:ea typeface="Muli"/>
                <a:cs typeface="Muli"/>
                <a:sym typeface="Muli"/>
              </a:rPr>
              <a:t>4. Tingling or numbness in the hands or feet</a:t>
            </a:r>
            <a:endParaRPr b="1" sz="1400">
              <a:latin typeface="Muli"/>
              <a:ea typeface="Muli"/>
              <a:cs typeface="Muli"/>
              <a:sym typeface="Muli"/>
            </a:endParaRPr>
          </a:p>
          <a:p>
            <a:pPr indent="-317500" lvl="0" marL="457200" rtl="0" algn="l">
              <a:spcBef>
                <a:spcPts val="0"/>
              </a:spcBef>
              <a:spcAft>
                <a:spcPts val="0"/>
              </a:spcAft>
              <a:buSzPts val="1400"/>
              <a:buFont typeface="Muli"/>
              <a:buChar char="⬡"/>
            </a:pPr>
            <a:r>
              <a:rPr b="1" lang="en" sz="1400">
                <a:latin typeface="Muli"/>
                <a:ea typeface="Muli"/>
                <a:cs typeface="Muli"/>
                <a:sym typeface="Muli"/>
              </a:rPr>
              <a:t>5. Blurry vision</a:t>
            </a:r>
            <a:endParaRPr b="1" sz="1400">
              <a:latin typeface="Muli"/>
              <a:ea typeface="Muli"/>
              <a:cs typeface="Muli"/>
              <a:sym typeface="Muli"/>
            </a:endParaRPr>
          </a:p>
          <a:p>
            <a:pPr indent="0" lvl="0" marL="0" rtl="0" algn="l">
              <a:spcBef>
                <a:spcPts val="600"/>
              </a:spcBef>
              <a:spcAft>
                <a:spcPts val="0"/>
              </a:spcAft>
              <a:buNone/>
            </a:pPr>
            <a:r>
              <a:t/>
            </a:r>
            <a:endParaRPr b="1" sz="1400">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692750" y="380700"/>
            <a:ext cx="80520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sz="2900"/>
          </a:p>
          <a:p>
            <a:pPr indent="0" lvl="0" marL="0" rtl="0" algn="l">
              <a:spcBef>
                <a:spcPts val="0"/>
              </a:spcBef>
              <a:spcAft>
                <a:spcPts val="0"/>
              </a:spcAft>
              <a:buNone/>
            </a:pPr>
            <a:r>
              <a:rPr lang="en" sz="2600"/>
              <a:t>Background Introduction/ Research #3:</a:t>
            </a:r>
            <a:r>
              <a:rPr lang="en" sz="2900"/>
              <a:t> </a:t>
            </a:r>
            <a:endParaRPr sz="2900"/>
          </a:p>
          <a:p>
            <a:pPr indent="0" lvl="0" marL="0" rtl="0" algn="l">
              <a:spcBef>
                <a:spcPts val="0"/>
              </a:spcBef>
              <a:spcAft>
                <a:spcPts val="0"/>
              </a:spcAft>
              <a:buNone/>
            </a:pPr>
            <a:r>
              <a:rPr b="0" lang="en" sz="1500"/>
              <a:t>“National Diabetes Statistics Report”</a:t>
            </a:r>
            <a:br>
              <a:rPr b="0" lang="en" sz="1500"/>
            </a:br>
            <a:r>
              <a:rPr b="0" lang="en" sz="1100">
                <a:solidFill>
                  <a:schemeClr val="dk1"/>
                </a:solidFill>
              </a:rPr>
              <a:t>https://www.cdc.gov/diabetes/php/data-research/index.html#:~:text=Prevalence%20of%20prediabetes%20among%20adults&amp;text=An%20estimated%2097.6%20million%20adults,A1C%20level%20(Table%204).</a:t>
            </a:r>
            <a:endParaRPr b="0" sz="1100">
              <a:solidFill>
                <a:schemeClr val="dk1"/>
              </a:solidFill>
            </a:endParaRPr>
          </a:p>
        </p:txBody>
      </p:sp>
      <p:sp>
        <p:nvSpPr>
          <p:cNvPr id="163" name="Google Shape;163;p17"/>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17"/>
          <p:cNvSpPr txBox="1"/>
          <p:nvPr>
            <p:ph idx="1" type="body"/>
          </p:nvPr>
        </p:nvSpPr>
        <p:spPr>
          <a:xfrm>
            <a:off x="580550" y="1352550"/>
            <a:ext cx="3646800" cy="3155100"/>
          </a:xfrm>
          <a:prstGeom prst="rect">
            <a:avLst/>
          </a:prstGeom>
        </p:spPr>
        <p:txBody>
          <a:bodyPr anchorCtr="0" anchor="t" bIns="0" lIns="0" spcFirstLastPara="1" rIns="0" wrap="square" tIns="0">
            <a:noAutofit/>
          </a:bodyPr>
          <a:lstStyle/>
          <a:p>
            <a:pPr indent="-317500" lvl="0" marL="457200" rtl="0" algn="l">
              <a:spcBef>
                <a:spcPts val="600"/>
              </a:spcBef>
              <a:spcAft>
                <a:spcPts val="0"/>
              </a:spcAft>
              <a:buSzPts val="1400"/>
              <a:buFont typeface="Muli"/>
              <a:buChar char="⬡"/>
            </a:pPr>
            <a:r>
              <a:rPr b="1" lang="en" sz="1400">
                <a:latin typeface="Muli"/>
                <a:ea typeface="Muli"/>
                <a:cs typeface="Muli"/>
                <a:sym typeface="Muli"/>
              </a:rPr>
              <a:t>Prevalence of prediabetes among adults</a:t>
            </a:r>
            <a:endParaRPr b="1" sz="1400">
              <a:latin typeface="Muli"/>
              <a:ea typeface="Muli"/>
              <a:cs typeface="Muli"/>
              <a:sym typeface="Muli"/>
            </a:endParaRPr>
          </a:p>
          <a:p>
            <a:pPr indent="0" lvl="0" marL="0" rtl="0" algn="l">
              <a:spcBef>
                <a:spcPts val="600"/>
              </a:spcBef>
              <a:spcAft>
                <a:spcPts val="0"/>
              </a:spcAft>
              <a:buNone/>
            </a:pPr>
            <a:r>
              <a:t/>
            </a:r>
            <a:endParaRPr b="1" sz="1400">
              <a:latin typeface="Muli"/>
              <a:ea typeface="Muli"/>
              <a:cs typeface="Muli"/>
              <a:sym typeface="Muli"/>
            </a:endParaRPr>
          </a:p>
          <a:p>
            <a:pPr indent="0" lvl="0" marL="0" rtl="0" algn="l">
              <a:spcBef>
                <a:spcPts val="600"/>
              </a:spcBef>
              <a:spcAft>
                <a:spcPts val="0"/>
              </a:spcAft>
              <a:buNone/>
            </a:pPr>
            <a:r>
              <a:t/>
            </a:r>
            <a:endParaRPr b="1" sz="1400">
              <a:latin typeface="Muli"/>
              <a:ea typeface="Muli"/>
              <a:cs typeface="Muli"/>
              <a:sym typeface="Muli"/>
            </a:endParaRPr>
          </a:p>
          <a:p>
            <a:pPr indent="0" lvl="0" marL="0" rtl="0" algn="l">
              <a:spcBef>
                <a:spcPts val="600"/>
              </a:spcBef>
              <a:spcAft>
                <a:spcPts val="0"/>
              </a:spcAft>
              <a:buNone/>
            </a:pPr>
            <a:r>
              <a:t/>
            </a:r>
            <a:endParaRPr b="1" sz="1400">
              <a:latin typeface="Muli"/>
              <a:ea typeface="Muli"/>
              <a:cs typeface="Muli"/>
              <a:sym typeface="Muli"/>
            </a:endParaRPr>
          </a:p>
          <a:p>
            <a:pPr indent="-317500" lvl="0" marL="457200" rtl="0" algn="l">
              <a:spcBef>
                <a:spcPts val="600"/>
              </a:spcBef>
              <a:spcAft>
                <a:spcPts val="0"/>
              </a:spcAft>
              <a:buSzPts val="1400"/>
              <a:buFont typeface="Muli"/>
              <a:buChar char="⬡"/>
            </a:pPr>
            <a:r>
              <a:rPr b="1" lang="en" sz="1400">
                <a:latin typeface="Muli"/>
                <a:ea typeface="Muli"/>
                <a:cs typeface="Muli"/>
                <a:sym typeface="Muli"/>
              </a:rPr>
              <a:t>Risk factors for diabetes-related complications</a:t>
            </a:r>
            <a:endParaRPr b="1" sz="1400">
              <a:latin typeface="Muli"/>
              <a:ea typeface="Muli"/>
              <a:cs typeface="Muli"/>
              <a:sym typeface="Muli"/>
            </a:endParaRPr>
          </a:p>
          <a:p>
            <a:pPr indent="0" lvl="0" marL="0" rtl="0" algn="l">
              <a:spcBef>
                <a:spcPts val="600"/>
              </a:spcBef>
              <a:spcAft>
                <a:spcPts val="0"/>
              </a:spcAft>
              <a:buNone/>
            </a:pPr>
            <a:r>
              <a:t/>
            </a:r>
            <a:endParaRPr b="1" sz="1400">
              <a:latin typeface="Muli"/>
              <a:ea typeface="Muli"/>
              <a:cs typeface="Muli"/>
              <a:sym typeface="Muli"/>
            </a:endParaRPr>
          </a:p>
        </p:txBody>
      </p:sp>
      <p:pic>
        <p:nvPicPr>
          <p:cNvPr id="165" name="Google Shape;165;p17"/>
          <p:cNvPicPr preferRelativeResize="0"/>
          <p:nvPr/>
        </p:nvPicPr>
        <p:blipFill>
          <a:blip r:embed="rId3">
            <a:alphaModFix/>
          </a:blip>
          <a:stretch>
            <a:fillRect/>
          </a:stretch>
        </p:blipFill>
        <p:spPr>
          <a:xfrm>
            <a:off x="1045075" y="2150250"/>
            <a:ext cx="2717749" cy="435875"/>
          </a:xfrm>
          <a:prstGeom prst="rect">
            <a:avLst/>
          </a:prstGeom>
          <a:noFill/>
          <a:ln>
            <a:noFill/>
          </a:ln>
        </p:spPr>
      </p:pic>
      <p:sp>
        <p:nvSpPr>
          <p:cNvPr id="166" name="Google Shape;166;p17"/>
          <p:cNvSpPr txBox="1"/>
          <p:nvPr>
            <p:ph idx="2" type="body"/>
          </p:nvPr>
        </p:nvSpPr>
        <p:spPr>
          <a:xfrm>
            <a:off x="3753943" y="1352550"/>
            <a:ext cx="2841000" cy="3155100"/>
          </a:xfrm>
          <a:prstGeom prst="rect">
            <a:avLst/>
          </a:prstGeom>
        </p:spPr>
        <p:txBody>
          <a:bodyPr anchorCtr="0" anchor="t" bIns="0" lIns="0" spcFirstLastPara="1" rIns="0" wrap="square" tIns="0">
            <a:noAutofit/>
          </a:bodyPr>
          <a:lstStyle/>
          <a:p>
            <a:pPr indent="0" lvl="0" marL="0" rtl="0" algn="l">
              <a:spcBef>
                <a:spcPts val="600"/>
              </a:spcBef>
              <a:spcAft>
                <a:spcPts val="0"/>
              </a:spcAft>
              <a:buNone/>
            </a:pPr>
            <a:r>
              <a:t/>
            </a:r>
            <a:endParaRPr/>
          </a:p>
        </p:txBody>
      </p:sp>
      <p:pic>
        <p:nvPicPr>
          <p:cNvPr id="167" name="Google Shape;167;p17"/>
          <p:cNvPicPr preferRelativeResize="0"/>
          <p:nvPr/>
        </p:nvPicPr>
        <p:blipFill>
          <a:blip r:embed="rId4">
            <a:alphaModFix/>
          </a:blip>
          <a:stretch>
            <a:fillRect/>
          </a:stretch>
        </p:blipFill>
        <p:spPr>
          <a:xfrm>
            <a:off x="4362950" y="1352550"/>
            <a:ext cx="3082325" cy="3348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type="title"/>
          </p:nvPr>
        </p:nvSpPr>
        <p:spPr>
          <a:xfrm>
            <a:off x="580550" y="505625"/>
            <a:ext cx="60144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sz="2600"/>
          </a:p>
          <a:p>
            <a:pPr indent="0" lvl="0" marL="0" rtl="0" algn="l">
              <a:spcBef>
                <a:spcPts val="0"/>
              </a:spcBef>
              <a:spcAft>
                <a:spcPts val="0"/>
              </a:spcAft>
              <a:buNone/>
            </a:pPr>
            <a:r>
              <a:rPr lang="en" sz="2600"/>
              <a:t>Introduction #1: </a:t>
            </a:r>
            <a:endParaRPr sz="2600"/>
          </a:p>
          <a:p>
            <a:pPr indent="0" lvl="0" marL="0" rtl="0" algn="l">
              <a:spcBef>
                <a:spcPts val="0"/>
              </a:spcBef>
              <a:spcAft>
                <a:spcPts val="0"/>
              </a:spcAft>
              <a:buNone/>
            </a:pPr>
            <a:r>
              <a:rPr b="0" lang="en" sz="1400"/>
              <a:t>“Early Stage Diabetes Risk Prediction”</a:t>
            </a:r>
            <a:endParaRPr b="0" sz="1400"/>
          </a:p>
          <a:p>
            <a:pPr indent="0" lvl="0" marL="0" rtl="0" algn="l">
              <a:spcBef>
                <a:spcPts val="0"/>
              </a:spcBef>
              <a:spcAft>
                <a:spcPts val="0"/>
              </a:spcAft>
              <a:buNone/>
            </a:pPr>
            <a:r>
              <a:rPr b="0" lang="en" sz="1200">
                <a:solidFill>
                  <a:schemeClr val="dk1"/>
                </a:solidFill>
              </a:rPr>
              <a:t>https://archive.ics.uci.edu/dataset/529/early+stage+diabetes+risk+prediction+dataset</a:t>
            </a:r>
            <a:endParaRPr b="0" sz="1200">
              <a:solidFill>
                <a:schemeClr val="dk1"/>
              </a:solidFill>
            </a:endParaRPr>
          </a:p>
        </p:txBody>
      </p:sp>
      <p:sp>
        <p:nvSpPr>
          <p:cNvPr id="173" name="Google Shape;173;p18"/>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4" name="Google Shape;174;p18"/>
          <p:cNvSpPr txBox="1"/>
          <p:nvPr>
            <p:ph idx="1" type="body"/>
          </p:nvPr>
        </p:nvSpPr>
        <p:spPr>
          <a:xfrm>
            <a:off x="580550" y="1255550"/>
            <a:ext cx="7746000" cy="2867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1400">
              <a:latin typeface="Muli"/>
              <a:ea typeface="Muli"/>
              <a:cs typeface="Muli"/>
              <a:sym typeface="Muli"/>
            </a:endParaRPr>
          </a:p>
          <a:p>
            <a:pPr indent="0" lvl="0" marL="0" rtl="0" algn="l">
              <a:spcBef>
                <a:spcPts val="0"/>
              </a:spcBef>
              <a:spcAft>
                <a:spcPts val="0"/>
              </a:spcAft>
              <a:buNone/>
            </a:pPr>
            <a:r>
              <a:t/>
            </a:r>
            <a:endParaRPr b="1" sz="1400">
              <a:latin typeface="Muli"/>
              <a:ea typeface="Muli"/>
              <a:cs typeface="Muli"/>
              <a:sym typeface="Muli"/>
            </a:endParaRPr>
          </a:p>
          <a:p>
            <a:pPr indent="0" lvl="0" marL="0" rtl="0" algn="l">
              <a:spcBef>
                <a:spcPts val="0"/>
              </a:spcBef>
              <a:spcAft>
                <a:spcPts val="0"/>
              </a:spcAft>
              <a:buNone/>
            </a:pPr>
            <a:r>
              <a:t/>
            </a:r>
            <a:endParaRPr b="1" sz="1400">
              <a:latin typeface="Muli"/>
              <a:ea typeface="Muli"/>
              <a:cs typeface="Muli"/>
              <a:sym typeface="Muli"/>
            </a:endParaRPr>
          </a:p>
          <a:p>
            <a:pPr indent="0" lvl="0" marL="0" rtl="0" algn="l">
              <a:spcBef>
                <a:spcPts val="0"/>
              </a:spcBef>
              <a:spcAft>
                <a:spcPts val="0"/>
              </a:spcAft>
              <a:buNone/>
            </a:pPr>
            <a:r>
              <a:t/>
            </a:r>
            <a:endParaRPr b="1" sz="1400">
              <a:latin typeface="Muli"/>
              <a:ea typeface="Muli"/>
              <a:cs typeface="Muli"/>
              <a:sym typeface="Muli"/>
            </a:endParaRPr>
          </a:p>
          <a:p>
            <a:pPr indent="0" lvl="0" marL="0" rtl="0" algn="l">
              <a:spcBef>
                <a:spcPts val="0"/>
              </a:spcBef>
              <a:spcAft>
                <a:spcPts val="0"/>
              </a:spcAft>
              <a:buNone/>
            </a:pPr>
            <a:r>
              <a:t/>
            </a:r>
            <a:endParaRPr b="1" sz="1400">
              <a:latin typeface="Muli"/>
              <a:ea typeface="Muli"/>
              <a:cs typeface="Muli"/>
              <a:sym typeface="Muli"/>
            </a:endParaRPr>
          </a:p>
          <a:p>
            <a:pPr indent="0" lvl="0" marL="0" rtl="0" algn="l">
              <a:spcBef>
                <a:spcPts val="0"/>
              </a:spcBef>
              <a:spcAft>
                <a:spcPts val="0"/>
              </a:spcAft>
              <a:buNone/>
            </a:pPr>
            <a:r>
              <a:t/>
            </a:r>
            <a:endParaRPr b="1" sz="1400">
              <a:latin typeface="Muli"/>
              <a:ea typeface="Muli"/>
              <a:cs typeface="Muli"/>
              <a:sym typeface="Muli"/>
            </a:endParaRPr>
          </a:p>
          <a:p>
            <a:pPr indent="0" lvl="0" marL="0" rtl="0" algn="l">
              <a:spcBef>
                <a:spcPts val="0"/>
              </a:spcBef>
              <a:spcAft>
                <a:spcPts val="0"/>
              </a:spcAft>
              <a:buNone/>
            </a:pPr>
            <a:r>
              <a:t/>
            </a:r>
            <a:endParaRPr b="1" sz="1400">
              <a:latin typeface="Muli"/>
              <a:ea typeface="Muli"/>
              <a:cs typeface="Muli"/>
              <a:sym typeface="Muli"/>
            </a:endParaRPr>
          </a:p>
          <a:p>
            <a:pPr indent="-317500" lvl="0" marL="457200" rtl="0" algn="l">
              <a:spcBef>
                <a:spcPts val="0"/>
              </a:spcBef>
              <a:spcAft>
                <a:spcPts val="0"/>
              </a:spcAft>
              <a:buSzPts val="1400"/>
              <a:buFont typeface="Muli"/>
              <a:buChar char="⬡"/>
            </a:pPr>
            <a:r>
              <a:rPr b="1" lang="en" sz="1400">
                <a:latin typeface="Muli"/>
                <a:ea typeface="Muli"/>
                <a:cs typeface="Muli"/>
                <a:sym typeface="Muli"/>
              </a:rPr>
              <a:t>This dataset has been collected using direct questionnaires from the patients of Sylhet Diabetes. Hospital in Sylhet, Bangladesh and approved by a doctor.</a:t>
            </a:r>
            <a:endParaRPr b="1" sz="1400">
              <a:latin typeface="Muli"/>
              <a:ea typeface="Muli"/>
              <a:cs typeface="Muli"/>
              <a:sym typeface="Muli"/>
            </a:endParaRPr>
          </a:p>
          <a:p>
            <a:pPr indent="0" lvl="0" marL="0" rtl="0" algn="l">
              <a:spcBef>
                <a:spcPts val="0"/>
              </a:spcBef>
              <a:spcAft>
                <a:spcPts val="0"/>
              </a:spcAft>
              <a:buNone/>
            </a:pPr>
            <a:r>
              <a:t/>
            </a:r>
            <a:endParaRPr b="1" sz="1400">
              <a:latin typeface="Muli"/>
              <a:ea typeface="Muli"/>
              <a:cs typeface="Muli"/>
              <a:sym typeface="Muli"/>
            </a:endParaRPr>
          </a:p>
          <a:p>
            <a:pPr indent="-317500" lvl="0" marL="457200" rtl="0" algn="l">
              <a:spcBef>
                <a:spcPts val="0"/>
              </a:spcBef>
              <a:spcAft>
                <a:spcPts val="0"/>
              </a:spcAft>
              <a:buSzPts val="1400"/>
              <a:buFont typeface="Muli"/>
              <a:buChar char="⬡"/>
            </a:pPr>
            <a:r>
              <a:rPr b="1" lang="en" sz="1400">
                <a:latin typeface="Muli"/>
                <a:ea typeface="Muli"/>
                <a:cs typeface="Muli"/>
                <a:sym typeface="Muli"/>
              </a:rPr>
              <a:t>We have chosen a dataset that has a variety of contributing factors to predict diabetes.</a:t>
            </a:r>
            <a:endParaRPr b="1" sz="1400">
              <a:latin typeface="Muli"/>
              <a:ea typeface="Muli"/>
              <a:cs typeface="Muli"/>
              <a:sym typeface="Muli"/>
            </a:endParaRPr>
          </a:p>
          <a:p>
            <a:pPr indent="0" lvl="0" marL="0" rtl="0" algn="l">
              <a:spcBef>
                <a:spcPts val="0"/>
              </a:spcBef>
              <a:spcAft>
                <a:spcPts val="0"/>
              </a:spcAft>
              <a:buNone/>
            </a:pPr>
            <a:r>
              <a:t/>
            </a:r>
            <a:endParaRPr b="1" sz="1500">
              <a:latin typeface="Muli"/>
              <a:ea typeface="Muli"/>
              <a:cs typeface="Muli"/>
              <a:sym typeface="Muli"/>
            </a:endParaRPr>
          </a:p>
        </p:txBody>
      </p:sp>
      <p:pic>
        <p:nvPicPr>
          <p:cNvPr id="175" name="Google Shape;175;p18"/>
          <p:cNvPicPr preferRelativeResize="0"/>
          <p:nvPr/>
        </p:nvPicPr>
        <p:blipFill>
          <a:blip r:embed="rId3">
            <a:alphaModFix/>
          </a:blip>
          <a:stretch>
            <a:fillRect/>
          </a:stretch>
        </p:blipFill>
        <p:spPr>
          <a:xfrm>
            <a:off x="2156251" y="1255551"/>
            <a:ext cx="4594599" cy="1594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580550" y="364250"/>
            <a:ext cx="60144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sz="2600"/>
          </a:p>
          <a:p>
            <a:pPr indent="0" lvl="0" marL="0" rtl="0" algn="l">
              <a:spcBef>
                <a:spcPts val="0"/>
              </a:spcBef>
              <a:spcAft>
                <a:spcPts val="0"/>
              </a:spcAft>
              <a:buNone/>
            </a:pPr>
            <a:r>
              <a:rPr lang="en" sz="2600"/>
              <a:t>Introduction #2: </a:t>
            </a:r>
            <a:endParaRPr sz="2600"/>
          </a:p>
          <a:p>
            <a:pPr indent="0" lvl="0" marL="0" rtl="0" algn="l">
              <a:spcBef>
                <a:spcPts val="0"/>
              </a:spcBef>
              <a:spcAft>
                <a:spcPts val="0"/>
              </a:spcAft>
              <a:buNone/>
            </a:pPr>
            <a:r>
              <a:rPr b="0" lang="en" sz="1400"/>
              <a:t>Data Preprocessing</a:t>
            </a:r>
            <a:endParaRPr b="0" sz="1400"/>
          </a:p>
        </p:txBody>
      </p:sp>
      <p:sp>
        <p:nvSpPr>
          <p:cNvPr id="181" name="Google Shape;181;p19"/>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19"/>
          <p:cNvSpPr txBox="1"/>
          <p:nvPr>
            <p:ph idx="1" type="body"/>
          </p:nvPr>
        </p:nvSpPr>
        <p:spPr>
          <a:xfrm>
            <a:off x="580550" y="1255550"/>
            <a:ext cx="7746000" cy="2867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b="1" sz="1400">
              <a:latin typeface="Muli"/>
              <a:ea typeface="Muli"/>
              <a:cs typeface="Muli"/>
              <a:sym typeface="Muli"/>
            </a:endParaRPr>
          </a:p>
          <a:p>
            <a:pPr indent="0" lvl="0" marL="0" rtl="0" algn="l">
              <a:spcBef>
                <a:spcPts val="0"/>
              </a:spcBef>
              <a:spcAft>
                <a:spcPts val="0"/>
              </a:spcAft>
              <a:buNone/>
            </a:pPr>
            <a:r>
              <a:t/>
            </a:r>
            <a:endParaRPr b="1" sz="1500">
              <a:latin typeface="Muli"/>
              <a:ea typeface="Muli"/>
              <a:cs typeface="Muli"/>
              <a:sym typeface="Muli"/>
            </a:endParaRPr>
          </a:p>
        </p:txBody>
      </p:sp>
      <p:pic>
        <p:nvPicPr>
          <p:cNvPr id="183" name="Google Shape;183;p19"/>
          <p:cNvPicPr preferRelativeResize="0"/>
          <p:nvPr/>
        </p:nvPicPr>
        <p:blipFill>
          <a:blip r:embed="rId3">
            <a:alphaModFix/>
          </a:blip>
          <a:stretch>
            <a:fillRect/>
          </a:stretch>
        </p:blipFill>
        <p:spPr>
          <a:xfrm>
            <a:off x="4444500" y="2484525"/>
            <a:ext cx="4036076" cy="1638725"/>
          </a:xfrm>
          <a:prstGeom prst="rect">
            <a:avLst/>
          </a:prstGeom>
          <a:noFill/>
          <a:ln>
            <a:noFill/>
          </a:ln>
        </p:spPr>
      </p:pic>
      <p:pic>
        <p:nvPicPr>
          <p:cNvPr id="184" name="Google Shape;184;p19"/>
          <p:cNvPicPr preferRelativeResize="0"/>
          <p:nvPr/>
        </p:nvPicPr>
        <p:blipFill>
          <a:blip r:embed="rId4">
            <a:alphaModFix/>
          </a:blip>
          <a:stretch>
            <a:fillRect/>
          </a:stretch>
        </p:blipFill>
        <p:spPr>
          <a:xfrm>
            <a:off x="580550" y="1255550"/>
            <a:ext cx="3762699" cy="1742750"/>
          </a:xfrm>
          <a:prstGeom prst="rect">
            <a:avLst/>
          </a:prstGeom>
          <a:noFill/>
          <a:ln>
            <a:noFill/>
          </a:ln>
        </p:spPr>
      </p:pic>
      <p:sp>
        <p:nvSpPr>
          <p:cNvPr id="185" name="Google Shape;185;p19"/>
          <p:cNvSpPr txBox="1"/>
          <p:nvPr/>
        </p:nvSpPr>
        <p:spPr>
          <a:xfrm>
            <a:off x="730675" y="3209725"/>
            <a:ext cx="3543000" cy="7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Muli"/>
                <a:ea typeface="Muli"/>
                <a:cs typeface="Muli"/>
                <a:sym typeface="Muli"/>
              </a:rPr>
              <a:t>Categorical</a:t>
            </a:r>
            <a:r>
              <a:rPr lang="en" sz="2400">
                <a:solidFill>
                  <a:schemeClr val="lt1"/>
                </a:solidFill>
                <a:latin typeface="Muli"/>
                <a:ea typeface="Muli"/>
                <a:cs typeface="Muli"/>
                <a:sym typeface="Muli"/>
              </a:rPr>
              <a:t> &gt; N</a:t>
            </a:r>
            <a:r>
              <a:rPr lang="en" sz="2400">
                <a:solidFill>
                  <a:schemeClr val="lt1"/>
                </a:solidFill>
                <a:latin typeface="Muli"/>
                <a:ea typeface="Muli"/>
                <a:cs typeface="Muli"/>
                <a:sym typeface="Muli"/>
              </a:rPr>
              <a:t>umerical</a:t>
            </a:r>
            <a:r>
              <a:rPr lang="en" sz="2400">
                <a:solidFill>
                  <a:schemeClr val="lt1"/>
                </a:solidFill>
                <a:latin typeface="Muli"/>
                <a:ea typeface="Muli"/>
                <a:cs typeface="Muli"/>
                <a:sym typeface="Muli"/>
              </a:rPr>
              <a:t> </a:t>
            </a:r>
            <a:endParaRPr sz="2400">
              <a:solidFill>
                <a:schemeClr val="lt1"/>
              </a:solidFill>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580550" y="364250"/>
            <a:ext cx="6014400" cy="608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sz="2600"/>
          </a:p>
          <a:p>
            <a:pPr indent="0" lvl="0" marL="0" rtl="0" algn="l">
              <a:spcBef>
                <a:spcPts val="0"/>
              </a:spcBef>
              <a:spcAft>
                <a:spcPts val="0"/>
              </a:spcAft>
              <a:buNone/>
            </a:pPr>
            <a:r>
              <a:rPr lang="en" sz="2600"/>
              <a:t>Introduction #3: </a:t>
            </a:r>
            <a:endParaRPr sz="2600"/>
          </a:p>
          <a:p>
            <a:pPr indent="0" lvl="0" marL="0" rtl="0" algn="l">
              <a:spcBef>
                <a:spcPts val="0"/>
              </a:spcBef>
              <a:spcAft>
                <a:spcPts val="0"/>
              </a:spcAft>
              <a:buNone/>
            </a:pPr>
            <a:r>
              <a:rPr b="0" lang="en" sz="1400"/>
              <a:t>Heatmap of correlation table</a:t>
            </a:r>
            <a:endParaRPr b="0" sz="1400"/>
          </a:p>
        </p:txBody>
      </p:sp>
      <p:sp>
        <p:nvSpPr>
          <p:cNvPr id="191" name="Google Shape;191;p20"/>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0"/>
          <p:cNvSpPr txBox="1"/>
          <p:nvPr>
            <p:ph idx="1" type="body"/>
          </p:nvPr>
        </p:nvSpPr>
        <p:spPr>
          <a:xfrm>
            <a:off x="580550" y="1255550"/>
            <a:ext cx="7746000" cy="2867700"/>
          </a:xfrm>
          <a:prstGeom prst="rect">
            <a:avLst/>
          </a:prstGeom>
        </p:spPr>
        <p:txBody>
          <a:bodyPr anchorCtr="0" anchor="t" bIns="0" lIns="0" spcFirstLastPara="1" rIns="0" wrap="square" tIns="0">
            <a:noAutofit/>
          </a:bodyPr>
          <a:lstStyle/>
          <a:p>
            <a:pPr indent="0" lvl="0" marL="457200" rtl="0" algn="l">
              <a:spcBef>
                <a:spcPts val="0"/>
              </a:spcBef>
              <a:spcAft>
                <a:spcPts val="0"/>
              </a:spcAft>
              <a:buNone/>
            </a:pPr>
            <a:r>
              <a:t/>
            </a:r>
            <a:endParaRPr b="1" sz="1400">
              <a:latin typeface="Muli"/>
              <a:ea typeface="Muli"/>
              <a:cs typeface="Muli"/>
              <a:sym typeface="Muli"/>
            </a:endParaRPr>
          </a:p>
          <a:p>
            <a:pPr indent="0" lvl="0" marL="0" rtl="0" algn="l">
              <a:spcBef>
                <a:spcPts val="0"/>
              </a:spcBef>
              <a:spcAft>
                <a:spcPts val="0"/>
              </a:spcAft>
              <a:buNone/>
            </a:pPr>
            <a:r>
              <a:t/>
            </a:r>
            <a:endParaRPr b="1" sz="1500">
              <a:latin typeface="Muli"/>
              <a:ea typeface="Muli"/>
              <a:cs typeface="Muli"/>
              <a:sym typeface="Muli"/>
            </a:endParaRPr>
          </a:p>
        </p:txBody>
      </p:sp>
      <p:pic>
        <p:nvPicPr>
          <p:cNvPr id="193" name="Google Shape;193;p20"/>
          <p:cNvPicPr preferRelativeResize="0"/>
          <p:nvPr/>
        </p:nvPicPr>
        <p:blipFill>
          <a:blip r:embed="rId3">
            <a:alphaModFix/>
          </a:blip>
          <a:stretch>
            <a:fillRect/>
          </a:stretch>
        </p:blipFill>
        <p:spPr>
          <a:xfrm>
            <a:off x="113138" y="1403513"/>
            <a:ext cx="8917724" cy="2719725"/>
          </a:xfrm>
          <a:prstGeom prst="rect">
            <a:avLst/>
          </a:prstGeom>
          <a:noFill/>
          <a:ln>
            <a:noFill/>
          </a:ln>
        </p:spPr>
      </p:pic>
      <p:sp>
        <p:nvSpPr>
          <p:cNvPr id="194" name="Google Shape;194;p20"/>
          <p:cNvSpPr txBox="1"/>
          <p:nvPr/>
        </p:nvSpPr>
        <p:spPr>
          <a:xfrm>
            <a:off x="520975" y="4357625"/>
            <a:ext cx="78918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latin typeface="Muli"/>
                <a:ea typeface="Muli"/>
                <a:cs typeface="Muli"/>
                <a:sym typeface="Muli"/>
              </a:rPr>
              <a:t>Final line is the target variable (diabetes), so the correlation numbers showcase each independent variable is a correlation to the dependent variable</a:t>
            </a:r>
            <a:endParaRPr b="1">
              <a:solidFill>
                <a:schemeClr val="lt1"/>
              </a:solidFill>
              <a:latin typeface="Muli"/>
              <a:ea typeface="Muli"/>
              <a:cs typeface="Muli"/>
              <a:sym typeface="Mul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type="title"/>
          </p:nvPr>
        </p:nvSpPr>
        <p:spPr>
          <a:xfrm>
            <a:off x="580550" y="205975"/>
            <a:ext cx="6014400" cy="85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K Nearest Neighbors</a:t>
            </a:r>
            <a:endParaRPr/>
          </a:p>
        </p:txBody>
      </p:sp>
      <p:sp>
        <p:nvSpPr>
          <p:cNvPr id="200" name="Google Shape;200;p21"/>
          <p:cNvSpPr txBox="1"/>
          <p:nvPr>
            <p:ph idx="1" type="body"/>
          </p:nvPr>
        </p:nvSpPr>
        <p:spPr>
          <a:xfrm>
            <a:off x="580550" y="1352550"/>
            <a:ext cx="6014400" cy="3161700"/>
          </a:xfrm>
          <a:prstGeom prst="rect">
            <a:avLst/>
          </a:prstGeom>
        </p:spPr>
        <p:txBody>
          <a:bodyPr anchorCtr="0" anchor="t" bIns="0" lIns="0" spcFirstLastPara="1" rIns="0" wrap="square" tIns="0">
            <a:noAutofit/>
          </a:bodyPr>
          <a:lstStyle/>
          <a:p>
            <a:pPr indent="-355600" lvl="0" marL="457200" rtl="0" algn="l">
              <a:spcBef>
                <a:spcPts val="600"/>
              </a:spcBef>
              <a:spcAft>
                <a:spcPts val="0"/>
              </a:spcAft>
              <a:buSzPts val="2000"/>
              <a:buChar char="⬡"/>
            </a:pPr>
            <a:r>
              <a:rPr lang="en" sz="2000"/>
              <a:t>The most important thing when deciding to do a kNN is the variables that are chosen. </a:t>
            </a:r>
            <a:endParaRPr sz="2000"/>
          </a:p>
          <a:p>
            <a:pPr indent="-355600" lvl="0" marL="457200" rtl="0" algn="l">
              <a:spcBef>
                <a:spcPts val="0"/>
              </a:spcBef>
              <a:spcAft>
                <a:spcPts val="0"/>
              </a:spcAft>
              <a:buSzPts val="2000"/>
              <a:buChar char="⬡"/>
            </a:pPr>
            <a:r>
              <a:rPr lang="en" sz="2000"/>
              <a:t>We ran three different variable subsets to compare the results between and figure out which was the best.</a:t>
            </a:r>
            <a:endParaRPr sz="2000"/>
          </a:p>
          <a:p>
            <a:pPr indent="-355600" lvl="0" marL="457200" rtl="0" algn="l">
              <a:spcBef>
                <a:spcPts val="0"/>
              </a:spcBef>
              <a:spcAft>
                <a:spcPts val="0"/>
              </a:spcAft>
              <a:buSzPts val="2000"/>
              <a:buChar char="⬡"/>
            </a:pPr>
            <a:r>
              <a:rPr lang="en" sz="2000"/>
              <a:t>We did kNN all variables, kNN with variables that had a correlation over 0.1, and kNN using the subset of </a:t>
            </a:r>
            <a:r>
              <a:rPr lang="en" sz="2000"/>
              <a:t>variables</a:t>
            </a:r>
            <a:r>
              <a:rPr lang="en" sz="2000"/>
              <a:t> chosen by Logistic Regression.</a:t>
            </a:r>
            <a:endParaRPr sz="2000"/>
          </a:p>
          <a:p>
            <a:pPr indent="0" lvl="0" marL="0" rtl="0" algn="l">
              <a:spcBef>
                <a:spcPts val="600"/>
              </a:spcBef>
              <a:spcAft>
                <a:spcPts val="0"/>
              </a:spcAft>
              <a:buNone/>
            </a:pPr>
            <a:r>
              <a:t/>
            </a:r>
            <a:endParaRPr/>
          </a:p>
        </p:txBody>
      </p:sp>
      <p:sp>
        <p:nvSpPr>
          <p:cNvPr id="201" name="Google Shape;201;p21"/>
          <p:cNvSpPr txBox="1"/>
          <p:nvPr>
            <p:ph idx="12" type="sldNum"/>
          </p:nvPr>
        </p:nvSpPr>
        <p:spPr>
          <a:xfrm>
            <a:off x="8480584" y="4749851"/>
            <a:ext cx="548700" cy="3936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